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0" r:id="rId8"/>
    <p:sldId id="263" r:id="rId9"/>
    <p:sldId id="262" r:id="rId10"/>
    <p:sldId id="261" r:id="rId11"/>
    <p:sldId id="264" r:id="rId12"/>
    <p:sldId id="266" r:id="rId13"/>
    <p:sldId id="295" r:id="rId1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52" d="100"/>
          <a:sy n="52" d="100"/>
        </p:scale>
        <p:origin x="1527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06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5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64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4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6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3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1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6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9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3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se.gov.uk/?utm_source=copilot.co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6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16D503-AA62-9C57-00D9-1E59D2535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6413" y="33895"/>
            <a:ext cx="724065" cy="7240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FCB57F-0D34-ACE4-7314-1A57E4CB9C54}"/>
              </a:ext>
            </a:extLst>
          </p:cNvPr>
          <p:cNvSpPr/>
          <p:nvPr/>
        </p:nvSpPr>
        <p:spPr>
          <a:xfrm>
            <a:off x="1417657" y="901141"/>
            <a:ext cx="4724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EXTENSION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082B17-36BE-05E4-7C03-2E9F8EA57FBC}"/>
              </a:ext>
            </a:extLst>
          </p:cNvPr>
          <p:cNvCxnSpPr>
            <a:cxnSpLocks/>
          </p:cNvCxnSpPr>
          <p:nvPr/>
        </p:nvCxnSpPr>
        <p:spPr>
          <a:xfrm>
            <a:off x="765142" y="1754909"/>
            <a:ext cx="6029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2A47E1-EA89-07A7-D92C-2F018F3699A2}"/>
              </a:ext>
            </a:extLst>
          </p:cNvPr>
          <p:cNvCxnSpPr>
            <a:cxnSpLocks/>
          </p:cNvCxnSpPr>
          <p:nvPr/>
        </p:nvCxnSpPr>
        <p:spPr>
          <a:xfrm>
            <a:off x="765142" y="983673"/>
            <a:ext cx="6029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86501AC-7CE9-D972-E98A-46870F857417}"/>
              </a:ext>
            </a:extLst>
          </p:cNvPr>
          <p:cNvSpPr/>
          <p:nvPr/>
        </p:nvSpPr>
        <p:spPr>
          <a:xfrm>
            <a:off x="1836004" y="436824"/>
            <a:ext cx="38876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101.1 – Homework Pack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0D1297-DC8D-869C-A2F0-2C3A60BC7907}"/>
              </a:ext>
            </a:extLst>
          </p:cNvPr>
          <p:cNvSpPr/>
          <p:nvPr/>
        </p:nvSpPr>
        <p:spPr>
          <a:xfrm>
            <a:off x="1290418" y="1799726"/>
            <a:ext cx="497886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Importance of Health and Safety in Construction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7BA3EA0-0DC9-6639-04AB-64B681F040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9" b="18623"/>
          <a:stretch>
            <a:fillRect/>
          </a:stretch>
        </p:blipFill>
        <p:spPr>
          <a:xfrm>
            <a:off x="0" y="2890982"/>
            <a:ext cx="7559675" cy="58096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394C767-7D6C-AFAC-257A-7004FFC306F9}"/>
              </a:ext>
            </a:extLst>
          </p:cNvPr>
          <p:cNvSpPr/>
          <p:nvPr/>
        </p:nvSpPr>
        <p:spPr>
          <a:xfrm>
            <a:off x="-1" y="9541164"/>
            <a:ext cx="7559675" cy="1150649"/>
          </a:xfrm>
          <a:prstGeom prst="rect">
            <a:avLst/>
          </a:prstGeom>
          <a:gradFill flip="none" rotWithShape="1">
            <a:gsLst>
              <a:gs pos="38000">
                <a:schemeClr val="accent1">
                  <a:lumMod val="67000"/>
                </a:schemeClr>
              </a:gs>
              <a:gs pos="100000">
                <a:srgbClr val="1F6165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9D8E2A-6A0C-567C-55BD-FB911FE7383C}"/>
              </a:ext>
            </a:extLst>
          </p:cNvPr>
          <p:cNvGrpSpPr>
            <a:grpSpLocks noChangeAspect="1"/>
          </p:cNvGrpSpPr>
          <p:nvPr/>
        </p:nvGrpSpPr>
        <p:grpSpPr>
          <a:xfrm>
            <a:off x="172172" y="9886595"/>
            <a:ext cx="1554593" cy="805217"/>
            <a:chOff x="5867744" y="10139672"/>
            <a:chExt cx="697946" cy="3615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8C50F9-20C2-E889-6F5E-B855F8F9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744" y="10180417"/>
              <a:ext cx="270980" cy="28001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2FF65B2-EDB7-E32E-EEE3-F1421A40F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023" y="10139672"/>
              <a:ext cx="349667" cy="361508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0DE7097-BB8D-FD21-E697-3FE1AA6D4413}"/>
              </a:ext>
            </a:extLst>
          </p:cNvPr>
          <p:cNvSpPr txBox="1"/>
          <p:nvPr/>
        </p:nvSpPr>
        <p:spPr>
          <a:xfrm>
            <a:off x="5464221" y="10309630"/>
            <a:ext cx="2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Lecturer: James Rix</a:t>
            </a:r>
          </a:p>
        </p:txBody>
      </p:sp>
    </p:spTree>
    <p:extLst>
      <p:ext uri="{BB962C8B-B14F-4D97-AF65-F5344CB8AC3E}">
        <p14:creationId xmlns:p14="http://schemas.microsoft.com/office/powerpoint/2010/main" val="2930092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C0687-A229-1ECA-A692-B3AAC21B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337ED3-20AF-D013-BF33-4E79B5CA6A05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60281D-ADE1-BB4A-68B9-A0F2846015C8}"/>
              </a:ext>
            </a:extLst>
          </p:cNvPr>
          <p:cNvSpPr/>
          <p:nvPr/>
        </p:nvSpPr>
        <p:spPr>
          <a:xfrm>
            <a:off x="215780" y="127518"/>
            <a:ext cx="341606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41E78-70D6-8E53-FB27-3E9D38B5EFFC}"/>
              </a:ext>
            </a:extLst>
          </p:cNvPr>
          <p:cNvSpPr txBox="1"/>
          <p:nvPr/>
        </p:nvSpPr>
        <p:spPr>
          <a:xfrm>
            <a:off x="412967" y="1605495"/>
            <a:ext cx="5131167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1F6165"/>
                </a:solidFill>
              </a:rPr>
              <a:t>We would like to say thank you for using this learning material, we hope you found it useful.</a:t>
            </a:r>
          </a:p>
          <a:p>
            <a:endParaRPr lang="en-GB" sz="2800" dirty="0">
              <a:solidFill>
                <a:srgbClr val="1F616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B5025-4168-BAA0-1CD8-346F0F52830E}"/>
              </a:ext>
            </a:extLst>
          </p:cNvPr>
          <p:cNvSpPr txBox="1"/>
          <p:nvPr/>
        </p:nvSpPr>
        <p:spPr>
          <a:xfrm>
            <a:off x="479642" y="6764384"/>
            <a:ext cx="5167688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If you have any questions regarding this or any other learning material, or have any suggestions about improvements or ideas please email James Rix at:</a:t>
            </a:r>
          </a:p>
          <a:p>
            <a:endParaRPr lang="en-GB" dirty="0">
              <a:solidFill>
                <a:srgbClr val="1F6165"/>
              </a:solidFill>
            </a:endParaRPr>
          </a:p>
          <a:p>
            <a:r>
              <a:rPr lang="en-GB" dirty="0">
                <a:solidFill>
                  <a:srgbClr val="1F6165"/>
                </a:solidFill>
              </a:rPr>
              <a:t>educon@gmail.com</a:t>
            </a:r>
          </a:p>
          <a:p>
            <a:endParaRPr lang="en-GB" dirty="0">
              <a:solidFill>
                <a:srgbClr val="1F6165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8242F5-7320-9789-A734-4A08BF983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1128" y="2837584"/>
            <a:ext cx="3789394" cy="3789394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301DA8-251D-CE5E-B5CE-10BF1A49DE56}"/>
              </a:ext>
            </a:extLst>
          </p:cNvPr>
          <p:cNvSpPr/>
          <p:nvPr/>
        </p:nvSpPr>
        <p:spPr>
          <a:xfrm>
            <a:off x="-1" y="9541164"/>
            <a:ext cx="7559675" cy="1150649"/>
          </a:xfrm>
          <a:prstGeom prst="rect">
            <a:avLst/>
          </a:prstGeom>
          <a:gradFill flip="none" rotWithShape="1">
            <a:gsLst>
              <a:gs pos="69000">
                <a:srgbClr val="8DA4AF">
                  <a:alpha val="50000"/>
                </a:srgbClr>
              </a:gs>
              <a:gs pos="38000">
                <a:schemeClr val="accent1">
                  <a:lumMod val="6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5B97C6-59D6-7005-44DC-AEFEC4FFFBBD}"/>
              </a:ext>
            </a:extLst>
          </p:cNvPr>
          <p:cNvGrpSpPr>
            <a:grpSpLocks noChangeAspect="1"/>
          </p:cNvGrpSpPr>
          <p:nvPr/>
        </p:nvGrpSpPr>
        <p:grpSpPr>
          <a:xfrm>
            <a:off x="172172" y="9886595"/>
            <a:ext cx="1554593" cy="805217"/>
            <a:chOff x="5867744" y="10139672"/>
            <a:chExt cx="697946" cy="3615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6A2723F-6673-DAEF-B720-43D2637E5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744" y="10180417"/>
              <a:ext cx="270980" cy="28001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3CDFDBC-B36B-4AB3-BBE8-01018B8DE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023" y="10139672"/>
              <a:ext cx="349667" cy="361508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1D8749-1D64-715D-3096-3C5C4926D749}"/>
              </a:ext>
            </a:extLst>
          </p:cNvPr>
          <p:cNvSpPr txBox="1"/>
          <p:nvPr/>
        </p:nvSpPr>
        <p:spPr>
          <a:xfrm>
            <a:off x="5464221" y="10309630"/>
            <a:ext cx="2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Lecturer: James Rix</a:t>
            </a:r>
          </a:p>
        </p:txBody>
      </p:sp>
    </p:spTree>
    <p:extLst>
      <p:ext uri="{BB962C8B-B14F-4D97-AF65-F5344CB8AC3E}">
        <p14:creationId xmlns:p14="http://schemas.microsoft.com/office/powerpoint/2010/main" val="154498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1367E4-1783-D890-1C59-E2FBB6C4B13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429E763F-E260-4F73-3E2C-78970CB48DB4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CEB119F-D8E5-E70D-CEAA-3E2FB9BABBFA}"/>
                </a:ext>
              </a:extLst>
            </p:cNvPr>
            <p:cNvSpPr/>
            <p:nvPr/>
          </p:nvSpPr>
          <p:spPr>
            <a:xfrm rot="21009592">
              <a:off x="2129475" y="606311"/>
              <a:ext cx="2409341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Contents.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59DE4DC-F7E2-D2F5-EA5B-6C073857FADD}"/>
              </a:ext>
            </a:extLst>
          </p:cNvPr>
          <p:cNvSpPr txBox="1"/>
          <p:nvPr/>
        </p:nvSpPr>
        <p:spPr>
          <a:xfrm>
            <a:off x="437147" y="1944107"/>
            <a:ext cx="67497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  <a:effectLst/>
              </a:rPr>
              <a:t>Purpose of the Extension Task</a:t>
            </a:r>
            <a:endParaRPr lang="en-GB" sz="20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  <a:effectLst/>
              </a:rPr>
              <a:t>Learner Brief</a:t>
            </a:r>
            <a:endParaRPr lang="en-GB" sz="20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  <a:effectLst/>
              </a:rPr>
              <a:t>Resource List</a:t>
            </a:r>
            <a:endParaRPr lang="en-GB" sz="20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  <a:effectLst/>
              </a:rPr>
              <a:t>Assessment Method</a:t>
            </a:r>
            <a:endParaRPr lang="en-GB" sz="20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  <a:effectLst/>
              </a:rPr>
              <a:t>Skills Utilised</a:t>
            </a:r>
            <a:endParaRPr lang="en-GB" sz="20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  <a:effectLst/>
              </a:rPr>
              <a:t>Extension Planning Worksheet (student‑completed)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0230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9D24-E954-602B-6A9A-3C3FDA6A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AD2550-1566-45FE-632E-E166C6312C7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2834719-048B-E598-A254-21550FA61795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AA1311-4DF1-459B-5AAC-6E9631CBCF51}"/>
                </a:ext>
              </a:extLst>
            </p:cNvPr>
            <p:cNvSpPr/>
            <p:nvPr/>
          </p:nvSpPr>
          <p:spPr>
            <a:xfrm rot="21009592">
              <a:off x="1208558" y="292666"/>
              <a:ext cx="4251188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Purpose.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26A9466-775E-23AE-7685-E156C9C21192}"/>
              </a:ext>
            </a:extLst>
          </p:cNvPr>
          <p:cNvSpPr txBox="1"/>
          <p:nvPr/>
        </p:nvSpPr>
        <p:spPr>
          <a:xfrm>
            <a:off x="212652" y="1863350"/>
            <a:ext cx="678170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1F6165"/>
                </a:solidFill>
              </a:rPr>
              <a:t>This Extension Pack encourages learners to deepen their understanding of one aspect of Health &amp; Safety covered in the lesson. </a:t>
            </a:r>
          </a:p>
          <a:p>
            <a:endParaRPr lang="en-GB" sz="2000" dirty="0">
              <a:solidFill>
                <a:srgbClr val="1F6165"/>
              </a:solidFill>
            </a:endParaRPr>
          </a:p>
          <a:p>
            <a:r>
              <a:rPr lang="en-GB" sz="2000" dirty="0">
                <a:solidFill>
                  <a:srgbClr val="1F6165"/>
                </a:solidFill>
              </a:rPr>
              <a:t>Learners will independently explore their chosen topic and present their extended knowledge using a multimedia format. </a:t>
            </a:r>
          </a:p>
          <a:p>
            <a:endParaRPr lang="en-GB" sz="2000" dirty="0">
              <a:solidFill>
                <a:srgbClr val="1F6165"/>
              </a:solidFill>
            </a:endParaRPr>
          </a:p>
          <a:p>
            <a:r>
              <a:rPr lang="en-GB" sz="2000" dirty="0">
                <a:solidFill>
                  <a:srgbClr val="1F6165"/>
                </a:solidFill>
              </a:rPr>
              <a:t>This supports confidence, creativity, and independent learning while reinforcing core safety principles.</a:t>
            </a:r>
          </a:p>
        </p:txBody>
      </p:sp>
    </p:spTree>
    <p:extLst>
      <p:ext uri="{BB962C8B-B14F-4D97-AF65-F5344CB8AC3E}">
        <p14:creationId xmlns:p14="http://schemas.microsoft.com/office/powerpoint/2010/main" val="6821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726FC-4249-917C-8C67-59B9A253D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1D69DF-AC03-24C1-D8BA-654FCB4ECBCC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52230683-D6E5-C614-1BC5-E89D8B346EFD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66ED42-7251-113E-3C5F-8E82972D0854}"/>
                </a:ext>
              </a:extLst>
            </p:cNvPr>
            <p:cNvSpPr/>
            <p:nvPr/>
          </p:nvSpPr>
          <p:spPr>
            <a:xfrm rot="21009592">
              <a:off x="1819880" y="292666"/>
              <a:ext cx="3028540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Brief.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1613F67-9707-904D-B645-2051E5C25BC3}"/>
              </a:ext>
            </a:extLst>
          </p:cNvPr>
          <p:cNvSpPr txBox="1"/>
          <p:nvPr/>
        </p:nvSpPr>
        <p:spPr>
          <a:xfrm>
            <a:off x="177096" y="1821064"/>
            <a:ext cx="6849345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Choose </a:t>
            </a:r>
            <a:r>
              <a:rPr lang="en-GB" b="1" dirty="0">
                <a:solidFill>
                  <a:srgbClr val="1F6165"/>
                </a:solidFill>
                <a:effectLst/>
              </a:rPr>
              <a:t>one aspect</a:t>
            </a:r>
            <a:r>
              <a:rPr lang="en-GB" dirty="0">
                <a:solidFill>
                  <a:srgbClr val="1F6165"/>
                </a:solidFill>
                <a:effectLst/>
              </a:rPr>
              <a:t> of Health &amp; Safety from the lesson (e.g., HSE, PPE, regulations, responsibilities, accident prevention). 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Research this aspect further using the resources provided. Create a </a:t>
            </a:r>
            <a:r>
              <a:rPr lang="en-GB" b="1" dirty="0">
                <a:solidFill>
                  <a:srgbClr val="1F6165"/>
                </a:solidFill>
                <a:effectLst/>
              </a:rPr>
              <a:t>multimedia presentation</a:t>
            </a:r>
            <a:r>
              <a:rPr lang="en-GB" dirty="0">
                <a:solidFill>
                  <a:srgbClr val="1F6165"/>
                </a:solidFill>
                <a:effectLst/>
              </a:rPr>
              <a:t> that teaches others what you have learned. Your presentation can be: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 short video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 digital poster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 narrated slideshow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An infographic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 voice recording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 photo storyboard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Or another approved format</a:t>
            </a: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Complete the worksheet in this pack to explain: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What topic you have chosen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Why you chose it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What you plan to create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What resources you will use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How your presentation will show extended knowledge</a:t>
            </a: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Bring your completed worksheet and your multimedia piece to the next session.</a:t>
            </a:r>
            <a:endParaRPr lang="en-GB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8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BE8D9-B035-12BE-3B3B-59C35B72B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A54862-D269-60D1-6BF7-F696E0305C95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505448E1-5B5C-A9BD-67C4-6C37B0C214EA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549D85D-3A82-DEA1-48E7-29D805F28CDF}"/>
                </a:ext>
              </a:extLst>
            </p:cNvPr>
            <p:cNvSpPr/>
            <p:nvPr/>
          </p:nvSpPr>
          <p:spPr>
            <a:xfrm rot="21009592">
              <a:off x="830613" y="292666"/>
              <a:ext cx="5007085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Resources.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50AF5FC-8E4A-0CB0-E7AA-5EA709C12DE7}"/>
              </a:ext>
            </a:extLst>
          </p:cNvPr>
          <p:cNvSpPr txBox="1"/>
          <p:nvPr/>
        </p:nvSpPr>
        <p:spPr>
          <a:xfrm>
            <a:off x="212652" y="1827528"/>
            <a:ext cx="678170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Unit 101 class notes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HSE website: </a:t>
            </a:r>
            <a:r>
              <a:rPr lang="en-GB" sz="2400" dirty="0">
                <a:solidFill>
                  <a:srgbClr val="1F6165"/>
                </a:solidFill>
                <a:effectLst/>
                <a:hlinkClick r:id="rId2" tooltip="www.hse.gov.u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www.hse.gov.uk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rgbClr val="1F6165"/>
                </a:solidFill>
                <a:effectLst/>
              </a:rPr>
              <a:t>Basic Construction Skills – Health &amp; Safety</a:t>
            </a:r>
            <a:r>
              <a:rPr lang="en-GB" sz="2400" dirty="0">
                <a:solidFill>
                  <a:srgbClr val="1F6165"/>
                </a:solidFill>
                <a:effectLst/>
              </a:rPr>
              <a:t> (City &amp; Guilds)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Classroom posters and displays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Tutor‑approved online videos or articles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College VLE or shared drive for saving digital work</a:t>
            </a:r>
            <a:endParaRPr lang="en-GB" sz="24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1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19394-A35A-6CC2-0D2B-8E2DC189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EBA9FA-46D8-CEC4-4523-93413B9FEFE0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A199FA2B-C8D3-2A76-5137-AA2481B13BB0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157843-79C7-CB11-7DBF-51C843C57276}"/>
                </a:ext>
              </a:extLst>
            </p:cNvPr>
            <p:cNvSpPr/>
            <p:nvPr/>
          </p:nvSpPr>
          <p:spPr>
            <a:xfrm rot="21009592">
              <a:off x="570384" y="292666"/>
              <a:ext cx="5527536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Assessment.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BB77ACB-32AD-0E7F-8570-3D4A134CD09E}"/>
              </a:ext>
            </a:extLst>
          </p:cNvPr>
          <p:cNvSpPr txBox="1"/>
          <p:nvPr/>
        </p:nvSpPr>
        <p:spPr>
          <a:xfrm>
            <a:off x="296251" y="1735013"/>
            <a:ext cx="692269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dirty="0">
                <a:solidFill>
                  <a:srgbClr val="1F6165"/>
                </a:solidFill>
                <a:effectLst/>
              </a:rPr>
              <a:t>Your tutor will assess your work based on:</a:t>
            </a:r>
          </a:p>
          <a:p>
            <a:pPr>
              <a:buNone/>
            </a:pP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Completion of the worksheet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Quality and clarity of your multimedia presentation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Evidence of extended knowledge beyond the lesson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Accuracy of information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Creativity and effort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Ability to explain your chosen aspect confidently</a:t>
            </a:r>
            <a:endParaRPr lang="en-GB" sz="24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293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A53A0-2E24-F1A1-CF15-21C9BCE8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F356AF-5D83-A8A9-F912-AF1CC1453043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ABEA0920-DB3F-B9A1-AD4F-5CBA6E755C2F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D9244F-92AC-AE42-33F8-4388F842472D}"/>
                </a:ext>
              </a:extLst>
            </p:cNvPr>
            <p:cNvSpPr/>
            <p:nvPr/>
          </p:nvSpPr>
          <p:spPr>
            <a:xfrm rot="21009592">
              <a:off x="1805424" y="292666"/>
              <a:ext cx="3057452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Skills.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712C507-F2B5-8AD2-58F1-B6CD6CC42AD7}"/>
              </a:ext>
            </a:extLst>
          </p:cNvPr>
          <p:cNvSpPr txBox="1"/>
          <p:nvPr/>
        </p:nvSpPr>
        <p:spPr>
          <a:xfrm>
            <a:off x="212651" y="1757480"/>
            <a:ext cx="631648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Independent learning</a:t>
            </a:r>
            <a:endParaRPr lang="en-GB" sz="28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Research skills</a:t>
            </a:r>
            <a:endParaRPr lang="en-GB" sz="28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Digital literacy</a:t>
            </a:r>
            <a:endParaRPr lang="en-GB" sz="28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Creativity and multimedia production</a:t>
            </a:r>
            <a:endParaRPr lang="en-GB" sz="28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Communication skills</a:t>
            </a:r>
            <a:endParaRPr lang="en-GB" sz="28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Health &amp; Safety awareness</a:t>
            </a:r>
            <a:endParaRPr lang="en-GB" sz="28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  <a:effectLst/>
              </a:rPr>
              <a:t>Organisation and planning</a:t>
            </a:r>
            <a:endParaRPr lang="en-GB" sz="28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78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16843-2242-6F1E-21C8-D947732B0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9AFB16-4F91-DB87-4590-47BD45B79E71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8CC20A00-974C-6ABA-45EB-66DB72768533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34FE296-FC30-3A0B-D5B3-01D3E623E5C5}"/>
                </a:ext>
              </a:extLst>
            </p:cNvPr>
            <p:cNvSpPr/>
            <p:nvPr/>
          </p:nvSpPr>
          <p:spPr>
            <a:xfrm rot="21009592">
              <a:off x="660345" y="292666"/>
              <a:ext cx="5347610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Worksheet.</a:t>
              </a: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238892E-794B-162F-A5B9-82E7C3718567}"/>
              </a:ext>
            </a:extLst>
          </p:cNvPr>
          <p:cNvSpPr/>
          <p:nvPr/>
        </p:nvSpPr>
        <p:spPr>
          <a:xfrm>
            <a:off x="4528592" y="30418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5369B0B-400A-F010-5303-5795A201EA40}"/>
              </a:ext>
            </a:extLst>
          </p:cNvPr>
          <p:cNvSpPr/>
          <p:nvPr/>
        </p:nvSpPr>
        <p:spPr>
          <a:xfrm>
            <a:off x="4528592" y="73725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E0C2221-BD77-7017-3CF9-14181798CC06}"/>
              </a:ext>
            </a:extLst>
          </p:cNvPr>
          <p:cNvSpPr txBox="1"/>
          <p:nvPr/>
        </p:nvSpPr>
        <p:spPr>
          <a:xfrm>
            <a:off x="3599587" y="394350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Name: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6F66F822-EB1E-109D-65F8-03E7358CDF83}"/>
              </a:ext>
            </a:extLst>
          </p:cNvPr>
          <p:cNvSpPr txBox="1"/>
          <p:nvPr/>
        </p:nvSpPr>
        <p:spPr>
          <a:xfrm>
            <a:off x="3599587" y="815990"/>
            <a:ext cx="10083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Number: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F6373A8-6A7E-56CA-A227-D5A56E5ABB35}"/>
              </a:ext>
            </a:extLst>
          </p:cNvPr>
          <p:cNvSpPr/>
          <p:nvPr/>
        </p:nvSpPr>
        <p:spPr>
          <a:xfrm>
            <a:off x="4528592" y="1170955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FF7615F2-74EB-1BA9-D09F-42E38332A41B}"/>
              </a:ext>
            </a:extLst>
          </p:cNvPr>
          <p:cNvSpPr txBox="1"/>
          <p:nvPr/>
        </p:nvSpPr>
        <p:spPr>
          <a:xfrm>
            <a:off x="3599587" y="1249695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00DDA-07E4-24A8-3F84-E7FB1B372B8D}"/>
              </a:ext>
            </a:extLst>
          </p:cNvPr>
          <p:cNvSpPr txBox="1"/>
          <p:nvPr/>
        </p:nvSpPr>
        <p:spPr>
          <a:xfrm>
            <a:off x="212652" y="1683400"/>
            <a:ext cx="7121685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1. What aspect of Health &amp; Safety have you chosen?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Write the topic here:</a:t>
            </a:r>
          </a:p>
          <a:p>
            <a:pPr>
              <a:buNone/>
            </a:pPr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2. Why did you choose this aspect?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Explain your reason: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3. What type of multimedia presentation will you create?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Tick one: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Video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Digital poster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Slideshow (PowerPoint / Google Slides)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Infographic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Voice recording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Photo storyboard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 Other (write below):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9587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C567C-B433-25CF-BDFF-0423F72C9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41CE9F7-3784-F0BA-AE2B-F1E4F32896BC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517FCC91-4618-2F67-82B3-278FD4F9040A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9F293F9-0584-F46D-8E7C-06921CDEBB24}"/>
                </a:ext>
              </a:extLst>
            </p:cNvPr>
            <p:cNvSpPr/>
            <p:nvPr/>
          </p:nvSpPr>
          <p:spPr>
            <a:xfrm rot="21009592">
              <a:off x="2129475" y="606311"/>
              <a:ext cx="2409341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Contents.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AE67036-4C51-0876-9076-E988042692B2}"/>
              </a:ext>
            </a:extLst>
          </p:cNvPr>
          <p:cNvSpPr txBox="1"/>
          <p:nvPr/>
        </p:nvSpPr>
        <p:spPr>
          <a:xfrm>
            <a:off x="212652" y="1451591"/>
            <a:ext cx="7054422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4. What resources will you use for your research?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List websites, books, notes, or tools: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5. How will your presentation show extended knowledge?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Explain what extra information you will include: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6. What equipment or software will you need?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7. Tutor Approval (to be completed in class)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Topic approved: 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☐ Yes 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☐ No 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Format approved: ☐ Yes ☐ No Tutor comments:</a:t>
            </a:r>
            <a:endParaRPr lang="en-GB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73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FB0C6598E6DE44913EE31FB80FD53A" ma:contentTypeVersion="11" ma:contentTypeDescription="Create a new document." ma:contentTypeScope="" ma:versionID="cb452d9b4de0a920b6efd099a41a454b">
  <xsd:schema xmlns:xsd="http://www.w3.org/2001/XMLSchema" xmlns:xs="http://www.w3.org/2001/XMLSchema" xmlns:p="http://schemas.microsoft.com/office/2006/metadata/properties" xmlns:ns3="d333b3f6-72de-4be0-8e2b-70a34ce119d9" targetNamespace="http://schemas.microsoft.com/office/2006/metadata/properties" ma:root="true" ma:fieldsID="262a73a768cea3ff3053ff32b331ff4d" ns3:_="">
    <xsd:import namespace="d333b3f6-72de-4be0-8e2b-70a34ce119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3b3f6-72de-4be0-8e2b-70a34ce119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A2A7BA-F94D-4966-9D52-274ECFD527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52D133-6996-4CD8-9C3F-1B0DE66B1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33b3f6-72de-4be0-8e2b-70a34ce119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1D462F-A846-433B-A910-0CC60020AA9E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d333b3f6-72de-4be0-8e2b-70a34ce119d9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555</Words>
  <Application>Microsoft Office PowerPoint</Application>
  <PresentationFormat>Custom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MisterEarl BT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11</cp:revision>
  <dcterms:created xsi:type="dcterms:W3CDTF">2026-06-15T15:13:11Z</dcterms:created>
  <dcterms:modified xsi:type="dcterms:W3CDTF">2026-07-03T11:11:02Z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0x0101001EFB0C6598E6DE44913EE31FB80FD53A</vt:lpwstr>
  </property>
</Properties>
</file>