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5"/>
  </p:notesMasterIdLst>
  <p:sldIdLst>
    <p:sldId id="280" r:id="rId2"/>
    <p:sldId id="258" r:id="rId3"/>
    <p:sldId id="257" r:id="rId4"/>
    <p:sldId id="259" r:id="rId5"/>
    <p:sldId id="286" r:id="rId6"/>
    <p:sldId id="281" r:id="rId7"/>
    <p:sldId id="282" r:id="rId8"/>
    <p:sldId id="285" r:id="rId9"/>
    <p:sldId id="279" r:id="rId10"/>
    <p:sldId id="287" r:id="rId11"/>
    <p:sldId id="307" r:id="rId12"/>
    <p:sldId id="308" r:id="rId13"/>
    <p:sldId id="262" r:id="rId14"/>
  </p:sldIdLst>
  <p:sldSz cx="5327650"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09E7C00-8BD4-4E3C-A2DB-4E79D0AD95C3}">
          <p14:sldIdLst>
            <p14:sldId id="280"/>
            <p14:sldId id="258"/>
            <p14:sldId id="257"/>
            <p14:sldId id="259"/>
            <p14:sldId id="286"/>
            <p14:sldId id="281"/>
            <p14:sldId id="282"/>
            <p14:sldId id="285"/>
            <p14:sldId id="279"/>
            <p14:sldId id="287"/>
            <p14:sldId id="307"/>
            <p14:sldId id="308"/>
            <p14:sldId id="262"/>
          </p14:sldIdLst>
        </p14:section>
        <p14:section name="Untitled Section" id="{FCD5006A-D9F5-4CC6-A178-59A38392C93F}">
          <p14:sldIdLst/>
        </p14:section>
      </p14:sectionLst>
    </p:ext>
    <p:ext uri="{EFAFB233-063F-42B5-8137-9DF3F51BA10A}">
      <p15:sldGuideLst xmlns:p15="http://schemas.microsoft.com/office/powerpoint/2012/main">
        <p15:guide id="1" orient="horz" pos="1701" userDrawn="1">
          <p15:clr>
            <a:srgbClr val="A4A3A4"/>
          </p15:clr>
        </p15:guide>
        <p15:guide id="2" pos="167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6165"/>
    <a:srgbClr val="A5E0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p:scale>
          <a:sx n="60" d="100"/>
          <a:sy n="60" d="100"/>
        </p:scale>
        <p:origin x="2092" y="44"/>
      </p:cViewPr>
      <p:guideLst>
        <p:guide orient="horz" pos="1701"/>
        <p:guide pos="167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D71BED-400B-491F-A871-FFF323E5120F}" type="datetimeFigureOut">
              <a:rPr lang="en-GB" smtClean="0"/>
              <a:t>30/06/2026</a:t>
            </a:fld>
            <a:endParaRPr lang="en-GB"/>
          </a:p>
        </p:txBody>
      </p:sp>
      <p:sp>
        <p:nvSpPr>
          <p:cNvPr id="4" name="Slide Image Placeholder 3"/>
          <p:cNvSpPr>
            <a:spLocks noGrp="1" noRot="1" noChangeAspect="1"/>
          </p:cNvSpPr>
          <p:nvPr>
            <p:ph type="sldImg" idx="2"/>
          </p:nvPr>
        </p:nvSpPr>
        <p:spPr>
          <a:xfrm>
            <a:off x="2341563" y="1143000"/>
            <a:ext cx="21748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BC42C9-0E5E-4065-A8DD-5F397B64CB80}" type="slidenum">
              <a:rPr lang="en-GB" smtClean="0"/>
              <a:t>‹#›</a:t>
            </a:fld>
            <a:endParaRPr lang="en-GB"/>
          </a:p>
        </p:txBody>
      </p:sp>
    </p:spTree>
    <p:extLst>
      <p:ext uri="{BB962C8B-B14F-4D97-AF65-F5344CB8AC3E}">
        <p14:creationId xmlns:p14="http://schemas.microsoft.com/office/powerpoint/2010/main" val="3805014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9574" y="1237197"/>
            <a:ext cx="4528503" cy="2631887"/>
          </a:xfrm>
        </p:spPr>
        <p:txBody>
          <a:bodyPr anchor="b"/>
          <a:lstStyle>
            <a:lvl1pPr algn="ctr">
              <a:defRPr sz="3496"/>
            </a:lvl1pPr>
          </a:lstStyle>
          <a:p>
            <a:r>
              <a:rPr lang="en-GB"/>
              <a:t>Click to edit Master title style</a:t>
            </a:r>
            <a:endParaRPr lang="en-US" dirty="0"/>
          </a:p>
        </p:txBody>
      </p:sp>
      <p:sp>
        <p:nvSpPr>
          <p:cNvPr id="3" name="Subtitle 2"/>
          <p:cNvSpPr>
            <a:spLocks noGrp="1"/>
          </p:cNvSpPr>
          <p:nvPr>
            <p:ph type="subTitle" idx="1"/>
          </p:nvPr>
        </p:nvSpPr>
        <p:spPr>
          <a:xfrm>
            <a:off x="665956" y="3970580"/>
            <a:ext cx="3995738" cy="1825171"/>
          </a:xfrm>
        </p:spPr>
        <p:txBody>
          <a:bodyPr/>
          <a:lstStyle>
            <a:lvl1pPr marL="0" indent="0" algn="ctr">
              <a:buNone/>
              <a:defRPr sz="1398"/>
            </a:lvl1pPr>
            <a:lvl2pPr marL="266365" indent="0" algn="ctr">
              <a:buNone/>
              <a:defRPr sz="1165"/>
            </a:lvl2pPr>
            <a:lvl3pPr marL="532729" indent="0" algn="ctr">
              <a:buNone/>
              <a:defRPr sz="1049"/>
            </a:lvl3pPr>
            <a:lvl4pPr marL="799094" indent="0" algn="ctr">
              <a:buNone/>
              <a:defRPr sz="932"/>
            </a:lvl4pPr>
            <a:lvl5pPr marL="1065459" indent="0" algn="ctr">
              <a:buNone/>
              <a:defRPr sz="932"/>
            </a:lvl5pPr>
            <a:lvl6pPr marL="1331824" indent="0" algn="ctr">
              <a:buNone/>
              <a:defRPr sz="932"/>
            </a:lvl6pPr>
            <a:lvl7pPr marL="1598188" indent="0" algn="ctr">
              <a:buNone/>
              <a:defRPr sz="932"/>
            </a:lvl7pPr>
            <a:lvl8pPr marL="1864553" indent="0" algn="ctr">
              <a:buNone/>
              <a:defRPr sz="932"/>
            </a:lvl8pPr>
            <a:lvl9pPr marL="2130918" indent="0" algn="ctr">
              <a:buNone/>
              <a:defRPr sz="932"/>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F5DEE3CD-B08F-4CFA-863B-1E2F02C3D6BE}" type="datetime1">
              <a:rPr lang="en-GB" smtClean="0"/>
              <a:t>30/06/2026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9C9020-1690-4713-8E85-2622CC24CA00}" type="slidenum">
              <a:rPr lang="en-GB" smtClean="0"/>
              <a:t>‹#›</a:t>
            </a:fld>
            <a:endParaRPr lang="en-GB"/>
          </a:p>
        </p:txBody>
      </p:sp>
    </p:spTree>
    <p:extLst>
      <p:ext uri="{BB962C8B-B14F-4D97-AF65-F5344CB8AC3E}">
        <p14:creationId xmlns:p14="http://schemas.microsoft.com/office/powerpoint/2010/main" val="3379475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2058D44-2574-4D8E-BC04-24A591BA34CC}" type="datetime1">
              <a:rPr lang="en-GB" smtClean="0"/>
              <a:t>30/06/2026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9C9020-1690-4713-8E85-2622CC24CA00}" type="slidenum">
              <a:rPr lang="en-GB" smtClean="0"/>
              <a:t>‹#›</a:t>
            </a:fld>
            <a:endParaRPr lang="en-GB"/>
          </a:p>
        </p:txBody>
      </p:sp>
    </p:spTree>
    <p:extLst>
      <p:ext uri="{BB962C8B-B14F-4D97-AF65-F5344CB8AC3E}">
        <p14:creationId xmlns:p14="http://schemas.microsoft.com/office/powerpoint/2010/main" val="465142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2600" y="402483"/>
            <a:ext cx="1148775" cy="6406475"/>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366276" y="402483"/>
            <a:ext cx="3379728" cy="64064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5F079A0-B846-4002-9DE4-A63B9774F706}" type="datetime1">
              <a:rPr lang="en-GB" smtClean="0"/>
              <a:t>30/06/2026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9C9020-1690-4713-8E85-2622CC24CA00}" type="slidenum">
              <a:rPr lang="en-GB" smtClean="0"/>
              <a:t>‹#›</a:t>
            </a:fld>
            <a:endParaRPr lang="en-GB"/>
          </a:p>
        </p:txBody>
      </p:sp>
    </p:spTree>
    <p:extLst>
      <p:ext uri="{BB962C8B-B14F-4D97-AF65-F5344CB8AC3E}">
        <p14:creationId xmlns:p14="http://schemas.microsoft.com/office/powerpoint/2010/main" val="46512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F0E9EB1-63A5-47EB-B521-64333B7C4CBC}" type="datetime1">
              <a:rPr lang="en-GB" smtClean="0"/>
              <a:t>30/06/2026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9C9020-1690-4713-8E85-2622CC24CA00}" type="slidenum">
              <a:rPr lang="en-GB" smtClean="0"/>
              <a:t>‹#›</a:t>
            </a:fld>
            <a:endParaRPr lang="en-GB"/>
          </a:p>
        </p:txBody>
      </p:sp>
    </p:spTree>
    <p:extLst>
      <p:ext uri="{BB962C8B-B14F-4D97-AF65-F5344CB8AC3E}">
        <p14:creationId xmlns:p14="http://schemas.microsoft.com/office/powerpoint/2010/main" val="793599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3501" y="1884671"/>
            <a:ext cx="4595098" cy="3144614"/>
          </a:xfrm>
        </p:spPr>
        <p:txBody>
          <a:bodyPr anchor="b"/>
          <a:lstStyle>
            <a:lvl1pPr>
              <a:defRPr sz="3496"/>
            </a:lvl1pPr>
          </a:lstStyle>
          <a:p>
            <a:r>
              <a:rPr lang="en-GB"/>
              <a:t>Click to edit Master title style</a:t>
            </a:r>
            <a:endParaRPr lang="en-US" dirty="0"/>
          </a:p>
        </p:txBody>
      </p:sp>
      <p:sp>
        <p:nvSpPr>
          <p:cNvPr id="3" name="Text Placeholder 2"/>
          <p:cNvSpPr>
            <a:spLocks noGrp="1"/>
          </p:cNvSpPr>
          <p:nvPr>
            <p:ph type="body" idx="1"/>
          </p:nvPr>
        </p:nvSpPr>
        <p:spPr>
          <a:xfrm>
            <a:off x="363501" y="5059035"/>
            <a:ext cx="4595098" cy="1653678"/>
          </a:xfrm>
        </p:spPr>
        <p:txBody>
          <a:bodyPr/>
          <a:lstStyle>
            <a:lvl1pPr marL="0" indent="0">
              <a:buNone/>
              <a:defRPr sz="1398">
                <a:solidFill>
                  <a:schemeClr val="tx1">
                    <a:tint val="82000"/>
                  </a:schemeClr>
                </a:solidFill>
              </a:defRPr>
            </a:lvl1pPr>
            <a:lvl2pPr marL="266365" indent="0">
              <a:buNone/>
              <a:defRPr sz="1165">
                <a:solidFill>
                  <a:schemeClr val="tx1">
                    <a:tint val="82000"/>
                  </a:schemeClr>
                </a:solidFill>
              </a:defRPr>
            </a:lvl2pPr>
            <a:lvl3pPr marL="532729" indent="0">
              <a:buNone/>
              <a:defRPr sz="1049">
                <a:solidFill>
                  <a:schemeClr val="tx1">
                    <a:tint val="82000"/>
                  </a:schemeClr>
                </a:solidFill>
              </a:defRPr>
            </a:lvl3pPr>
            <a:lvl4pPr marL="799094" indent="0">
              <a:buNone/>
              <a:defRPr sz="932">
                <a:solidFill>
                  <a:schemeClr val="tx1">
                    <a:tint val="82000"/>
                  </a:schemeClr>
                </a:solidFill>
              </a:defRPr>
            </a:lvl4pPr>
            <a:lvl5pPr marL="1065459" indent="0">
              <a:buNone/>
              <a:defRPr sz="932">
                <a:solidFill>
                  <a:schemeClr val="tx1">
                    <a:tint val="82000"/>
                  </a:schemeClr>
                </a:solidFill>
              </a:defRPr>
            </a:lvl5pPr>
            <a:lvl6pPr marL="1331824" indent="0">
              <a:buNone/>
              <a:defRPr sz="932">
                <a:solidFill>
                  <a:schemeClr val="tx1">
                    <a:tint val="82000"/>
                  </a:schemeClr>
                </a:solidFill>
              </a:defRPr>
            </a:lvl6pPr>
            <a:lvl7pPr marL="1598188" indent="0">
              <a:buNone/>
              <a:defRPr sz="932">
                <a:solidFill>
                  <a:schemeClr val="tx1">
                    <a:tint val="82000"/>
                  </a:schemeClr>
                </a:solidFill>
              </a:defRPr>
            </a:lvl7pPr>
            <a:lvl8pPr marL="1864553" indent="0">
              <a:buNone/>
              <a:defRPr sz="932">
                <a:solidFill>
                  <a:schemeClr val="tx1">
                    <a:tint val="82000"/>
                  </a:schemeClr>
                </a:solidFill>
              </a:defRPr>
            </a:lvl8pPr>
            <a:lvl9pPr marL="2130918" indent="0">
              <a:buNone/>
              <a:defRPr sz="932">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E5CD687-A140-4ACD-8928-D20BF7864701}" type="datetime1">
              <a:rPr lang="en-GB" smtClean="0"/>
              <a:t>30/06/2026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9C9020-1690-4713-8E85-2622CC24CA00}" type="slidenum">
              <a:rPr lang="en-GB" smtClean="0"/>
              <a:t>‹#›</a:t>
            </a:fld>
            <a:endParaRPr lang="en-GB"/>
          </a:p>
        </p:txBody>
      </p:sp>
    </p:spTree>
    <p:extLst>
      <p:ext uri="{BB962C8B-B14F-4D97-AF65-F5344CB8AC3E}">
        <p14:creationId xmlns:p14="http://schemas.microsoft.com/office/powerpoint/2010/main" val="1769836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366276" y="2012414"/>
            <a:ext cx="2264251" cy="479654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2697123" y="2012414"/>
            <a:ext cx="2264251" cy="479654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3CD69A61-13CA-45D3-A540-CA0C1CCD7B1A}" type="datetime1">
              <a:rPr lang="en-GB" smtClean="0"/>
              <a:t>30/06/2026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B9C9020-1690-4713-8E85-2622CC24CA00}" type="slidenum">
              <a:rPr lang="en-GB" smtClean="0"/>
              <a:t>‹#›</a:t>
            </a:fld>
            <a:endParaRPr lang="en-GB"/>
          </a:p>
        </p:txBody>
      </p:sp>
    </p:spTree>
    <p:extLst>
      <p:ext uri="{BB962C8B-B14F-4D97-AF65-F5344CB8AC3E}">
        <p14:creationId xmlns:p14="http://schemas.microsoft.com/office/powerpoint/2010/main" val="3849120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6970" y="402484"/>
            <a:ext cx="4595098" cy="1461188"/>
          </a:xfrm>
        </p:spPr>
        <p:txBody>
          <a:bodyPr/>
          <a:lstStyle/>
          <a:p>
            <a:r>
              <a:rPr lang="en-GB"/>
              <a:t>Click to edit Master title style</a:t>
            </a:r>
            <a:endParaRPr lang="en-US" dirty="0"/>
          </a:p>
        </p:txBody>
      </p:sp>
      <p:sp>
        <p:nvSpPr>
          <p:cNvPr id="3" name="Text Placeholder 2"/>
          <p:cNvSpPr>
            <a:spLocks noGrp="1"/>
          </p:cNvSpPr>
          <p:nvPr>
            <p:ph type="body" idx="1"/>
          </p:nvPr>
        </p:nvSpPr>
        <p:spPr>
          <a:xfrm>
            <a:off x="366971" y="1853171"/>
            <a:ext cx="2253845" cy="908210"/>
          </a:xfrm>
        </p:spPr>
        <p:txBody>
          <a:bodyPr anchor="b"/>
          <a:lstStyle>
            <a:lvl1pPr marL="0" indent="0">
              <a:buNone/>
              <a:defRPr sz="1398" b="1"/>
            </a:lvl1pPr>
            <a:lvl2pPr marL="266365" indent="0">
              <a:buNone/>
              <a:defRPr sz="1165" b="1"/>
            </a:lvl2pPr>
            <a:lvl3pPr marL="532729" indent="0">
              <a:buNone/>
              <a:defRPr sz="1049" b="1"/>
            </a:lvl3pPr>
            <a:lvl4pPr marL="799094" indent="0">
              <a:buNone/>
              <a:defRPr sz="932" b="1"/>
            </a:lvl4pPr>
            <a:lvl5pPr marL="1065459" indent="0">
              <a:buNone/>
              <a:defRPr sz="932" b="1"/>
            </a:lvl5pPr>
            <a:lvl6pPr marL="1331824" indent="0">
              <a:buNone/>
              <a:defRPr sz="932" b="1"/>
            </a:lvl6pPr>
            <a:lvl7pPr marL="1598188" indent="0">
              <a:buNone/>
              <a:defRPr sz="932" b="1"/>
            </a:lvl7pPr>
            <a:lvl8pPr marL="1864553" indent="0">
              <a:buNone/>
              <a:defRPr sz="932" b="1"/>
            </a:lvl8pPr>
            <a:lvl9pPr marL="2130918" indent="0">
              <a:buNone/>
              <a:defRPr sz="932" b="1"/>
            </a:lvl9pPr>
          </a:lstStyle>
          <a:p>
            <a:pPr lvl="0"/>
            <a:r>
              <a:rPr lang="en-GB"/>
              <a:t>Click to edit Master text styles</a:t>
            </a:r>
          </a:p>
        </p:txBody>
      </p:sp>
      <p:sp>
        <p:nvSpPr>
          <p:cNvPr id="4" name="Content Placeholder 3"/>
          <p:cNvSpPr>
            <a:spLocks noGrp="1"/>
          </p:cNvSpPr>
          <p:nvPr>
            <p:ph sz="half" idx="2"/>
          </p:nvPr>
        </p:nvSpPr>
        <p:spPr>
          <a:xfrm>
            <a:off x="366971" y="2761381"/>
            <a:ext cx="2253845" cy="40615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2697123" y="1853171"/>
            <a:ext cx="2264945" cy="908210"/>
          </a:xfrm>
        </p:spPr>
        <p:txBody>
          <a:bodyPr anchor="b"/>
          <a:lstStyle>
            <a:lvl1pPr marL="0" indent="0">
              <a:buNone/>
              <a:defRPr sz="1398" b="1"/>
            </a:lvl1pPr>
            <a:lvl2pPr marL="266365" indent="0">
              <a:buNone/>
              <a:defRPr sz="1165" b="1"/>
            </a:lvl2pPr>
            <a:lvl3pPr marL="532729" indent="0">
              <a:buNone/>
              <a:defRPr sz="1049" b="1"/>
            </a:lvl3pPr>
            <a:lvl4pPr marL="799094" indent="0">
              <a:buNone/>
              <a:defRPr sz="932" b="1"/>
            </a:lvl4pPr>
            <a:lvl5pPr marL="1065459" indent="0">
              <a:buNone/>
              <a:defRPr sz="932" b="1"/>
            </a:lvl5pPr>
            <a:lvl6pPr marL="1331824" indent="0">
              <a:buNone/>
              <a:defRPr sz="932" b="1"/>
            </a:lvl6pPr>
            <a:lvl7pPr marL="1598188" indent="0">
              <a:buNone/>
              <a:defRPr sz="932" b="1"/>
            </a:lvl7pPr>
            <a:lvl8pPr marL="1864553" indent="0">
              <a:buNone/>
              <a:defRPr sz="932" b="1"/>
            </a:lvl8pPr>
            <a:lvl9pPr marL="2130918" indent="0">
              <a:buNone/>
              <a:defRPr sz="932" b="1"/>
            </a:lvl9pPr>
          </a:lstStyle>
          <a:p>
            <a:pPr lvl="0"/>
            <a:r>
              <a:rPr lang="en-GB"/>
              <a:t>Click to edit Master text styles</a:t>
            </a:r>
          </a:p>
        </p:txBody>
      </p:sp>
      <p:sp>
        <p:nvSpPr>
          <p:cNvPr id="6" name="Content Placeholder 5"/>
          <p:cNvSpPr>
            <a:spLocks noGrp="1"/>
          </p:cNvSpPr>
          <p:nvPr>
            <p:ph sz="quarter" idx="4"/>
          </p:nvPr>
        </p:nvSpPr>
        <p:spPr>
          <a:xfrm>
            <a:off x="2697123" y="2761381"/>
            <a:ext cx="2264945" cy="40615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26C278F-D171-49B9-A30E-4F2EA3839208}" type="datetime1">
              <a:rPr lang="en-GB" smtClean="0"/>
              <a:t>30/06/2026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B9C9020-1690-4713-8E85-2622CC24CA00}" type="slidenum">
              <a:rPr lang="en-GB" smtClean="0"/>
              <a:t>‹#›</a:t>
            </a:fld>
            <a:endParaRPr lang="en-GB"/>
          </a:p>
        </p:txBody>
      </p:sp>
    </p:spTree>
    <p:extLst>
      <p:ext uri="{BB962C8B-B14F-4D97-AF65-F5344CB8AC3E}">
        <p14:creationId xmlns:p14="http://schemas.microsoft.com/office/powerpoint/2010/main" val="722344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98E1B93-2F35-43E2-A5F9-5C2E5A73AF1B}" type="datetime1">
              <a:rPr lang="en-GB" smtClean="0"/>
              <a:t>30/06/2026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B9C9020-1690-4713-8E85-2622CC24CA00}" type="slidenum">
              <a:rPr lang="en-GB" smtClean="0"/>
              <a:t>‹#›</a:t>
            </a:fld>
            <a:endParaRPr lang="en-GB"/>
          </a:p>
        </p:txBody>
      </p:sp>
    </p:spTree>
    <p:extLst>
      <p:ext uri="{BB962C8B-B14F-4D97-AF65-F5344CB8AC3E}">
        <p14:creationId xmlns:p14="http://schemas.microsoft.com/office/powerpoint/2010/main" val="4288858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2AE3-8903-4B97-A2B8-662179839DA7}" type="datetime1">
              <a:rPr lang="en-GB" smtClean="0"/>
              <a:t>30/06/2026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B9C9020-1690-4713-8E85-2622CC24CA00}" type="slidenum">
              <a:rPr lang="en-GB" smtClean="0"/>
              <a:t>‹#›</a:t>
            </a:fld>
            <a:endParaRPr lang="en-GB"/>
          </a:p>
        </p:txBody>
      </p:sp>
    </p:spTree>
    <p:extLst>
      <p:ext uri="{BB962C8B-B14F-4D97-AF65-F5344CB8AC3E}">
        <p14:creationId xmlns:p14="http://schemas.microsoft.com/office/powerpoint/2010/main" val="4042703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6970" y="503978"/>
            <a:ext cx="1718306" cy="1763924"/>
          </a:xfrm>
        </p:spPr>
        <p:txBody>
          <a:bodyPr anchor="b"/>
          <a:lstStyle>
            <a:lvl1pPr>
              <a:defRPr sz="1864"/>
            </a:lvl1pPr>
          </a:lstStyle>
          <a:p>
            <a:r>
              <a:rPr lang="en-GB"/>
              <a:t>Click to edit Master title style</a:t>
            </a:r>
            <a:endParaRPr lang="en-US" dirty="0"/>
          </a:p>
        </p:txBody>
      </p:sp>
      <p:sp>
        <p:nvSpPr>
          <p:cNvPr id="3" name="Content Placeholder 2"/>
          <p:cNvSpPr>
            <a:spLocks noGrp="1"/>
          </p:cNvSpPr>
          <p:nvPr>
            <p:ph idx="1"/>
          </p:nvPr>
        </p:nvSpPr>
        <p:spPr>
          <a:xfrm>
            <a:off x="2264945" y="1088455"/>
            <a:ext cx="2697123" cy="5372269"/>
          </a:xfrm>
        </p:spPr>
        <p:txBody>
          <a:bodyPr/>
          <a:lstStyle>
            <a:lvl1pPr>
              <a:defRPr sz="1864"/>
            </a:lvl1pPr>
            <a:lvl2pPr>
              <a:defRPr sz="1631"/>
            </a:lvl2pPr>
            <a:lvl3pPr>
              <a:defRPr sz="1398"/>
            </a:lvl3pPr>
            <a:lvl4pPr>
              <a:defRPr sz="1165"/>
            </a:lvl4pPr>
            <a:lvl5pPr>
              <a:defRPr sz="1165"/>
            </a:lvl5pPr>
            <a:lvl6pPr>
              <a:defRPr sz="1165"/>
            </a:lvl6pPr>
            <a:lvl7pPr>
              <a:defRPr sz="1165"/>
            </a:lvl7pPr>
            <a:lvl8pPr>
              <a:defRPr sz="1165"/>
            </a:lvl8pPr>
            <a:lvl9pPr>
              <a:defRPr sz="116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366970" y="2267902"/>
            <a:ext cx="1718306" cy="4201570"/>
          </a:xfrm>
        </p:spPr>
        <p:txBody>
          <a:bodyPr/>
          <a:lstStyle>
            <a:lvl1pPr marL="0" indent="0">
              <a:buNone/>
              <a:defRPr sz="932"/>
            </a:lvl1pPr>
            <a:lvl2pPr marL="266365" indent="0">
              <a:buNone/>
              <a:defRPr sz="816"/>
            </a:lvl2pPr>
            <a:lvl3pPr marL="532729" indent="0">
              <a:buNone/>
              <a:defRPr sz="699"/>
            </a:lvl3pPr>
            <a:lvl4pPr marL="799094" indent="0">
              <a:buNone/>
              <a:defRPr sz="583"/>
            </a:lvl4pPr>
            <a:lvl5pPr marL="1065459" indent="0">
              <a:buNone/>
              <a:defRPr sz="583"/>
            </a:lvl5pPr>
            <a:lvl6pPr marL="1331824" indent="0">
              <a:buNone/>
              <a:defRPr sz="583"/>
            </a:lvl6pPr>
            <a:lvl7pPr marL="1598188" indent="0">
              <a:buNone/>
              <a:defRPr sz="583"/>
            </a:lvl7pPr>
            <a:lvl8pPr marL="1864553" indent="0">
              <a:buNone/>
              <a:defRPr sz="583"/>
            </a:lvl8pPr>
            <a:lvl9pPr marL="2130918" indent="0">
              <a:buNone/>
              <a:defRPr sz="583"/>
            </a:lvl9pPr>
          </a:lstStyle>
          <a:p>
            <a:pPr lvl="0"/>
            <a:r>
              <a:rPr lang="en-GB"/>
              <a:t>Click to edit Master text styles</a:t>
            </a:r>
          </a:p>
        </p:txBody>
      </p:sp>
      <p:sp>
        <p:nvSpPr>
          <p:cNvPr id="5" name="Date Placeholder 4"/>
          <p:cNvSpPr>
            <a:spLocks noGrp="1"/>
          </p:cNvSpPr>
          <p:nvPr>
            <p:ph type="dt" sz="half" idx="10"/>
          </p:nvPr>
        </p:nvSpPr>
        <p:spPr/>
        <p:txBody>
          <a:bodyPr/>
          <a:lstStyle/>
          <a:p>
            <a:fld id="{F81E5B8C-3CA8-4DDD-AB29-6935E1C4D3A0}" type="datetime1">
              <a:rPr lang="en-GB" smtClean="0"/>
              <a:t>30/06/2026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B9C9020-1690-4713-8E85-2622CC24CA00}" type="slidenum">
              <a:rPr lang="en-GB" smtClean="0"/>
              <a:t>‹#›</a:t>
            </a:fld>
            <a:endParaRPr lang="en-GB"/>
          </a:p>
        </p:txBody>
      </p:sp>
    </p:spTree>
    <p:extLst>
      <p:ext uri="{BB962C8B-B14F-4D97-AF65-F5344CB8AC3E}">
        <p14:creationId xmlns:p14="http://schemas.microsoft.com/office/powerpoint/2010/main" val="1396562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6970" y="503978"/>
            <a:ext cx="1718306" cy="1763924"/>
          </a:xfrm>
        </p:spPr>
        <p:txBody>
          <a:bodyPr anchor="b"/>
          <a:lstStyle>
            <a:lvl1pPr>
              <a:defRPr sz="1864"/>
            </a:lvl1pPr>
          </a:lstStyle>
          <a:p>
            <a:r>
              <a:rPr lang="en-GB"/>
              <a:t>Click to edit Master title style</a:t>
            </a:r>
            <a:endParaRPr lang="en-US" dirty="0"/>
          </a:p>
        </p:txBody>
      </p:sp>
      <p:sp>
        <p:nvSpPr>
          <p:cNvPr id="3" name="Picture Placeholder 2"/>
          <p:cNvSpPr>
            <a:spLocks noGrp="1" noChangeAspect="1"/>
          </p:cNvSpPr>
          <p:nvPr>
            <p:ph type="pic" idx="1"/>
          </p:nvPr>
        </p:nvSpPr>
        <p:spPr>
          <a:xfrm>
            <a:off x="2264945" y="1088455"/>
            <a:ext cx="2697123" cy="5372269"/>
          </a:xfrm>
        </p:spPr>
        <p:txBody>
          <a:bodyPr anchor="t"/>
          <a:lstStyle>
            <a:lvl1pPr marL="0" indent="0">
              <a:buNone/>
              <a:defRPr sz="1864"/>
            </a:lvl1pPr>
            <a:lvl2pPr marL="266365" indent="0">
              <a:buNone/>
              <a:defRPr sz="1631"/>
            </a:lvl2pPr>
            <a:lvl3pPr marL="532729" indent="0">
              <a:buNone/>
              <a:defRPr sz="1398"/>
            </a:lvl3pPr>
            <a:lvl4pPr marL="799094" indent="0">
              <a:buNone/>
              <a:defRPr sz="1165"/>
            </a:lvl4pPr>
            <a:lvl5pPr marL="1065459" indent="0">
              <a:buNone/>
              <a:defRPr sz="1165"/>
            </a:lvl5pPr>
            <a:lvl6pPr marL="1331824" indent="0">
              <a:buNone/>
              <a:defRPr sz="1165"/>
            </a:lvl6pPr>
            <a:lvl7pPr marL="1598188" indent="0">
              <a:buNone/>
              <a:defRPr sz="1165"/>
            </a:lvl7pPr>
            <a:lvl8pPr marL="1864553" indent="0">
              <a:buNone/>
              <a:defRPr sz="1165"/>
            </a:lvl8pPr>
            <a:lvl9pPr marL="2130918" indent="0">
              <a:buNone/>
              <a:defRPr sz="1165"/>
            </a:lvl9pPr>
          </a:lstStyle>
          <a:p>
            <a:r>
              <a:rPr lang="en-GB"/>
              <a:t>Click icon to add picture</a:t>
            </a:r>
            <a:endParaRPr lang="en-US" dirty="0"/>
          </a:p>
        </p:txBody>
      </p:sp>
      <p:sp>
        <p:nvSpPr>
          <p:cNvPr id="4" name="Text Placeholder 3"/>
          <p:cNvSpPr>
            <a:spLocks noGrp="1"/>
          </p:cNvSpPr>
          <p:nvPr>
            <p:ph type="body" sz="half" idx="2"/>
          </p:nvPr>
        </p:nvSpPr>
        <p:spPr>
          <a:xfrm>
            <a:off x="366970" y="2267902"/>
            <a:ext cx="1718306" cy="4201570"/>
          </a:xfrm>
        </p:spPr>
        <p:txBody>
          <a:bodyPr/>
          <a:lstStyle>
            <a:lvl1pPr marL="0" indent="0">
              <a:buNone/>
              <a:defRPr sz="932"/>
            </a:lvl1pPr>
            <a:lvl2pPr marL="266365" indent="0">
              <a:buNone/>
              <a:defRPr sz="816"/>
            </a:lvl2pPr>
            <a:lvl3pPr marL="532729" indent="0">
              <a:buNone/>
              <a:defRPr sz="699"/>
            </a:lvl3pPr>
            <a:lvl4pPr marL="799094" indent="0">
              <a:buNone/>
              <a:defRPr sz="583"/>
            </a:lvl4pPr>
            <a:lvl5pPr marL="1065459" indent="0">
              <a:buNone/>
              <a:defRPr sz="583"/>
            </a:lvl5pPr>
            <a:lvl6pPr marL="1331824" indent="0">
              <a:buNone/>
              <a:defRPr sz="583"/>
            </a:lvl6pPr>
            <a:lvl7pPr marL="1598188" indent="0">
              <a:buNone/>
              <a:defRPr sz="583"/>
            </a:lvl7pPr>
            <a:lvl8pPr marL="1864553" indent="0">
              <a:buNone/>
              <a:defRPr sz="583"/>
            </a:lvl8pPr>
            <a:lvl9pPr marL="2130918" indent="0">
              <a:buNone/>
              <a:defRPr sz="583"/>
            </a:lvl9pPr>
          </a:lstStyle>
          <a:p>
            <a:pPr lvl="0"/>
            <a:r>
              <a:rPr lang="en-GB"/>
              <a:t>Click to edit Master text styles</a:t>
            </a:r>
          </a:p>
        </p:txBody>
      </p:sp>
      <p:sp>
        <p:nvSpPr>
          <p:cNvPr id="5" name="Date Placeholder 4"/>
          <p:cNvSpPr>
            <a:spLocks noGrp="1"/>
          </p:cNvSpPr>
          <p:nvPr>
            <p:ph type="dt" sz="half" idx="10"/>
          </p:nvPr>
        </p:nvSpPr>
        <p:spPr/>
        <p:txBody>
          <a:bodyPr/>
          <a:lstStyle/>
          <a:p>
            <a:fld id="{0926EAE9-10FC-4152-AA4D-1F40C2600360}" type="datetime1">
              <a:rPr lang="en-GB" smtClean="0"/>
              <a:t>30/06/2026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B9C9020-1690-4713-8E85-2622CC24CA00}" type="slidenum">
              <a:rPr lang="en-GB" smtClean="0"/>
              <a:t>‹#›</a:t>
            </a:fld>
            <a:endParaRPr lang="en-GB"/>
          </a:p>
        </p:txBody>
      </p:sp>
    </p:spTree>
    <p:extLst>
      <p:ext uri="{BB962C8B-B14F-4D97-AF65-F5344CB8AC3E}">
        <p14:creationId xmlns:p14="http://schemas.microsoft.com/office/powerpoint/2010/main" val="201039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0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6276" y="402484"/>
            <a:ext cx="4595098" cy="1461188"/>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366276" y="2012414"/>
            <a:ext cx="4595098" cy="479654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366276" y="7006700"/>
            <a:ext cx="1198721" cy="402483"/>
          </a:xfrm>
          <a:prstGeom prst="rect">
            <a:avLst/>
          </a:prstGeom>
        </p:spPr>
        <p:txBody>
          <a:bodyPr vert="horz" lIns="91440" tIns="45720" rIns="91440" bIns="45720" rtlCol="0" anchor="ctr"/>
          <a:lstStyle>
            <a:lvl1pPr algn="l">
              <a:defRPr sz="699">
                <a:solidFill>
                  <a:schemeClr val="tx1">
                    <a:tint val="82000"/>
                  </a:schemeClr>
                </a:solidFill>
              </a:defRPr>
            </a:lvl1pPr>
          </a:lstStyle>
          <a:p>
            <a:fld id="{BD984740-1171-46BC-8DB7-49D46F7F8225}" type="datetime1">
              <a:rPr lang="en-GB" smtClean="0"/>
              <a:t>30/06/2026</a:t>
            </a:fld>
            <a:endParaRPr lang="en-GB"/>
          </a:p>
        </p:txBody>
      </p:sp>
      <p:sp>
        <p:nvSpPr>
          <p:cNvPr id="5" name="Footer Placeholder 4"/>
          <p:cNvSpPr>
            <a:spLocks noGrp="1"/>
          </p:cNvSpPr>
          <p:nvPr>
            <p:ph type="ftr" sz="quarter" idx="3"/>
          </p:nvPr>
        </p:nvSpPr>
        <p:spPr>
          <a:xfrm>
            <a:off x="1764784" y="7006700"/>
            <a:ext cx="1798082" cy="402483"/>
          </a:xfrm>
          <a:prstGeom prst="rect">
            <a:avLst/>
          </a:prstGeom>
        </p:spPr>
        <p:txBody>
          <a:bodyPr vert="horz" lIns="91440" tIns="45720" rIns="91440" bIns="45720" rtlCol="0" anchor="ctr"/>
          <a:lstStyle>
            <a:lvl1pPr algn="ctr">
              <a:defRPr sz="699">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3762653" y="7006700"/>
            <a:ext cx="1198721" cy="402483"/>
          </a:xfrm>
          <a:prstGeom prst="rect">
            <a:avLst/>
          </a:prstGeom>
        </p:spPr>
        <p:txBody>
          <a:bodyPr vert="horz" lIns="91440" tIns="45720" rIns="91440" bIns="45720" rtlCol="0" anchor="ctr"/>
          <a:lstStyle>
            <a:lvl1pPr algn="r">
              <a:defRPr sz="699">
                <a:solidFill>
                  <a:schemeClr val="tx1">
                    <a:tint val="82000"/>
                  </a:schemeClr>
                </a:solidFill>
              </a:defRPr>
            </a:lvl1pPr>
          </a:lstStyle>
          <a:p>
            <a:fld id="{BB9C9020-1690-4713-8E85-2622CC24CA00}" type="slidenum">
              <a:rPr lang="en-GB" smtClean="0"/>
              <a:t>‹#›</a:t>
            </a:fld>
            <a:endParaRPr lang="en-GB"/>
          </a:p>
        </p:txBody>
      </p:sp>
    </p:spTree>
    <p:extLst>
      <p:ext uri="{BB962C8B-B14F-4D97-AF65-F5344CB8AC3E}">
        <p14:creationId xmlns:p14="http://schemas.microsoft.com/office/powerpoint/2010/main" val="35050162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532729" rtl="0" eaLnBrk="1" latinLnBrk="0" hangingPunct="1">
        <a:lnSpc>
          <a:spcPct val="90000"/>
        </a:lnSpc>
        <a:spcBef>
          <a:spcPct val="0"/>
        </a:spcBef>
        <a:buNone/>
        <a:defRPr sz="2563" kern="1200">
          <a:solidFill>
            <a:schemeClr val="tx1"/>
          </a:solidFill>
          <a:latin typeface="+mj-lt"/>
          <a:ea typeface="+mj-ea"/>
          <a:cs typeface="+mj-cs"/>
        </a:defRPr>
      </a:lvl1pPr>
    </p:titleStyle>
    <p:bodyStyle>
      <a:lvl1pPr marL="133182" indent="-133182" algn="l" defTabSz="532729" rtl="0" eaLnBrk="1" latinLnBrk="0" hangingPunct="1">
        <a:lnSpc>
          <a:spcPct val="90000"/>
        </a:lnSpc>
        <a:spcBef>
          <a:spcPts val="583"/>
        </a:spcBef>
        <a:buFont typeface="Arial" panose="020B0604020202020204" pitchFamily="34" charset="0"/>
        <a:buChar char="•"/>
        <a:defRPr sz="1631" kern="1200">
          <a:solidFill>
            <a:schemeClr val="tx1"/>
          </a:solidFill>
          <a:latin typeface="+mn-lt"/>
          <a:ea typeface="+mn-ea"/>
          <a:cs typeface="+mn-cs"/>
        </a:defRPr>
      </a:lvl1pPr>
      <a:lvl2pPr marL="399547" indent="-133182" algn="l" defTabSz="532729" rtl="0" eaLnBrk="1" latinLnBrk="0" hangingPunct="1">
        <a:lnSpc>
          <a:spcPct val="90000"/>
        </a:lnSpc>
        <a:spcBef>
          <a:spcPts val="291"/>
        </a:spcBef>
        <a:buFont typeface="Arial" panose="020B0604020202020204" pitchFamily="34" charset="0"/>
        <a:buChar char="•"/>
        <a:defRPr sz="1398" kern="1200">
          <a:solidFill>
            <a:schemeClr val="tx1"/>
          </a:solidFill>
          <a:latin typeface="+mn-lt"/>
          <a:ea typeface="+mn-ea"/>
          <a:cs typeface="+mn-cs"/>
        </a:defRPr>
      </a:lvl2pPr>
      <a:lvl3pPr marL="665912" indent="-133182" algn="l" defTabSz="532729" rtl="0" eaLnBrk="1" latinLnBrk="0" hangingPunct="1">
        <a:lnSpc>
          <a:spcPct val="90000"/>
        </a:lnSpc>
        <a:spcBef>
          <a:spcPts val="291"/>
        </a:spcBef>
        <a:buFont typeface="Arial" panose="020B0604020202020204" pitchFamily="34" charset="0"/>
        <a:buChar char="•"/>
        <a:defRPr sz="1165" kern="1200">
          <a:solidFill>
            <a:schemeClr val="tx1"/>
          </a:solidFill>
          <a:latin typeface="+mn-lt"/>
          <a:ea typeface="+mn-ea"/>
          <a:cs typeface="+mn-cs"/>
        </a:defRPr>
      </a:lvl3pPr>
      <a:lvl4pPr marL="932277"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4pPr>
      <a:lvl5pPr marL="1198641"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5pPr>
      <a:lvl6pPr marL="1465006"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6pPr>
      <a:lvl7pPr marL="1731371"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7pPr>
      <a:lvl8pPr marL="1997735"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8pPr>
      <a:lvl9pPr marL="2264100"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9pPr>
    </p:bodyStyle>
    <p:otherStyle>
      <a:defPPr>
        <a:defRPr lang="en-US"/>
      </a:defPPr>
      <a:lvl1pPr marL="0" algn="l" defTabSz="532729" rtl="0" eaLnBrk="1" latinLnBrk="0" hangingPunct="1">
        <a:defRPr sz="1049" kern="1200">
          <a:solidFill>
            <a:schemeClr val="tx1"/>
          </a:solidFill>
          <a:latin typeface="+mn-lt"/>
          <a:ea typeface="+mn-ea"/>
          <a:cs typeface="+mn-cs"/>
        </a:defRPr>
      </a:lvl1pPr>
      <a:lvl2pPr marL="266365" algn="l" defTabSz="532729" rtl="0" eaLnBrk="1" latinLnBrk="0" hangingPunct="1">
        <a:defRPr sz="1049" kern="1200">
          <a:solidFill>
            <a:schemeClr val="tx1"/>
          </a:solidFill>
          <a:latin typeface="+mn-lt"/>
          <a:ea typeface="+mn-ea"/>
          <a:cs typeface="+mn-cs"/>
        </a:defRPr>
      </a:lvl2pPr>
      <a:lvl3pPr marL="532729" algn="l" defTabSz="532729" rtl="0" eaLnBrk="1" latinLnBrk="0" hangingPunct="1">
        <a:defRPr sz="1049" kern="1200">
          <a:solidFill>
            <a:schemeClr val="tx1"/>
          </a:solidFill>
          <a:latin typeface="+mn-lt"/>
          <a:ea typeface="+mn-ea"/>
          <a:cs typeface="+mn-cs"/>
        </a:defRPr>
      </a:lvl3pPr>
      <a:lvl4pPr marL="799094" algn="l" defTabSz="532729" rtl="0" eaLnBrk="1" latinLnBrk="0" hangingPunct="1">
        <a:defRPr sz="1049" kern="1200">
          <a:solidFill>
            <a:schemeClr val="tx1"/>
          </a:solidFill>
          <a:latin typeface="+mn-lt"/>
          <a:ea typeface="+mn-ea"/>
          <a:cs typeface="+mn-cs"/>
        </a:defRPr>
      </a:lvl4pPr>
      <a:lvl5pPr marL="1065459" algn="l" defTabSz="532729" rtl="0" eaLnBrk="1" latinLnBrk="0" hangingPunct="1">
        <a:defRPr sz="1049" kern="1200">
          <a:solidFill>
            <a:schemeClr val="tx1"/>
          </a:solidFill>
          <a:latin typeface="+mn-lt"/>
          <a:ea typeface="+mn-ea"/>
          <a:cs typeface="+mn-cs"/>
        </a:defRPr>
      </a:lvl5pPr>
      <a:lvl6pPr marL="1331824" algn="l" defTabSz="532729" rtl="0" eaLnBrk="1" latinLnBrk="0" hangingPunct="1">
        <a:defRPr sz="1049" kern="1200">
          <a:solidFill>
            <a:schemeClr val="tx1"/>
          </a:solidFill>
          <a:latin typeface="+mn-lt"/>
          <a:ea typeface="+mn-ea"/>
          <a:cs typeface="+mn-cs"/>
        </a:defRPr>
      </a:lvl6pPr>
      <a:lvl7pPr marL="1598188" algn="l" defTabSz="532729" rtl="0" eaLnBrk="1" latinLnBrk="0" hangingPunct="1">
        <a:defRPr sz="1049" kern="1200">
          <a:solidFill>
            <a:schemeClr val="tx1"/>
          </a:solidFill>
          <a:latin typeface="+mn-lt"/>
          <a:ea typeface="+mn-ea"/>
          <a:cs typeface="+mn-cs"/>
        </a:defRPr>
      </a:lvl7pPr>
      <a:lvl8pPr marL="1864553" algn="l" defTabSz="532729" rtl="0" eaLnBrk="1" latinLnBrk="0" hangingPunct="1">
        <a:defRPr sz="1049" kern="1200">
          <a:solidFill>
            <a:schemeClr val="tx1"/>
          </a:solidFill>
          <a:latin typeface="+mn-lt"/>
          <a:ea typeface="+mn-ea"/>
          <a:cs typeface="+mn-cs"/>
        </a:defRPr>
      </a:lvl8pPr>
      <a:lvl9pPr marL="2130918" algn="l" defTabSz="532729" rtl="0" eaLnBrk="1" latinLnBrk="0" hangingPunct="1">
        <a:defRPr sz="104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hyperlink" Target="https://www.youtube.com/watch?v=QbK8p1tKxYI" TargetMode="External"/><Relationship Id="rId18" Type="http://schemas.openxmlformats.org/officeDocument/2006/relationships/hyperlink" Target="https://qualifications.pearson.com/content/dam/pdf/BTEC-Specialist-Qualifications/Health-and-Safety-in-a-Construction-Environment/Specification-Issue-2.pdf" TargetMode="External"/><Relationship Id="rId3" Type="http://schemas.openxmlformats.org/officeDocument/2006/relationships/image" Target="../media/image27.png"/><Relationship Id="rId7" Type="http://schemas.openxmlformats.org/officeDocument/2006/relationships/hyperlink" Target="https://www.hse.gov.uk/construction/resources/law.docx" TargetMode="External"/><Relationship Id="rId12" Type="http://schemas.openxmlformats.org/officeDocument/2006/relationships/image" Target="../media/image33.png"/><Relationship Id="rId17" Type="http://schemas.openxmlformats.org/officeDocument/2006/relationships/hyperlink" Target="https://www.combepaffordschool.co.uk/_site/data/files/curriculum/work-related-learning/construction/learning-organisers/2024/DC67115973FDAA2AA324548070B4765C.pdf?utm_source=copilot.com" TargetMode="External"/><Relationship Id="rId2" Type="http://schemas.openxmlformats.org/officeDocument/2006/relationships/image" Target="../media/image26.png"/><Relationship Id="rId16"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2.jpg"/><Relationship Id="rId5" Type="http://schemas.openxmlformats.org/officeDocument/2006/relationships/hyperlink" Target="https://www.hse.gov.uk/construction/resources/index.html" TargetMode="External"/><Relationship Id="rId15" Type="http://schemas.openxmlformats.org/officeDocument/2006/relationships/hyperlink" Target="https://www.youtube.com/watch?v=5zjzvZzvKzA" TargetMode="External"/><Relationship Id="rId10" Type="http://schemas.openxmlformats.org/officeDocument/2006/relationships/image" Target="../media/image31.jpg"/><Relationship Id="rId4" Type="http://schemas.openxmlformats.org/officeDocument/2006/relationships/hyperlink" Target="https://www.hse.gov.uk/construction/new-health-safety.html" TargetMode="External"/><Relationship Id="rId9" Type="http://schemas.openxmlformats.org/officeDocument/2006/relationships/image" Target="../media/image30.jpg"/><Relationship Id="rId14" Type="http://schemas.openxmlformats.org/officeDocument/2006/relationships/hyperlink" Target="https://www.youtube.com/watch?v=3vZzvKZtZ2A"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5.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4.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DE43B-7FFC-78F7-B853-02865C285FFB}"/>
            </a:ext>
          </a:extLst>
        </p:cNvPr>
        <p:cNvGrpSpPr/>
        <p:nvPr/>
      </p:nvGrpSpPr>
      <p:grpSpPr>
        <a:xfrm>
          <a:off x="0" y="0"/>
          <a:ext cx="0" cy="0"/>
          <a:chOff x="0" y="0"/>
          <a:chExt cx="0" cy="0"/>
        </a:xfrm>
      </p:grpSpPr>
      <p:pic>
        <p:nvPicPr>
          <p:cNvPr id="7" name="Picture 6" descr="A group of paramedics helping a person&#10;&#10;Description automatically generated">
            <a:extLst>
              <a:ext uri="{FF2B5EF4-FFF2-40B4-BE49-F238E27FC236}">
                <a16:creationId xmlns:a16="http://schemas.microsoft.com/office/drawing/2014/main" id="{6ED88D7A-8BC8-109E-D680-FE5DB0BC04DB}"/>
              </a:ext>
            </a:extLst>
          </p:cNvPr>
          <p:cNvPicPr>
            <a:picLocks noChangeAspect="1"/>
          </p:cNvPicPr>
          <p:nvPr/>
        </p:nvPicPr>
        <p:blipFill>
          <a:blip r:embed="rId2">
            <a:extLst>
              <a:ext uri="{28A0092B-C50C-407E-A947-70E740481C1C}">
                <a14:useLocalDpi xmlns:a14="http://schemas.microsoft.com/office/drawing/2010/main" val="0"/>
              </a:ext>
            </a:extLst>
          </a:blip>
          <a:srcRect t="33"/>
          <a:stretch>
            <a:fillRect/>
          </a:stretch>
        </p:blipFill>
        <p:spPr>
          <a:xfrm>
            <a:off x="1" y="-10921"/>
            <a:ext cx="5327649" cy="2671290"/>
          </a:xfrm>
          <a:custGeom>
            <a:avLst/>
            <a:gdLst>
              <a:gd name="connsiteX0" fmla="*/ 1349472 w 5327649"/>
              <a:gd name="connsiteY0" fmla="*/ 0 h 2671290"/>
              <a:gd name="connsiteX1" fmla="*/ 5327649 w 5327649"/>
              <a:gd name="connsiteY1" fmla="*/ 0 h 2671290"/>
              <a:gd name="connsiteX2" fmla="*/ 5327649 w 5327649"/>
              <a:gd name="connsiteY2" fmla="*/ 1349474 h 2671290"/>
              <a:gd name="connsiteX3" fmla="*/ 4005832 w 5327649"/>
              <a:gd name="connsiteY3" fmla="*/ 2671290 h 2671290"/>
              <a:gd name="connsiteX4" fmla="*/ 0 w 5327649"/>
              <a:gd name="connsiteY4" fmla="*/ 2671290 h 2671290"/>
              <a:gd name="connsiteX5" fmla="*/ 0 w 5327649"/>
              <a:gd name="connsiteY5" fmla="*/ 1349473 h 267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7649" h="2671290">
                <a:moveTo>
                  <a:pt x="1349472" y="0"/>
                </a:moveTo>
                <a:lnTo>
                  <a:pt x="5327649" y="0"/>
                </a:lnTo>
                <a:lnTo>
                  <a:pt x="5327649" y="1349474"/>
                </a:lnTo>
                <a:lnTo>
                  <a:pt x="4005832" y="2671290"/>
                </a:lnTo>
                <a:lnTo>
                  <a:pt x="0" y="2671290"/>
                </a:lnTo>
                <a:lnTo>
                  <a:pt x="0" y="1349473"/>
                </a:lnTo>
                <a:close/>
              </a:path>
            </a:pathLst>
          </a:custGeom>
        </p:spPr>
      </p:pic>
      <p:sp>
        <p:nvSpPr>
          <p:cNvPr id="64" name="Flowchart: Process 63">
            <a:extLst>
              <a:ext uri="{FF2B5EF4-FFF2-40B4-BE49-F238E27FC236}">
                <a16:creationId xmlns:a16="http://schemas.microsoft.com/office/drawing/2014/main" id="{7EABA480-36D1-38BB-BCBB-5AE19B73CCBC}"/>
              </a:ext>
            </a:extLst>
          </p:cNvPr>
          <p:cNvSpPr/>
          <p:nvPr/>
        </p:nvSpPr>
        <p:spPr>
          <a:xfrm>
            <a:off x="0" y="7158641"/>
            <a:ext cx="5327650" cy="401034"/>
          </a:xfrm>
          <a:prstGeom prst="flowChartProcess">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Top Corners Snipped 64">
            <a:extLst>
              <a:ext uri="{FF2B5EF4-FFF2-40B4-BE49-F238E27FC236}">
                <a16:creationId xmlns:a16="http://schemas.microsoft.com/office/drawing/2014/main" id="{FC0853FB-BF26-8A6C-E8C9-045155A022D8}"/>
              </a:ext>
            </a:extLst>
          </p:cNvPr>
          <p:cNvSpPr/>
          <p:nvPr/>
        </p:nvSpPr>
        <p:spPr>
          <a:xfrm rot="10800000">
            <a:off x="1189401" y="7158641"/>
            <a:ext cx="2948848" cy="248364"/>
          </a:xfrm>
          <a:prstGeom prst="snip2SameRect">
            <a:avLst>
              <a:gd name="adj1" fmla="val 50000"/>
              <a:gd name="adj2" fmla="val 50000"/>
            </a:avLst>
          </a:prstGeom>
          <a:solidFill>
            <a:srgbClr val="1F616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Trapezium 65">
            <a:extLst>
              <a:ext uri="{FF2B5EF4-FFF2-40B4-BE49-F238E27FC236}">
                <a16:creationId xmlns:a16="http://schemas.microsoft.com/office/drawing/2014/main" id="{C49996B9-63E1-BF9C-3711-1CCEAE127A3B}"/>
              </a:ext>
            </a:extLst>
          </p:cNvPr>
          <p:cNvSpPr/>
          <p:nvPr/>
        </p:nvSpPr>
        <p:spPr>
          <a:xfrm rot="10800000">
            <a:off x="1789820" y="7138955"/>
            <a:ext cx="1748009" cy="248365"/>
          </a:xfrm>
          <a:prstGeom prst="trapezoid">
            <a:avLst>
              <a:gd name="adj" fmla="val 618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5160E080-2AFF-4C91-AAF3-08733D4384C3}"/>
              </a:ext>
            </a:extLst>
          </p:cNvPr>
          <p:cNvSpPr/>
          <p:nvPr/>
        </p:nvSpPr>
        <p:spPr>
          <a:xfrm>
            <a:off x="1986288" y="7351444"/>
            <a:ext cx="1355074" cy="45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Rectangle 101">
            <a:extLst>
              <a:ext uri="{FF2B5EF4-FFF2-40B4-BE49-F238E27FC236}">
                <a16:creationId xmlns:a16="http://schemas.microsoft.com/office/drawing/2014/main" id="{7FA0E4FF-BB36-96E8-043E-F8BC818957C5}"/>
              </a:ext>
            </a:extLst>
          </p:cNvPr>
          <p:cNvSpPr/>
          <p:nvPr/>
        </p:nvSpPr>
        <p:spPr>
          <a:xfrm>
            <a:off x="-48282" y="2501977"/>
            <a:ext cx="1042273" cy="1446550"/>
          </a:xfrm>
          <a:prstGeom prst="rect">
            <a:avLst/>
          </a:prstGeom>
          <a:noFill/>
        </p:spPr>
        <p:txBody>
          <a:bodyPr wrap="none" lIns="91440" tIns="45720" rIns="91440" bIns="45720">
            <a:spAutoFit/>
          </a:bodyPr>
          <a:lstStyle/>
          <a:p>
            <a:r>
              <a:rPr lang="en-GB" sz="8800" b="1" cap="none" spc="0" dirty="0">
                <a:ln w="0"/>
                <a:solidFill>
                  <a:srgbClr val="1F6165"/>
                </a:solidFill>
                <a:effectLst>
                  <a:outerShdw blurRad="38100" dist="19050" dir="2700000" algn="tl" rotWithShape="0">
                    <a:schemeClr val="dk1">
                      <a:alpha val="40000"/>
                    </a:schemeClr>
                  </a:outerShdw>
                </a:effectLst>
                <a:latin typeface="Arial Rounded MT Bold" panose="020F0704030504030204" pitchFamily="34" charset="0"/>
              </a:rPr>
              <a:t>&amp;</a:t>
            </a:r>
            <a:endParaRPr lang="en-GB" sz="16600" b="1" cap="none" spc="0" dirty="0">
              <a:ln w="0"/>
              <a:solidFill>
                <a:srgbClr val="1F6165"/>
              </a:solidFill>
              <a:effectLst>
                <a:outerShdw blurRad="38100" dist="19050" dir="2700000" algn="tl" rotWithShape="0">
                  <a:schemeClr val="dk1">
                    <a:alpha val="40000"/>
                  </a:schemeClr>
                </a:outerShdw>
              </a:effectLst>
              <a:latin typeface="Arial Rounded MT Bold" panose="020F0704030504030204" pitchFamily="34" charset="0"/>
            </a:endParaRPr>
          </a:p>
        </p:txBody>
      </p:sp>
      <p:sp>
        <p:nvSpPr>
          <p:cNvPr id="103" name="Rectangle 102">
            <a:extLst>
              <a:ext uri="{FF2B5EF4-FFF2-40B4-BE49-F238E27FC236}">
                <a16:creationId xmlns:a16="http://schemas.microsoft.com/office/drawing/2014/main" id="{863419BD-F19A-94FD-EE9F-12F0616BE59A}"/>
              </a:ext>
            </a:extLst>
          </p:cNvPr>
          <p:cNvSpPr/>
          <p:nvPr/>
        </p:nvSpPr>
        <p:spPr>
          <a:xfrm>
            <a:off x="575221" y="3209893"/>
            <a:ext cx="1842492" cy="523220"/>
          </a:xfrm>
          <a:prstGeom prst="rect">
            <a:avLst/>
          </a:prstGeom>
          <a:noFill/>
        </p:spPr>
        <p:txBody>
          <a:bodyPr wrap="none" lIns="91440" tIns="45720" rIns="91440" bIns="45720">
            <a:spAutoFit/>
          </a:bodyPr>
          <a:lstStyle/>
          <a:p>
            <a:r>
              <a:rPr lang="en-GB" sz="2800" b="1" cap="none" spc="0"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JOINERY.</a:t>
            </a:r>
          </a:p>
        </p:txBody>
      </p:sp>
      <p:sp>
        <p:nvSpPr>
          <p:cNvPr id="104" name="TextBox 103">
            <a:extLst>
              <a:ext uri="{FF2B5EF4-FFF2-40B4-BE49-F238E27FC236}">
                <a16:creationId xmlns:a16="http://schemas.microsoft.com/office/drawing/2014/main" id="{1632F5AB-CBB5-2E70-1C9D-DF34F379D34E}"/>
              </a:ext>
            </a:extLst>
          </p:cNvPr>
          <p:cNvSpPr txBox="1"/>
          <p:nvPr/>
        </p:nvSpPr>
        <p:spPr>
          <a:xfrm>
            <a:off x="289250" y="5046950"/>
            <a:ext cx="4809322" cy="430887"/>
          </a:xfrm>
          <a:prstGeom prst="rect">
            <a:avLst/>
          </a:prstGeom>
          <a:noFill/>
        </p:spPr>
        <p:txBody>
          <a:bodyPr wrap="square" rtlCol="0">
            <a:spAutoFit/>
          </a:bodyPr>
          <a:lstStyle/>
          <a:p>
            <a:r>
              <a:rPr lang="en-GB" sz="1100" dirty="0">
                <a:solidFill>
                  <a:srgbClr val="1F6165"/>
                </a:solidFill>
                <a:latin typeface="+mj-lt"/>
              </a:rPr>
              <a:t>This book is designed to support your carpentry and joinery studies across the 6219-06 Construction Skills Qualification.</a:t>
            </a:r>
          </a:p>
        </p:txBody>
      </p:sp>
      <p:grpSp>
        <p:nvGrpSpPr>
          <p:cNvPr id="116" name="Group 115">
            <a:extLst>
              <a:ext uri="{FF2B5EF4-FFF2-40B4-BE49-F238E27FC236}">
                <a16:creationId xmlns:a16="http://schemas.microsoft.com/office/drawing/2014/main" id="{763363BB-7EBE-EA09-03D6-CCD872EDB0A0}"/>
              </a:ext>
            </a:extLst>
          </p:cNvPr>
          <p:cNvGrpSpPr/>
          <p:nvPr/>
        </p:nvGrpSpPr>
        <p:grpSpPr>
          <a:xfrm>
            <a:off x="3891357" y="5632444"/>
            <a:ext cx="1087746" cy="1226325"/>
            <a:chOff x="3891357" y="5632444"/>
            <a:chExt cx="1087746" cy="1226325"/>
          </a:xfrm>
        </p:grpSpPr>
        <p:sp>
          <p:nvSpPr>
            <p:cNvPr id="108" name="Flowchart: Alternative Process 107">
              <a:extLst>
                <a:ext uri="{FF2B5EF4-FFF2-40B4-BE49-F238E27FC236}">
                  <a16:creationId xmlns:a16="http://schemas.microsoft.com/office/drawing/2014/main" id="{F435FD19-1B1D-4B48-30AD-C554E5010ACA}"/>
                </a:ext>
              </a:extLst>
            </p:cNvPr>
            <p:cNvSpPr/>
            <p:nvPr/>
          </p:nvSpPr>
          <p:spPr>
            <a:xfrm>
              <a:off x="3891357" y="5805692"/>
              <a:ext cx="1087746" cy="1053077"/>
            </a:xfrm>
            <a:prstGeom prst="flowChartAlternateProcess">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Flowchart: Connector 108">
              <a:extLst>
                <a:ext uri="{FF2B5EF4-FFF2-40B4-BE49-F238E27FC236}">
                  <a16:creationId xmlns:a16="http://schemas.microsoft.com/office/drawing/2014/main" id="{FBA208E1-17FC-6B1F-21DB-8C8EDAE04101}"/>
                </a:ext>
              </a:extLst>
            </p:cNvPr>
            <p:cNvSpPr/>
            <p:nvPr/>
          </p:nvSpPr>
          <p:spPr>
            <a:xfrm>
              <a:off x="4213241" y="5632444"/>
              <a:ext cx="424698" cy="424698"/>
            </a:xfrm>
            <a:prstGeom prst="flowChartConnector">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4" name="Group 113">
            <a:extLst>
              <a:ext uri="{FF2B5EF4-FFF2-40B4-BE49-F238E27FC236}">
                <a16:creationId xmlns:a16="http://schemas.microsoft.com/office/drawing/2014/main" id="{3B436D0C-A173-71CF-B3C0-DDFA80F4A53A}"/>
              </a:ext>
            </a:extLst>
          </p:cNvPr>
          <p:cNvGrpSpPr/>
          <p:nvPr/>
        </p:nvGrpSpPr>
        <p:grpSpPr>
          <a:xfrm>
            <a:off x="1496467" y="5633874"/>
            <a:ext cx="1087746" cy="1263996"/>
            <a:chOff x="1496467" y="5633874"/>
            <a:chExt cx="1087746" cy="1263996"/>
          </a:xfrm>
        </p:grpSpPr>
        <p:sp>
          <p:nvSpPr>
            <p:cNvPr id="106" name="Flowchart: Alternative Process 105">
              <a:extLst>
                <a:ext uri="{FF2B5EF4-FFF2-40B4-BE49-F238E27FC236}">
                  <a16:creationId xmlns:a16="http://schemas.microsoft.com/office/drawing/2014/main" id="{E453F380-EB2D-E35E-8C73-9FB6DBCDD293}"/>
                </a:ext>
              </a:extLst>
            </p:cNvPr>
            <p:cNvSpPr/>
            <p:nvPr/>
          </p:nvSpPr>
          <p:spPr>
            <a:xfrm>
              <a:off x="1496467" y="5844793"/>
              <a:ext cx="1087746" cy="1053077"/>
            </a:xfrm>
            <a:prstGeom prst="flowChartAlternateProcess">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Flowchart: Connector 109">
              <a:extLst>
                <a:ext uri="{FF2B5EF4-FFF2-40B4-BE49-F238E27FC236}">
                  <a16:creationId xmlns:a16="http://schemas.microsoft.com/office/drawing/2014/main" id="{345F3B4C-339A-EFCA-C95B-5DF718A09604}"/>
                </a:ext>
              </a:extLst>
            </p:cNvPr>
            <p:cNvSpPr/>
            <p:nvPr/>
          </p:nvSpPr>
          <p:spPr>
            <a:xfrm>
              <a:off x="1827991" y="5633874"/>
              <a:ext cx="424698" cy="424698"/>
            </a:xfrm>
            <a:prstGeom prst="flowChartConnector">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5" name="Group 114">
            <a:extLst>
              <a:ext uri="{FF2B5EF4-FFF2-40B4-BE49-F238E27FC236}">
                <a16:creationId xmlns:a16="http://schemas.microsoft.com/office/drawing/2014/main" id="{9FF95300-BAD6-FE3A-AFF3-12BE0446CC16}"/>
              </a:ext>
            </a:extLst>
          </p:cNvPr>
          <p:cNvGrpSpPr/>
          <p:nvPr/>
        </p:nvGrpSpPr>
        <p:grpSpPr>
          <a:xfrm>
            <a:off x="2693912" y="5632444"/>
            <a:ext cx="1087746" cy="1243102"/>
            <a:chOff x="2693912" y="5632444"/>
            <a:chExt cx="1087746" cy="1243102"/>
          </a:xfrm>
        </p:grpSpPr>
        <p:sp>
          <p:nvSpPr>
            <p:cNvPr id="107" name="Flowchart: Alternative Process 106">
              <a:extLst>
                <a:ext uri="{FF2B5EF4-FFF2-40B4-BE49-F238E27FC236}">
                  <a16:creationId xmlns:a16="http://schemas.microsoft.com/office/drawing/2014/main" id="{D24C32F9-D2C5-5C4E-EEA3-EAB9C9E4B046}"/>
                </a:ext>
              </a:extLst>
            </p:cNvPr>
            <p:cNvSpPr/>
            <p:nvPr/>
          </p:nvSpPr>
          <p:spPr>
            <a:xfrm>
              <a:off x="2693912" y="5822469"/>
              <a:ext cx="1087746" cy="1053077"/>
            </a:xfrm>
            <a:prstGeom prst="flowChartAlternateProcess">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Flowchart: Connector 110">
              <a:extLst>
                <a:ext uri="{FF2B5EF4-FFF2-40B4-BE49-F238E27FC236}">
                  <a16:creationId xmlns:a16="http://schemas.microsoft.com/office/drawing/2014/main" id="{3C7AAF00-8CF8-F06B-7958-88B345CDDDAD}"/>
                </a:ext>
              </a:extLst>
            </p:cNvPr>
            <p:cNvSpPr/>
            <p:nvPr/>
          </p:nvSpPr>
          <p:spPr>
            <a:xfrm>
              <a:off x="3030058" y="5632444"/>
              <a:ext cx="424698" cy="424698"/>
            </a:xfrm>
            <a:prstGeom prst="flowChartConnector">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3" name="Group 112">
            <a:extLst>
              <a:ext uri="{FF2B5EF4-FFF2-40B4-BE49-F238E27FC236}">
                <a16:creationId xmlns:a16="http://schemas.microsoft.com/office/drawing/2014/main" id="{495149C1-40BA-EB53-E71D-B53D7F483C78}"/>
              </a:ext>
            </a:extLst>
          </p:cNvPr>
          <p:cNvGrpSpPr/>
          <p:nvPr/>
        </p:nvGrpSpPr>
        <p:grpSpPr>
          <a:xfrm>
            <a:off x="299022" y="5639414"/>
            <a:ext cx="1087746" cy="1258456"/>
            <a:chOff x="299022" y="5639414"/>
            <a:chExt cx="1087746" cy="1258456"/>
          </a:xfrm>
        </p:grpSpPr>
        <p:sp>
          <p:nvSpPr>
            <p:cNvPr id="105" name="Flowchart: Alternative Process 104">
              <a:extLst>
                <a:ext uri="{FF2B5EF4-FFF2-40B4-BE49-F238E27FC236}">
                  <a16:creationId xmlns:a16="http://schemas.microsoft.com/office/drawing/2014/main" id="{28FF9894-5005-D8B7-9133-8FF2B995E5C5}"/>
                </a:ext>
              </a:extLst>
            </p:cNvPr>
            <p:cNvSpPr/>
            <p:nvPr/>
          </p:nvSpPr>
          <p:spPr>
            <a:xfrm>
              <a:off x="299022" y="5844793"/>
              <a:ext cx="1087746" cy="1053077"/>
            </a:xfrm>
            <a:prstGeom prst="flowChartAlternateProcess">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Flowchart: Connector 111">
              <a:extLst>
                <a:ext uri="{FF2B5EF4-FFF2-40B4-BE49-F238E27FC236}">
                  <a16:creationId xmlns:a16="http://schemas.microsoft.com/office/drawing/2014/main" id="{BC1983DF-3973-6167-E516-4349129F9B41}"/>
                </a:ext>
              </a:extLst>
            </p:cNvPr>
            <p:cNvSpPr/>
            <p:nvPr/>
          </p:nvSpPr>
          <p:spPr>
            <a:xfrm>
              <a:off x="632430" y="5639414"/>
              <a:ext cx="424698" cy="424698"/>
            </a:xfrm>
            <a:prstGeom prst="flowChartConnector">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4" name="Freeform 65">
            <a:extLst>
              <a:ext uri="{FF2B5EF4-FFF2-40B4-BE49-F238E27FC236}">
                <a16:creationId xmlns:a16="http://schemas.microsoft.com/office/drawing/2014/main" id="{F128ED57-6E9C-C4FD-045D-289FEC177EBC}"/>
              </a:ext>
            </a:extLst>
          </p:cNvPr>
          <p:cNvSpPr/>
          <p:nvPr/>
        </p:nvSpPr>
        <p:spPr>
          <a:xfrm>
            <a:off x="4845886" y="2095710"/>
            <a:ext cx="197217" cy="460743"/>
          </a:xfrm>
          <a:custGeom>
            <a:avLst/>
            <a:gdLst/>
            <a:ahLst/>
            <a:cxnLst/>
            <a:rect l="l" t="t" r="r" b="b"/>
            <a:pathLst>
              <a:path w="394434" h="878961">
                <a:moveTo>
                  <a:pt x="0" y="0"/>
                </a:moveTo>
                <a:lnTo>
                  <a:pt x="394434" y="0"/>
                </a:lnTo>
                <a:lnTo>
                  <a:pt x="394434" y="878961"/>
                </a:lnTo>
                <a:lnTo>
                  <a:pt x="0" y="8789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27" name="Freeform 65">
            <a:extLst>
              <a:ext uri="{FF2B5EF4-FFF2-40B4-BE49-F238E27FC236}">
                <a16:creationId xmlns:a16="http://schemas.microsoft.com/office/drawing/2014/main" id="{54F6C521-C102-D109-6CF1-EE99F8F223C8}"/>
              </a:ext>
            </a:extLst>
          </p:cNvPr>
          <p:cNvSpPr/>
          <p:nvPr/>
        </p:nvSpPr>
        <p:spPr>
          <a:xfrm>
            <a:off x="3237785" y="2821945"/>
            <a:ext cx="154238" cy="378203"/>
          </a:xfrm>
          <a:custGeom>
            <a:avLst/>
            <a:gdLst/>
            <a:ahLst/>
            <a:cxnLst/>
            <a:rect l="l" t="t" r="r" b="b"/>
            <a:pathLst>
              <a:path w="394434" h="878961">
                <a:moveTo>
                  <a:pt x="0" y="0"/>
                </a:moveTo>
                <a:lnTo>
                  <a:pt x="394434" y="0"/>
                </a:lnTo>
                <a:lnTo>
                  <a:pt x="394434" y="878961"/>
                </a:lnTo>
                <a:lnTo>
                  <a:pt x="0" y="8789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30" name="TextBox 129">
            <a:extLst>
              <a:ext uri="{FF2B5EF4-FFF2-40B4-BE49-F238E27FC236}">
                <a16:creationId xmlns:a16="http://schemas.microsoft.com/office/drawing/2014/main" id="{00BC4295-321D-2B75-DA27-FE46524D52A8}"/>
              </a:ext>
            </a:extLst>
          </p:cNvPr>
          <p:cNvSpPr txBox="1"/>
          <p:nvPr/>
        </p:nvSpPr>
        <p:spPr>
          <a:xfrm>
            <a:off x="2113817" y="6996400"/>
            <a:ext cx="1160189" cy="369332"/>
          </a:xfrm>
          <a:prstGeom prst="rect">
            <a:avLst/>
          </a:prstGeom>
          <a:noFill/>
        </p:spPr>
        <p:txBody>
          <a:bodyPr wrap="none" rtlCol="0">
            <a:spAutoFit/>
          </a:bodyPr>
          <a:lstStyle/>
          <a:p>
            <a:r>
              <a:rPr lang="en-GB" dirty="0"/>
              <a:t>James Rix</a:t>
            </a:r>
          </a:p>
        </p:txBody>
      </p:sp>
      <p:sp>
        <p:nvSpPr>
          <p:cNvPr id="133" name="TextBox 132">
            <a:extLst>
              <a:ext uri="{FF2B5EF4-FFF2-40B4-BE49-F238E27FC236}">
                <a16:creationId xmlns:a16="http://schemas.microsoft.com/office/drawing/2014/main" id="{D376367A-C7E0-A2F9-35A2-40B200C5E499}"/>
              </a:ext>
            </a:extLst>
          </p:cNvPr>
          <p:cNvSpPr txBox="1"/>
          <p:nvPr/>
        </p:nvSpPr>
        <p:spPr>
          <a:xfrm>
            <a:off x="332043" y="6197919"/>
            <a:ext cx="976885" cy="461665"/>
          </a:xfrm>
          <a:prstGeom prst="rect">
            <a:avLst/>
          </a:prstGeom>
          <a:noFill/>
        </p:spPr>
        <p:txBody>
          <a:bodyPr wrap="square" rtlCol="0">
            <a:spAutoFit/>
          </a:bodyPr>
          <a:lstStyle/>
          <a:p>
            <a:pPr algn="ctr"/>
            <a:r>
              <a:rPr lang="en-GB" sz="1200" dirty="0">
                <a:solidFill>
                  <a:schemeClr val="bg1"/>
                </a:solidFill>
              </a:rPr>
              <a:t>Information at a glance</a:t>
            </a:r>
          </a:p>
        </p:txBody>
      </p:sp>
      <p:sp>
        <p:nvSpPr>
          <p:cNvPr id="134" name="TextBox 133">
            <a:extLst>
              <a:ext uri="{FF2B5EF4-FFF2-40B4-BE49-F238E27FC236}">
                <a16:creationId xmlns:a16="http://schemas.microsoft.com/office/drawing/2014/main" id="{0C3CA043-FEAF-CFF8-66E3-08B4A2C4C21E}"/>
              </a:ext>
            </a:extLst>
          </p:cNvPr>
          <p:cNvSpPr txBox="1"/>
          <p:nvPr/>
        </p:nvSpPr>
        <p:spPr>
          <a:xfrm>
            <a:off x="1496467" y="6150963"/>
            <a:ext cx="1055028" cy="646331"/>
          </a:xfrm>
          <a:prstGeom prst="rect">
            <a:avLst/>
          </a:prstGeom>
          <a:noFill/>
        </p:spPr>
        <p:txBody>
          <a:bodyPr wrap="square" rtlCol="0">
            <a:spAutoFit/>
          </a:bodyPr>
          <a:lstStyle/>
          <a:p>
            <a:pPr algn="ctr"/>
            <a:r>
              <a:rPr lang="en-GB" sz="1200" dirty="0">
                <a:solidFill>
                  <a:schemeClr val="bg1"/>
                </a:solidFill>
              </a:rPr>
              <a:t>Small incremental learning</a:t>
            </a:r>
          </a:p>
        </p:txBody>
      </p:sp>
      <p:sp>
        <p:nvSpPr>
          <p:cNvPr id="135" name="TextBox 134">
            <a:extLst>
              <a:ext uri="{FF2B5EF4-FFF2-40B4-BE49-F238E27FC236}">
                <a16:creationId xmlns:a16="http://schemas.microsoft.com/office/drawing/2014/main" id="{B0E8AED1-6B26-58A5-4303-50E873E558B6}"/>
              </a:ext>
            </a:extLst>
          </p:cNvPr>
          <p:cNvSpPr txBox="1"/>
          <p:nvPr/>
        </p:nvSpPr>
        <p:spPr>
          <a:xfrm>
            <a:off x="2710271" y="6130578"/>
            <a:ext cx="1055028" cy="646331"/>
          </a:xfrm>
          <a:prstGeom prst="rect">
            <a:avLst/>
          </a:prstGeom>
          <a:noFill/>
        </p:spPr>
        <p:txBody>
          <a:bodyPr wrap="square" rtlCol="0">
            <a:spAutoFit/>
          </a:bodyPr>
          <a:lstStyle/>
          <a:p>
            <a:pPr algn="ctr"/>
            <a:r>
              <a:rPr lang="en-GB" sz="1200" dirty="0">
                <a:solidFill>
                  <a:schemeClr val="bg1"/>
                </a:solidFill>
              </a:rPr>
              <a:t>Access to further resources</a:t>
            </a:r>
          </a:p>
        </p:txBody>
      </p:sp>
      <p:sp>
        <p:nvSpPr>
          <p:cNvPr id="136" name="TextBox 135">
            <a:extLst>
              <a:ext uri="{FF2B5EF4-FFF2-40B4-BE49-F238E27FC236}">
                <a16:creationId xmlns:a16="http://schemas.microsoft.com/office/drawing/2014/main" id="{B2613C23-439D-6A73-7F45-337E194F6707}"/>
              </a:ext>
            </a:extLst>
          </p:cNvPr>
          <p:cNvSpPr txBox="1"/>
          <p:nvPr/>
        </p:nvSpPr>
        <p:spPr>
          <a:xfrm>
            <a:off x="3922214" y="6197919"/>
            <a:ext cx="1055028" cy="461665"/>
          </a:xfrm>
          <a:prstGeom prst="rect">
            <a:avLst/>
          </a:prstGeom>
          <a:noFill/>
        </p:spPr>
        <p:txBody>
          <a:bodyPr wrap="square" rtlCol="0">
            <a:spAutoFit/>
          </a:bodyPr>
          <a:lstStyle/>
          <a:p>
            <a:pPr algn="ctr"/>
            <a:r>
              <a:rPr lang="en-GB" sz="1200" dirty="0">
                <a:solidFill>
                  <a:schemeClr val="bg1"/>
                </a:solidFill>
              </a:rPr>
              <a:t>Test your knowledge</a:t>
            </a:r>
          </a:p>
        </p:txBody>
      </p:sp>
      <p:pic>
        <p:nvPicPr>
          <p:cNvPr id="140" name="Picture 139" descr="A brown eye with a black background&#10;&#10;Description automatically generated">
            <a:extLst>
              <a:ext uri="{FF2B5EF4-FFF2-40B4-BE49-F238E27FC236}">
                <a16:creationId xmlns:a16="http://schemas.microsoft.com/office/drawing/2014/main" id="{F01EAB8D-FD2B-5362-CD8C-6F86525914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633" y="5687668"/>
            <a:ext cx="360000" cy="360000"/>
          </a:xfrm>
          <a:prstGeom prst="rect">
            <a:avLst/>
          </a:prstGeom>
        </p:spPr>
      </p:pic>
      <p:pic>
        <p:nvPicPr>
          <p:cNvPr id="142" name="Picture 141" descr="A brown symbol with dots&#10;&#10;Description automatically generated">
            <a:extLst>
              <a:ext uri="{FF2B5EF4-FFF2-40B4-BE49-F238E27FC236}">
                <a16:creationId xmlns:a16="http://schemas.microsoft.com/office/drawing/2014/main" id="{04E25C0A-3BFC-E8EF-651F-F7D3CFB59E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80115" y="5701615"/>
            <a:ext cx="288000" cy="288000"/>
          </a:xfrm>
          <a:prstGeom prst="rect">
            <a:avLst/>
          </a:prstGeom>
        </p:spPr>
      </p:pic>
      <p:pic>
        <p:nvPicPr>
          <p:cNvPr id="144" name="Picture 143" descr="A triangle with a black background&#10;&#10;Description automatically generated">
            <a:extLst>
              <a:ext uri="{FF2B5EF4-FFF2-40B4-BE49-F238E27FC236}">
                <a16:creationId xmlns:a16="http://schemas.microsoft.com/office/drawing/2014/main" id="{7B1547C4-895A-C99A-1FF0-C834615A2676}"/>
              </a:ext>
            </a:extLst>
          </p:cNvPr>
          <p:cNvPicPr>
            <a:picLocks noChangeAspect="1"/>
          </p:cNvPicPr>
          <p:nvPr/>
        </p:nvPicPr>
        <p:blipFill>
          <a:blip r:embed="rId6">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887089" y="5692124"/>
            <a:ext cx="288000" cy="288000"/>
          </a:xfrm>
          <a:prstGeom prst="rect">
            <a:avLst/>
          </a:prstGeom>
        </p:spPr>
      </p:pic>
      <p:pic>
        <p:nvPicPr>
          <p:cNvPr id="146" name="Picture 145" descr="A clipboard with check marks&#10;&#10;Description automatically generated">
            <a:extLst>
              <a:ext uri="{FF2B5EF4-FFF2-40B4-BE49-F238E27FC236}">
                <a16:creationId xmlns:a16="http://schemas.microsoft.com/office/drawing/2014/main" id="{30F9A5BE-51E2-4246-AF45-DC085B532078}"/>
              </a:ext>
            </a:extLst>
          </p:cNvPr>
          <p:cNvPicPr>
            <a:picLocks noChangeAspect="1"/>
          </p:cNvPicPr>
          <p:nvPr/>
        </p:nvPicPr>
        <p:blipFill>
          <a:blip r:embed="rId7">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4291230" y="5696357"/>
            <a:ext cx="288000" cy="288000"/>
          </a:xfrm>
          <a:prstGeom prst="rect">
            <a:avLst/>
          </a:prstGeom>
        </p:spPr>
      </p:pic>
      <p:sp>
        <p:nvSpPr>
          <p:cNvPr id="147" name="Rectangle 146">
            <a:extLst>
              <a:ext uri="{FF2B5EF4-FFF2-40B4-BE49-F238E27FC236}">
                <a16:creationId xmlns:a16="http://schemas.microsoft.com/office/drawing/2014/main" id="{BCF04F02-1ABB-B731-C780-748837B8EAB7}"/>
              </a:ext>
            </a:extLst>
          </p:cNvPr>
          <p:cNvSpPr/>
          <p:nvPr/>
        </p:nvSpPr>
        <p:spPr>
          <a:xfrm>
            <a:off x="104323" y="3885782"/>
            <a:ext cx="5062035" cy="1077218"/>
          </a:xfrm>
          <a:prstGeom prst="rect">
            <a:avLst/>
          </a:prstGeom>
          <a:noFill/>
        </p:spPr>
        <p:txBody>
          <a:bodyPr wrap="square" lIns="91440" tIns="45720" rIns="91440" bIns="45720">
            <a:spAutoFit/>
          </a:bodyPr>
          <a:lstStyle/>
          <a:p>
            <a:r>
              <a:rPr lang="en-GB" sz="3200" dirty="0">
                <a:ln w="0"/>
                <a:solidFill>
                  <a:srgbClr val="1F6165"/>
                </a:solidFill>
                <a:effectLst>
                  <a:outerShdw blurRad="38100" dist="19050" dir="2700000" algn="tl" rotWithShape="0">
                    <a:schemeClr val="dk1">
                      <a:alpha val="40000"/>
                    </a:schemeClr>
                  </a:outerShdw>
                </a:effectLst>
                <a:latin typeface="Arial Rounded MT Bold" panose="020F0704030504030204" pitchFamily="34" charset="0"/>
              </a:rPr>
              <a:t>Importance of Health &amp; Safety in Construction.</a:t>
            </a:r>
            <a:endParaRPr lang="en-GB" sz="3200" b="0" cap="none" spc="0" dirty="0">
              <a:ln w="0"/>
              <a:solidFill>
                <a:srgbClr val="1F6165"/>
              </a:solidFill>
              <a:effectLst>
                <a:outerShdw blurRad="38100" dist="19050" dir="2700000" algn="tl" rotWithShape="0">
                  <a:schemeClr val="dk1">
                    <a:alpha val="40000"/>
                  </a:schemeClr>
                </a:outerShdw>
              </a:effectLst>
              <a:latin typeface="Arial Rounded MT Bold" panose="020F0704030504030204" pitchFamily="34" charset="0"/>
            </a:endParaRPr>
          </a:p>
        </p:txBody>
      </p:sp>
      <p:sp>
        <p:nvSpPr>
          <p:cNvPr id="74" name="Rectangle 73">
            <a:extLst>
              <a:ext uri="{FF2B5EF4-FFF2-40B4-BE49-F238E27FC236}">
                <a16:creationId xmlns:a16="http://schemas.microsoft.com/office/drawing/2014/main" id="{AD25C675-4166-686A-593F-A94CF4923142}"/>
              </a:ext>
            </a:extLst>
          </p:cNvPr>
          <p:cNvSpPr/>
          <p:nvPr/>
        </p:nvSpPr>
        <p:spPr>
          <a:xfrm>
            <a:off x="538409" y="2766474"/>
            <a:ext cx="2413609" cy="523220"/>
          </a:xfrm>
          <a:prstGeom prst="rect">
            <a:avLst/>
          </a:prstGeom>
          <a:noFill/>
        </p:spPr>
        <p:txBody>
          <a:bodyPr wrap="none" lIns="91440" tIns="45720" rIns="91440" bIns="45720">
            <a:spAutoFit/>
          </a:bodyPr>
          <a:lstStyle/>
          <a:p>
            <a:r>
              <a:rPr lang="en-GB" sz="2800" b="1" cap="none" spc="0"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CARPENTRY</a:t>
            </a:r>
          </a:p>
        </p:txBody>
      </p:sp>
      <p:cxnSp>
        <p:nvCxnSpPr>
          <p:cNvPr id="3" name="Straight Connector 2">
            <a:extLst>
              <a:ext uri="{FF2B5EF4-FFF2-40B4-BE49-F238E27FC236}">
                <a16:creationId xmlns:a16="http://schemas.microsoft.com/office/drawing/2014/main" id="{D669A541-7018-DE16-D1ED-46767B2AEE4C}"/>
              </a:ext>
            </a:extLst>
          </p:cNvPr>
          <p:cNvCxnSpPr/>
          <p:nvPr/>
        </p:nvCxnSpPr>
        <p:spPr>
          <a:xfrm>
            <a:off x="104325" y="3853543"/>
            <a:ext cx="506203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23C4C158-A8A5-ED87-9AB0-C39BCF6D8088}"/>
              </a:ext>
            </a:extLst>
          </p:cNvPr>
          <p:cNvCxnSpPr/>
          <p:nvPr/>
        </p:nvCxnSpPr>
        <p:spPr>
          <a:xfrm>
            <a:off x="104324" y="4966063"/>
            <a:ext cx="5062035"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A logo with a tree and roots&#10;&#10;Description automatically generated">
            <a:extLst>
              <a:ext uri="{FF2B5EF4-FFF2-40B4-BE49-F238E27FC236}">
                <a16:creationId xmlns:a16="http://schemas.microsoft.com/office/drawing/2014/main" id="{641B9E8F-C290-4DC3-4203-4EFB4308CCD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1960" y="141061"/>
            <a:ext cx="448210" cy="447989"/>
          </a:xfrm>
          <a:prstGeom prst="rect">
            <a:avLst/>
          </a:prstGeom>
        </p:spPr>
      </p:pic>
      <p:sp>
        <p:nvSpPr>
          <p:cNvPr id="9" name="Free-form: Shape 8">
            <a:extLst>
              <a:ext uri="{FF2B5EF4-FFF2-40B4-BE49-F238E27FC236}">
                <a16:creationId xmlns:a16="http://schemas.microsoft.com/office/drawing/2014/main" id="{89FF7B7F-E739-9874-C82C-F5C86E933FF5}"/>
              </a:ext>
            </a:extLst>
          </p:cNvPr>
          <p:cNvSpPr/>
          <p:nvPr/>
        </p:nvSpPr>
        <p:spPr>
          <a:xfrm rot="18889465">
            <a:off x="3536367" y="1881022"/>
            <a:ext cx="2187143" cy="140017"/>
          </a:xfrm>
          <a:custGeom>
            <a:avLst/>
            <a:gdLst>
              <a:gd name="connsiteX0" fmla="*/ 2187143 w 2187143"/>
              <a:gd name="connsiteY0" fmla="*/ 0 h 140017"/>
              <a:gd name="connsiteX1" fmla="*/ 2046265 w 2187143"/>
              <a:gd name="connsiteY1" fmla="*/ 140017 h 140017"/>
              <a:gd name="connsiteX2" fmla="*/ 139162 w 2187143"/>
              <a:gd name="connsiteY2" fmla="*/ 140017 h 140017"/>
              <a:gd name="connsiteX3" fmla="*/ 0 w 2187143"/>
              <a:gd name="connsiteY3" fmla="*/ 0 h 140017"/>
            </a:gdLst>
            <a:ahLst/>
            <a:cxnLst>
              <a:cxn ang="0">
                <a:pos x="connsiteX0" y="connsiteY0"/>
              </a:cxn>
              <a:cxn ang="0">
                <a:pos x="connsiteX1" y="connsiteY1"/>
              </a:cxn>
              <a:cxn ang="0">
                <a:pos x="connsiteX2" y="connsiteY2"/>
              </a:cxn>
              <a:cxn ang="0">
                <a:pos x="connsiteX3" y="connsiteY3"/>
              </a:cxn>
            </a:cxnLst>
            <a:rect l="l" t="t" r="r" b="b"/>
            <a:pathLst>
              <a:path w="2187143" h="140017">
                <a:moveTo>
                  <a:pt x="2187143" y="0"/>
                </a:moveTo>
                <a:lnTo>
                  <a:pt x="2046265" y="140017"/>
                </a:lnTo>
                <a:lnTo>
                  <a:pt x="139162" y="140017"/>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Free-form: Shape 9">
            <a:extLst>
              <a:ext uri="{FF2B5EF4-FFF2-40B4-BE49-F238E27FC236}">
                <a16:creationId xmlns:a16="http://schemas.microsoft.com/office/drawing/2014/main" id="{8FE5D5CB-179F-D21E-FF10-F28BB18641EE}"/>
              </a:ext>
            </a:extLst>
          </p:cNvPr>
          <p:cNvSpPr/>
          <p:nvPr/>
        </p:nvSpPr>
        <p:spPr>
          <a:xfrm rot="18889465">
            <a:off x="-370826" y="636770"/>
            <a:ext cx="2176952" cy="140017"/>
          </a:xfrm>
          <a:custGeom>
            <a:avLst/>
            <a:gdLst>
              <a:gd name="connsiteX0" fmla="*/ 2176952 w 2176952"/>
              <a:gd name="connsiteY0" fmla="*/ 140017 h 140017"/>
              <a:gd name="connsiteX1" fmla="*/ 0 w 2176952"/>
              <a:gd name="connsiteY1" fmla="*/ 140017 h 140017"/>
              <a:gd name="connsiteX2" fmla="*/ 140878 w 2176952"/>
              <a:gd name="connsiteY2" fmla="*/ 0 h 140017"/>
              <a:gd name="connsiteX3" fmla="*/ 2037790 w 2176952"/>
              <a:gd name="connsiteY3" fmla="*/ 0 h 140017"/>
            </a:gdLst>
            <a:ahLst/>
            <a:cxnLst>
              <a:cxn ang="0">
                <a:pos x="connsiteX0" y="connsiteY0"/>
              </a:cxn>
              <a:cxn ang="0">
                <a:pos x="connsiteX1" y="connsiteY1"/>
              </a:cxn>
              <a:cxn ang="0">
                <a:pos x="connsiteX2" y="connsiteY2"/>
              </a:cxn>
              <a:cxn ang="0">
                <a:pos x="connsiteX3" y="connsiteY3"/>
              </a:cxn>
            </a:cxnLst>
            <a:rect l="l" t="t" r="r" b="b"/>
            <a:pathLst>
              <a:path w="2176952" h="140017">
                <a:moveTo>
                  <a:pt x="2176952" y="140017"/>
                </a:moveTo>
                <a:lnTo>
                  <a:pt x="0" y="140017"/>
                </a:lnTo>
                <a:lnTo>
                  <a:pt x="140878" y="0"/>
                </a:lnTo>
                <a:lnTo>
                  <a:pt x="203779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Free-form: Shape 10">
            <a:extLst>
              <a:ext uri="{FF2B5EF4-FFF2-40B4-BE49-F238E27FC236}">
                <a16:creationId xmlns:a16="http://schemas.microsoft.com/office/drawing/2014/main" id="{2F7D865C-4E96-349D-4EC9-1CAD71674DEE}"/>
              </a:ext>
            </a:extLst>
          </p:cNvPr>
          <p:cNvSpPr/>
          <p:nvPr/>
        </p:nvSpPr>
        <p:spPr>
          <a:xfrm rot="18889465">
            <a:off x="223209" y="360372"/>
            <a:ext cx="2021639" cy="392095"/>
          </a:xfrm>
          <a:custGeom>
            <a:avLst/>
            <a:gdLst>
              <a:gd name="connsiteX0" fmla="*/ 1631940 w 2021639"/>
              <a:gd name="connsiteY0" fmla="*/ 0 h 392095"/>
              <a:gd name="connsiteX1" fmla="*/ 2021639 w 2021639"/>
              <a:gd name="connsiteY1" fmla="*/ 392095 h 392095"/>
              <a:gd name="connsiteX2" fmla="*/ 389699 w 2021639"/>
              <a:gd name="connsiteY2" fmla="*/ 392095 h 392095"/>
              <a:gd name="connsiteX3" fmla="*/ 0 w 2021639"/>
              <a:gd name="connsiteY3" fmla="*/ 0 h 392095"/>
            </a:gdLst>
            <a:ahLst/>
            <a:cxnLst>
              <a:cxn ang="0">
                <a:pos x="connsiteX0" y="connsiteY0"/>
              </a:cxn>
              <a:cxn ang="0">
                <a:pos x="connsiteX1" y="connsiteY1"/>
              </a:cxn>
              <a:cxn ang="0">
                <a:pos x="connsiteX2" y="connsiteY2"/>
              </a:cxn>
              <a:cxn ang="0">
                <a:pos x="connsiteX3" y="connsiteY3"/>
              </a:cxn>
            </a:cxnLst>
            <a:rect l="l" t="t" r="r" b="b"/>
            <a:pathLst>
              <a:path w="2021639" h="392095">
                <a:moveTo>
                  <a:pt x="1631940" y="0"/>
                </a:moveTo>
                <a:lnTo>
                  <a:pt x="2021639" y="392095"/>
                </a:lnTo>
                <a:lnTo>
                  <a:pt x="389699" y="392095"/>
                </a:lnTo>
                <a:lnTo>
                  <a:pt x="0" y="0"/>
                </a:lnTo>
                <a:close/>
              </a:path>
            </a:pathLst>
          </a:cu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2" name="Free-form: Shape 11">
            <a:extLst>
              <a:ext uri="{FF2B5EF4-FFF2-40B4-BE49-F238E27FC236}">
                <a16:creationId xmlns:a16="http://schemas.microsoft.com/office/drawing/2014/main" id="{C7C125C4-49E4-5EF8-029B-5811785E8471}"/>
              </a:ext>
            </a:extLst>
          </p:cNvPr>
          <p:cNvSpPr/>
          <p:nvPr/>
        </p:nvSpPr>
        <p:spPr>
          <a:xfrm rot="18889465">
            <a:off x="3159702" y="2038173"/>
            <a:ext cx="1647186" cy="392095"/>
          </a:xfrm>
          <a:custGeom>
            <a:avLst/>
            <a:gdLst>
              <a:gd name="connsiteX0" fmla="*/ 1647186 w 1647186"/>
              <a:gd name="connsiteY0" fmla="*/ 392095 h 392095"/>
              <a:gd name="connsiteX1" fmla="*/ 389699 w 1647186"/>
              <a:gd name="connsiteY1" fmla="*/ 392095 h 392095"/>
              <a:gd name="connsiteX2" fmla="*/ 0 w 1647186"/>
              <a:gd name="connsiteY2" fmla="*/ 0 h 392095"/>
              <a:gd name="connsiteX3" fmla="*/ 1257486 w 1647186"/>
              <a:gd name="connsiteY3" fmla="*/ 0 h 392095"/>
            </a:gdLst>
            <a:ahLst/>
            <a:cxnLst>
              <a:cxn ang="0">
                <a:pos x="connsiteX0" y="connsiteY0"/>
              </a:cxn>
              <a:cxn ang="0">
                <a:pos x="connsiteX1" y="connsiteY1"/>
              </a:cxn>
              <a:cxn ang="0">
                <a:pos x="connsiteX2" y="connsiteY2"/>
              </a:cxn>
              <a:cxn ang="0">
                <a:pos x="connsiteX3" y="connsiteY3"/>
              </a:cxn>
            </a:cxnLst>
            <a:rect l="l" t="t" r="r" b="b"/>
            <a:pathLst>
              <a:path w="1647186" h="392095">
                <a:moveTo>
                  <a:pt x="1647186" y="392095"/>
                </a:moveTo>
                <a:lnTo>
                  <a:pt x="389699" y="392095"/>
                </a:lnTo>
                <a:lnTo>
                  <a:pt x="0" y="0"/>
                </a:lnTo>
                <a:lnTo>
                  <a:pt x="1257486" y="0"/>
                </a:lnTo>
                <a:close/>
              </a:path>
            </a:pathLst>
          </a:cu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3" name="Rectangle 12">
            <a:extLst>
              <a:ext uri="{FF2B5EF4-FFF2-40B4-BE49-F238E27FC236}">
                <a16:creationId xmlns:a16="http://schemas.microsoft.com/office/drawing/2014/main" id="{99F5476B-8307-4399-2A02-FF372E4B6EFE}"/>
              </a:ext>
            </a:extLst>
          </p:cNvPr>
          <p:cNvSpPr/>
          <p:nvPr/>
        </p:nvSpPr>
        <p:spPr>
          <a:xfrm>
            <a:off x="4294802" y="2535715"/>
            <a:ext cx="816249" cy="369332"/>
          </a:xfrm>
          <a:prstGeom prst="rect">
            <a:avLst/>
          </a:prstGeom>
          <a:noFill/>
        </p:spPr>
        <p:txBody>
          <a:bodyPr wrap="none" lIns="91440" tIns="45720" rIns="91440" bIns="45720">
            <a:spAutoFit/>
          </a:bodyPr>
          <a:lstStyle/>
          <a:p>
            <a:pPr algn="ctr"/>
            <a:r>
              <a:rPr lang="en-GB" b="1" cap="none" spc="0" dirty="0">
                <a:ln w="0"/>
                <a:solidFill>
                  <a:srgbClr val="1F6165"/>
                </a:solidFill>
                <a:effectLst>
                  <a:outerShdw blurRad="38100" dist="19050" dir="2700000" algn="tl" rotWithShape="0">
                    <a:schemeClr val="dk1">
                      <a:alpha val="40000"/>
                    </a:schemeClr>
                  </a:outerShdw>
                </a:effectLst>
              </a:rPr>
              <a:t>101.1:</a:t>
            </a:r>
          </a:p>
        </p:txBody>
      </p:sp>
      <p:pic>
        <p:nvPicPr>
          <p:cNvPr id="18" name="Picture 17">
            <a:extLst>
              <a:ext uri="{FF2B5EF4-FFF2-40B4-BE49-F238E27FC236}">
                <a16:creationId xmlns:a16="http://schemas.microsoft.com/office/drawing/2014/main" id="{9E3715DF-03AD-4A89-FEB1-2EC5D303FF94}"/>
              </a:ext>
            </a:extLst>
          </p:cNvPr>
          <p:cNvPicPr>
            <a:picLocks noChangeAspect="1"/>
          </p:cNvPicPr>
          <p:nvPr/>
        </p:nvPicPr>
        <p:blipFill>
          <a:blip r:embed="rId9"/>
          <a:stretch>
            <a:fillRect/>
          </a:stretch>
        </p:blipFill>
        <p:spPr>
          <a:xfrm>
            <a:off x="4941" y="30381"/>
            <a:ext cx="5322708" cy="7529294"/>
          </a:xfrm>
          <a:prstGeom prst="rect">
            <a:avLst/>
          </a:prstGeom>
          <a:ln>
            <a:noFill/>
          </a:ln>
          <a:effectLst/>
        </p:spPr>
      </p:pic>
      <p:grpSp>
        <p:nvGrpSpPr>
          <p:cNvPr id="6" name="Group 5">
            <a:extLst>
              <a:ext uri="{FF2B5EF4-FFF2-40B4-BE49-F238E27FC236}">
                <a16:creationId xmlns:a16="http://schemas.microsoft.com/office/drawing/2014/main" id="{6DDADA14-EBAA-DA6C-8086-F630ADAD5809}"/>
              </a:ext>
            </a:extLst>
          </p:cNvPr>
          <p:cNvGrpSpPr/>
          <p:nvPr/>
        </p:nvGrpSpPr>
        <p:grpSpPr>
          <a:xfrm>
            <a:off x="51338" y="7186624"/>
            <a:ext cx="666312" cy="329640"/>
            <a:chOff x="50896" y="7181178"/>
            <a:chExt cx="666312" cy="329640"/>
          </a:xfrm>
        </p:grpSpPr>
        <p:pic>
          <p:nvPicPr>
            <p:cNvPr id="5" name="Picture 4">
              <a:extLst>
                <a:ext uri="{FF2B5EF4-FFF2-40B4-BE49-F238E27FC236}">
                  <a16:creationId xmlns:a16="http://schemas.microsoft.com/office/drawing/2014/main" id="{91091AF1-BB56-9121-975A-36D824E4A72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896" y="7220787"/>
              <a:ext cx="276878" cy="276742"/>
            </a:xfrm>
            <a:prstGeom prst="rect">
              <a:avLst/>
            </a:prstGeom>
          </p:spPr>
        </p:pic>
        <p:pic>
          <p:nvPicPr>
            <p:cNvPr id="16" name="Picture 15">
              <a:extLst>
                <a:ext uri="{FF2B5EF4-FFF2-40B4-BE49-F238E27FC236}">
                  <a16:creationId xmlns:a16="http://schemas.microsoft.com/office/drawing/2014/main" id="{D6374735-2F1A-F3BB-6477-5433967D59B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7568" y="7181178"/>
              <a:ext cx="329640" cy="329640"/>
            </a:xfrm>
            <a:prstGeom prst="rect">
              <a:avLst/>
            </a:prstGeom>
          </p:spPr>
        </p:pic>
      </p:grpSp>
    </p:spTree>
    <p:extLst>
      <p:ext uri="{BB962C8B-B14F-4D97-AF65-F5344CB8AC3E}">
        <p14:creationId xmlns:p14="http://schemas.microsoft.com/office/powerpoint/2010/main" val="3707700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57636-E494-6BB5-545C-F9A7D2E6E2E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F401507-3D5F-354E-02BB-6E90A9365EA6}"/>
              </a:ext>
            </a:extLst>
          </p:cNvPr>
          <p:cNvSpPr/>
          <p:nvPr/>
        </p:nvSpPr>
        <p:spPr>
          <a:xfrm>
            <a:off x="95875" y="136822"/>
            <a:ext cx="3668825" cy="923330"/>
          </a:xfrm>
          <a:prstGeom prst="rect">
            <a:avLst/>
          </a:prstGeom>
          <a:noFill/>
        </p:spPr>
        <p:txBody>
          <a:bodyPr wrap="none" lIns="91440" tIns="45720" rIns="91440" bIns="45720">
            <a:spAutoFit/>
          </a:bodyPr>
          <a:lstStyle/>
          <a:p>
            <a:r>
              <a:rPr lang="en-US" sz="5400" b="0" cap="none" spc="0" dirty="0">
                <a:ln w="0"/>
                <a:solidFill>
                  <a:srgbClr val="1F6165"/>
                </a:solidFill>
                <a:effectLst>
                  <a:outerShdw blurRad="38100" dist="19050" dir="2700000" algn="tl" rotWithShape="0">
                    <a:schemeClr val="dk1">
                      <a:alpha val="40000"/>
                    </a:schemeClr>
                  </a:outerShdw>
                </a:effectLst>
                <a:latin typeface="MisterEarl BT" panose="03080802020302020203" pitchFamily="66" charset="0"/>
              </a:rPr>
              <a:t>Glossary of Terms.</a:t>
            </a:r>
          </a:p>
        </p:txBody>
      </p:sp>
      <p:cxnSp>
        <p:nvCxnSpPr>
          <p:cNvPr id="6" name="Straight Connector 5">
            <a:extLst>
              <a:ext uri="{FF2B5EF4-FFF2-40B4-BE49-F238E27FC236}">
                <a16:creationId xmlns:a16="http://schemas.microsoft.com/office/drawing/2014/main" id="{61E1274F-EF6C-6235-7340-043F5EDB732A}"/>
              </a:ext>
            </a:extLst>
          </p:cNvPr>
          <p:cNvCxnSpPr/>
          <p:nvPr/>
        </p:nvCxnSpPr>
        <p:spPr>
          <a:xfrm flipV="1">
            <a:off x="258939" y="1060152"/>
            <a:ext cx="2885726" cy="30659"/>
          </a:xfrm>
          <a:prstGeom prst="line">
            <a:avLst/>
          </a:prstGeom>
          <a:ln w="76200">
            <a:solidFill>
              <a:srgbClr val="1F6165"/>
            </a:solidFill>
          </a:ln>
        </p:spPr>
        <p:style>
          <a:lnRef idx="2">
            <a:schemeClr val="accent1"/>
          </a:lnRef>
          <a:fillRef idx="0">
            <a:schemeClr val="accent1"/>
          </a:fillRef>
          <a:effectRef idx="1">
            <a:schemeClr val="accent1"/>
          </a:effectRef>
          <a:fontRef idx="minor">
            <a:schemeClr val="tx1"/>
          </a:fontRef>
        </p:style>
      </p:cxnSp>
      <p:sp>
        <p:nvSpPr>
          <p:cNvPr id="9" name="Slide Number Placeholder 8">
            <a:extLst>
              <a:ext uri="{FF2B5EF4-FFF2-40B4-BE49-F238E27FC236}">
                <a16:creationId xmlns:a16="http://schemas.microsoft.com/office/drawing/2014/main" id="{CA918C8C-0FF2-3D59-F258-531F281134D4}"/>
              </a:ext>
            </a:extLst>
          </p:cNvPr>
          <p:cNvSpPr>
            <a:spLocks noGrp="1"/>
          </p:cNvSpPr>
          <p:nvPr>
            <p:ph type="sldNum" sz="quarter" idx="12"/>
          </p:nvPr>
        </p:nvSpPr>
        <p:spPr/>
        <p:txBody>
          <a:bodyPr/>
          <a:lstStyle/>
          <a:p>
            <a:fld id="{BB9C9020-1690-4713-8E85-2622CC24CA00}" type="slidenum">
              <a:rPr lang="en-GB" b="1" smtClean="0">
                <a:solidFill>
                  <a:srgbClr val="1F6165"/>
                </a:solidFill>
              </a:rPr>
              <a:t>10</a:t>
            </a:fld>
            <a:endParaRPr lang="en-GB" b="1">
              <a:solidFill>
                <a:srgbClr val="1F6165"/>
              </a:solidFill>
            </a:endParaRPr>
          </a:p>
        </p:txBody>
      </p:sp>
      <p:graphicFrame>
        <p:nvGraphicFramePr>
          <p:cNvPr id="2" name="Table 1">
            <a:extLst>
              <a:ext uri="{FF2B5EF4-FFF2-40B4-BE49-F238E27FC236}">
                <a16:creationId xmlns:a16="http://schemas.microsoft.com/office/drawing/2014/main" id="{F7DA465E-BBE5-02E0-2873-C132F85F971C}"/>
              </a:ext>
            </a:extLst>
          </p:cNvPr>
          <p:cNvGraphicFramePr>
            <a:graphicFrameLocks noGrp="1"/>
          </p:cNvGraphicFramePr>
          <p:nvPr>
            <p:extLst>
              <p:ext uri="{D42A27DB-BD31-4B8C-83A1-F6EECF244321}">
                <p14:modId xmlns:p14="http://schemas.microsoft.com/office/powerpoint/2010/main" val="3961353603"/>
              </p:ext>
            </p:extLst>
          </p:nvPr>
        </p:nvGraphicFramePr>
        <p:xfrm>
          <a:off x="157707" y="1219200"/>
          <a:ext cx="5067436" cy="4725370"/>
        </p:xfrm>
        <a:graphic>
          <a:graphicData uri="http://schemas.openxmlformats.org/drawingml/2006/table">
            <a:tbl>
              <a:tblPr/>
              <a:tblGrid>
                <a:gridCol w="2533718">
                  <a:extLst>
                    <a:ext uri="{9D8B030D-6E8A-4147-A177-3AD203B41FA5}">
                      <a16:colId xmlns:a16="http://schemas.microsoft.com/office/drawing/2014/main" val="4275808310"/>
                    </a:ext>
                  </a:extLst>
                </a:gridCol>
                <a:gridCol w="2533718">
                  <a:extLst>
                    <a:ext uri="{9D8B030D-6E8A-4147-A177-3AD203B41FA5}">
                      <a16:colId xmlns:a16="http://schemas.microsoft.com/office/drawing/2014/main" val="1458064137"/>
                    </a:ext>
                  </a:extLst>
                </a:gridCol>
              </a:tblGrid>
              <a:tr h="316311">
                <a:tc>
                  <a:txBody>
                    <a:bodyPr/>
                    <a:lstStyle/>
                    <a:p>
                      <a:pPr>
                        <a:buNone/>
                      </a:pPr>
                      <a:r>
                        <a:rPr lang="en-GB" sz="1000" b="1">
                          <a:solidFill>
                            <a:schemeClr val="bg1"/>
                          </a:solidFill>
                        </a:rPr>
                        <a:t>Term</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tc>
                  <a:txBody>
                    <a:bodyPr/>
                    <a:lstStyle/>
                    <a:p>
                      <a:pPr>
                        <a:buNone/>
                      </a:pPr>
                      <a:r>
                        <a:rPr lang="en-GB" sz="1000" b="1" dirty="0">
                          <a:solidFill>
                            <a:schemeClr val="bg1"/>
                          </a:solidFill>
                        </a:rPr>
                        <a:t>Definition</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extLst>
                  <a:ext uri="{0D108BD9-81ED-4DB2-BD59-A6C34878D82A}">
                    <a16:rowId xmlns:a16="http://schemas.microsoft.com/office/drawing/2014/main" val="2210316575"/>
                  </a:ext>
                </a:extLst>
              </a:tr>
              <a:tr h="571119">
                <a:tc>
                  <a:txBody>
                    <a:bodyPr/>
                    <a:lstStyle/>
                    <a:p>
                      <a:pPr>
                        <a:buNone/>
                      </a:pPr>
                      <a:r>
                        <a:rPr lang="en-GB" sz="1000" b="1">
                          <a:solidFill>
                            <a:srgbClr val="1F6165"/>
                          </a:solidFill>
                        </a:rPr>
                        <a:t>HASAWA (Health and Safety at Work etc. Act 1974)</a:t>
                      </a:r>
                      <a:endParaRPr lang="en-GB" sz="100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sz="1000">
                          <a:solidFill>
                            <a:srgbClr val="1F6165"/>
                          </a:solidFill>
                        </a:rPr>
                        <a:t>The main UK law that sets out duties for employers and employees to keep workplaces safe.</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147801511"/>
                  </a:ext>
                </a:extLst>
              </a:tr>
              <a:tr h="571119">
                <a:tc>
                  <a:txBody>
                    <a:bodyPr/>
                    <a:lstStyle/>
                    <a:p>
                      <a:pPr>
                        <a:buNone/>
                      </a:pPr>
                      <a:r>
                        <a:rPr lang="en-GB" sz="1000" b="1">
                          <a:solidFill>
                            <a:srgbClr val="1F6165"/>
                          </a:solidFill>
                        </a:rPr>
                        <a:t>PPE (Personal Protective Equipment)</a:t>
                      </a:r>
                      <a:endParaRPr lang="en-GB" sz="100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sz="1000">
                          <a:solidFill>
                            <a:srgbClr val="1F6165"/>
                          </a:solidFill>
                        </a:rPr>
                        <a:t>Safety gear such as helmets, gloves, boots, and goggles provided to protect workers from hazards.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1194097966"/>
                  </a:ext>
                </a:extLst>
              </a:tr>
              <a:tr h="571119">
                <a:tc>
                  <a:txBody>
                    <a:bodyPr/>
                    <a:lstStyle/>
                    <a:p>
                      <a:pPr>
                        <a:buNone/>
                      </a:pPr>
                      <a:r>
                        <a:rPr lang="en-GB" sz="1000" b="1">
                          <a:solidFill>
                            <a:srgbClr val="1F6165"/>
                          </a:solidFill>
                        </a:rPr>
                        <a:t>Risk Assessment</a:t>
                      </a:r>
                      <a:endParaRPr lang="en-GB" sz="100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sz="1000">
                          <a:solidFill>
                            <a:srgbClr val="1F6165"/>
                          </a:solidFill>
                        </a:rPr>
                        <a:t>A process to identify hazards, evaluate risks, and decide on control measures.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2209827767"/>
                  </a:ext>
                </a:extLst>
              </a:tr>
              <a:tr h="571119">
                <a:tc>
                  <a:txBody>
                    <a:bodyPr/>
                    <a:lstStyle/>
                    <a:p>
                      <a:pPr>
                        <a:buNone/>
                      </a:pPr>
                      <a:r>
                        <a:rPr lang="en-GB" sz="1000" b="1">
                          <a:solidFill>
                            <a:srgbClr val="1F6165"/>
                          </a:solidFill>
                        </a:rPr>
                        <a:t>Safe System of Work</a:t>
                      </a:r>
                      <a:endParaRPr lang="en-GB" sz="100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sz="1000">
                          <a:solidFill>
                            <a:srgbClr val="1F6165"/>
                          </a:solidFill>
                        </a:rPr>
                        <a:t>A planned method of working that reduces risk and ensures tasks are carried out safely.</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3669942372"/>
                  </a:ext>
                </a:extLst>
              </a:tr>
              <a:tr h="571119">
                <a:tc>
                  <a:txBody>
                    <a:bodyPr/>
                    <a:lstStyle/>
                    <a:p>
                      <a:pPr>
                        <a:buNone/>
                      </a:pPr>
                      <a:r>
                        <a:rPr lang="en-GB" sz="1000" b="1">
                          <a:solidFill>
                            <a:srgbClr val="1F6165"/>
                          </a:solidFill>
                        </a:rPr>
                        <a:t>Hazard</a:t>
                      </a:r>
                      <a:endParaRPr lang="en-GB" sz="100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sz="1000">
                          <a:solidFill>
                            <a:srgbClr val="1F6165"/>
                          </a:solidFill>
                        </a:rPr>
                        <a:t>Anything with the potential to cause harm, such as tools, machinery, or unsafe behaviour.</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2900847435"/>
                  </a:ext>
                </a:extLst>
              </a:tr>
              <a:tr h="571119">
                <a:tc>
                  <a:txBody>
                    <a:bodyPr/>
                    <a:lstStyle/>
                    <a:p>
                      <a:pPr>
                        <a:buNone/>
                      </a:pPr>
                      <a:r>
                        <a:rPr lang="en-GB" sz="1000" b="1">
                          <a:solidFill>
                            <a:srgbClr val="1F6165"/>
                          </a:solidFill>
                        </a:rPr>
                        <a:t>Health and Safety Executive (HSE)</a:t>
                      </a:r>
                      <a:endParaRPr lang="en-GB" sz="100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sz="1000">
                          <a:solidFill>
                            <a:srgbClr val="1F6165"/>
                          </a:solidFill>
                        </a:rPr>
                        <a:t>The national body responsible for enforcing health and safety laws in the UK.</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11067605"/>
                  </a:ext>
                </a:extLst>
              </a:tr>
              <a:tr h="571119">
                <a:tc>
                  <a:txBody>
                    <a:bodyPr/>
                    <a:lstStyle/>
                    <a:p>
                      <a:pPr>
                        <a:buNone/>
                      </a:pPr>
                      <a:r>
                        <a:rPr lang="en-GB" sz="1000" b="1">
                          <a:solidFill>
                            <a:srgbClr val="1F6165"/>
                          </a:solidFill>
                        </a:rPr>
                        <a:t>Employer Responsibility</a:t>
                      </a:r>
                      <a:endParaRPr lang="en-GB" sz="100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sz="1000">
                          <a:solidFill>
                            <a:srgbClr val="1F6165"/>
                          </a:solidFill>
                        </a:rPr>
                        <a:t>Legal duties to provide safe conditions, training, and equipment for workers.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2713350115"/>
                  </a:ext>
                </a:extLst>
              </a:tr>
              <a:tr h="411226">
                <a:tc>
                  <a:txBody>
                    <a:bodyPr/>
                    <a:lstStyle/>
                    <a:p>
                      <a:pPr>
                        <a:buNone/>
                      </a:pPr>
                      <a:r>
                        <a:rPr lang="en-GB" sz="1000" b="1" dirty="0">
                          <a:solidFill>
                            <a:srgbClr val="1F6165"/>
                          </a:solidFill>
                        </a:rPr>
                        <a:t>Employee Responsibility</a:t>
                      </a:r>
                      <a:endParaRPr lang="en-GB" sz="1000"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sz="1000" dirty="0">
                          <a:solidFill>
                            <a:srgbClr val="1F6165"/>
                          </a:solidFill>
                        </a:rPr>
                        <a:t>Legal duties to act safely, follow instructions, and report hazards.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1725508149"/>
                  </a:ext>
                </a:extLst>
              </a:tr>
            </a:tbl>
          </a:graphicData>
        </a:graphic>
      </p:graphicFrame>
    </p:spTree>
    <p:extLst>
      <p:ext uri="{BB962C8B-B14F-4D97-AF65-F5344CB8AC3E}">
        <p14:creationId xmlns:p14="http://schemas.microsoft.com/office/powerpoint/2010/main" val="366831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FA5A7-2CC9-EE0E-BCE8-D1D91FE88886}"/>
            </a:ext>
          </a:extLst>
        </p:cNvPr>
        <p:cNvGrpSpPr/>
        <p:nvPr/>
      </p:nvGrpSpPr>
      <p:grpSpPr>
        <a:xfrm>
          <a:off x="0" y="0"/>
          <a:ext cx="0" cy="0"/>
          <a:chOff x="0" y="0"/>
          <a:chExt cx="0" cy="0"/>
        </a:xfrm>
      </p:grpSpPr>
      <p:sp>
        <p:nvSpPr>
          <p:cNvPr id="2" name="Free-form: Shape 1">
            <a:extLst>
              <a:ext uri="{FF2B5EF4-FFF2-40B4-BE49-F238E27FC236}">
                <a16:creationId xmlns:a16="http://schemas.microsoft.com/office/drawing/2014/main" id="{D5C3FB73-7700-71AE-43F4-E4392F747199}"/>
              </a:ext>
            </a:extLst>
          </p:cNvPr>
          <p:cNvSpPr/>
          <p:nvPr/>
        </p:nvSpPr>
        <p:spPr>
          <a:xfrm rot="10800000" flipV="1">
            <a:off x="0" y="416257"/>
            <a:ext cx="4005618" cy="818865"/>
          </a:xfrm>
          <a:custGeom>
            <a:avLst/>
            <a:gdLst>
              <a:gd name="connsiteX0" fmla="*/ 3985148 w 4005618"/>
              <a:gd name="connsiteY0" fmla="*/ 0 h 818865"/>
              <a:gd name="connsiteX1" fmla="*/ 0 w 4005618"/>
              <a:gd name="connsiteY1" fmla="*/ 0 h 818865"/>
              <a:gd name="connsiteX2" fmla="*/ 0 w 4005618"/>
              <a:gd name="connsiteY2" fmla="*/ 409433 h 818865"/>
              <a:gd name="connsiteX3" fmla="*/ 409433 w 4005618"/>
              <a:gd name="connsiteY3" fmla="*/ 818865 h 818865"/>
              <a:gd name="connsiteX4" fmla="*/ 4005618 w 4005618"/>
              <a:gd name="connsiteY4" fmla="*/ 818865 h 818865"/>
              <a:gd name="connsiteX5" fmla="*/ 4005618 w 4005618"/>
              <a:gd name="connsiteY5" fmla="*/ 20470 h 81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5618" h="818865">
                <a:moveTo>
                  <a:pt x="3985148" y="0"/>
                </a:moveTo>
                <a:lnTo>
                  <a:pt x="0" y="0"/>
                </a:lnTo>
                <a:lnTo>
                  <a:pt x="0" y="409433"/>
                </a:lnTo>
                <a:lnTo>
                  <a:pt x="409433" y="818865"/>
                </a:lnTo>
                <a:lnTo>
                  <a:pt x="4005618" y="818865"/>
                </a:lnTo>
                <a:lnTo>
                  <a:pt x="4005618" y="2047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 name="Free-form: Shape 2">
            <a:extLst>
              <a:ext uri="{FF2B5EF4-FFF2-40B4-BE49-F238E27FC236}">
                <a16:creationId xmlns:a16="http://schemas.microsoft.com/office/drawing/2014/main" id="{DA0317BC-068A-312B-2806-5F02A1F381FB}"/>
              </a:ext>
            </a:extLst>
          </p:cNvPr>
          <p:cNvSpPr/>
          <p:nvPr/>
        </p:nvSpPr>
        <p:spPr>
          <a:xfrm rot="10800000" flipV="1">
            <a:off x="0" y="241111"/>
            <a:ext cx="3878239" cy="818865"/>
          </a:xfrm>
          <a:custGeom>
            <a:avLst/>
            <a:gdLst>
              <a:gd name="connsiteX0" fmla="*/ 3878239 w 3878239"/>
              <a:gd name="connsiteY0" fmla="*/ 0 h 818865"/>
              <a:gd name="connsiteX1" fmla="*/ 0 w 3878239"/>
              <a:gd name="connsiteY1" fmla="*/ 0 h 818865"/>
              <a:gd name="connsiteX2" fmla="*/ 0 w 3878239"/>
              <a:gd name="connsiteY2" fmla="*/ 409433 h 818865"/>
              <a:gd name="connsiteX3" fmla="*/ 409433 w 3878239"/>
              <a:gd name="connsiteY3" fmla="*/ 818865 h 818865"/>
              <a:gd name="connsiteX4" fmla="*/ 3878239 w 3878239"/>
              <a:gd name="connsiteY4" fmla="*/ 818865 h 818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8239" h="818865">
                <a:moveTo>
                  <a:pt x="3878239" y="0"/>
                </a:moveTo>
                <a:lnTo>
                  <a:pt x="0" y="0"/>
                </a:lnTo>
                <a:lnTo>
                  <a:pt x="0" y="409433"/>
                </a:lnTo>
                <a:lnTo>
                  <a:pt x="409433" y="818865"/>
                </a:lnTo>
                <a:lnTo>
                  <a:pt x="3878239" y="818865"/>
                </a:lnTo>
                <a:close/>
              </a:path>
            </a:pathLst>
          </a:cu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 name="Rectangle 3">
            <a:extLst>
              <a:ext uri="{FF2B5EF4-FFF2-40B4-BE49-F238E27FC236}">
                <a16:creationId xmlns:a16="http://schemas.microsoft.com/office/drawing/2014/main" id="{32FA05F5-F148-8A06-1717-6DC17DB982BD}"/>
              </a:ext>
            </a:extLst>
          </p:cNvPr>
          <p:cNvSpPr/>
          <p:nvPr/>
        </p:nvSpPr>
        <p:spPr>
          <a:xfrm>
            <a:off x="0" y="358155"/>
            <a:ext cx="1358064" cy="584775"/>
          </a:xfrm>
          <a:prstGeom prst="rect">
            <a:avLst/>
          </a:prstGeom>
          <a:noFill/>
        </p:spPr>
        <p:txBody>
          <a:bodyPr wrap="none" lIns="91440" tIns="45720" rIns="91440" bIns="45720">
            <a:spAutoFit/>
          </a:bodyPr>
          <a:lstStyle/>
          <a:p>
            <a:r>
              <a:rPr lang="en-GB" sz="3200" b="0" cap="none" spc="0" dirty="0">
                <a:ln w="0"/>
                <a:solidFill>
                  <a:schemeClr val="bg1"/>
                </a:solidFill>
                <a:effectLst>
                  <a:outerShdw blurRad="38100" dist="19050" dir="2700000" algn="tl" rotWithShape="0">
                    <a:schemeClr val="dk1">
                      <a:alpha val="40000"/>
                    </a:schemeClr>
                  </a:outerShdw>
                </a:effectLst>
                <a:latin typeface="MisterEarl BT" panose="03080802020302020203" pitchFamily="66" charset="0"/>
              </a:rPr>
              <a:t>Resources.</a:t>
            </a:r>
          </a:p>
        </p:txBody>
      </p:sp>
      <p:pic>
        <p:nvPicPr>
          <p:cNvPr id="7" name="Picture 6">
            <a:extLst>
              <a:ext uri="{FF2B5EF4-FFF2-40B4-BE49-F238E27FC236}">
                <a16:creationId xmlns:a16="http://schemas.microsoft.com/office/drawing/2014/main" id="{A434539E-E7E3-68AE-BFB9-C13843939F3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362013" y="222930"/>
            <a:ext cx="720000" cy="720000"/>
          </a:xfrm>
          <a:prstGeom prst="rect">
            <a:avLst/>
          </a:prstGeom>
        </p:spPr>
      </p:pic>
      <p:sp>
        <p:nvSpPr>
          <p:cNvPr id="9" name="TextBox 8">
            <a:extLst>
              <a:ext uri="{FF2B5EF4-FFF2-40B4-BE49-F238E27FC236}">
                <a16:creationId xmlns:a16="http://schemas.microsoft.com/office/drawing/2014/main" id="{72E98D6B-3EF4-4AAF-92D1-50E96171C151}"/>
              </a:ext>
            </a:extLst>
          </p:cNvPr>
          <p:cNvSpPr txBox="1"/>
          <p:nvPr/>
        </p:nvSpPr>
        <p:spPr>
          <a:xfrm>
            <a:off x="3027317" y="281210"/>
            <a:ext cx="917665" cy="369332"/>
          </a:xfrm>
          <a:prstGeom prst="rect">
            <a:avLst/>
          </a:prstGeom>
          <a:noFill/>
        </p:spPr>
        <p:txBody>
          <a:bodyPr wrap="square" rtlCol="0">
            <a:spAutoFit/>
          </a:bodyPr>
          <a:lstStyle/>
          <a:p>
            <a:r>
              <a:rPr lang="en-GB" dirty="0">
                <a:solidFill>
                  <a:schemeClr val="bg1"/>
                </a:solidFill>
              </a:rPr>
              <a:t>101.1.</a:t>
            </a:r>
          </a:p>
        </p:txBody>
      </p:sp>
      <p:grpSp>
        <p:nvGrpSpPr>
          <p:cNvPr id="41" name="Group 40">
            <a:extLst>
              <a:ext uri="{FF2B5EF4-FFF2-40B4-BE49-F238E27FC236}">
                <a16:creationId xmlns:a16="http://schemas.microsoft.com/office/drawing/2014/main" id="{C85058F9-B946-8609-5AAC-0CBD7E607188}"/>
              </a:ext>
            </a:extLst>
          </p:cNvPr>
          <p:cNvGrpSpPr/>
          <p:nvPr/>
        </p:nvGrpSpPr>
        <p:grpSpPr>
          <a:xfrm>
            <a:off x="-173245" y="1305739"/>
            <a:ext cx="1913951" cy="2851605"/>
            <a:chOff x="-134472" y="1847996"/>
            <a:chExt cx="1913951" cy="2851605"/>
          </a:xfrm>
        </p:grpSpPr>
        <p:sp>
          <p:nvSpPr>
            <p:cNvPr id="11" name="Rectangle: Rounded Corners 10">
              <a:extLst>
                <a:ext uri="{FF2B5EF4-FFF2-40B4-BE49-F238E27FC236}">
                  <a16:creationId xmlns:a16="http://schemas.microsoft.com/office/drawing/2014/main" id="{FB88BD45-0142-E1DA-B715-426DDB0F03E6}"/>
                </a:ext>
              </a:extLst>
            </p:cNvPr>
            <p:cNvSpPr/>
            <p:nvPr/>
          </p:nvSpPr>
          <p:spPr>
            <a:xfrm>
              <a:off x="123041" y="2095764"/>
              <a:ext cx="1656438" cy="2603837"/>
            </a:xfrm>
            <a:prstGeom prst="roundRect">
              <a:avLst/>
            </a:prstGeom>
            <a:solidFill>
              <a:srgbClr val="9FDEE1"/>
            </a:solidFill>
            <a:ln w="5715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p>
          </p:txBody>
        </p:sp>
        <p:pic>
          <p:nvPicPr>
            <p:cNvPr id="24" name="Picture 23">
              <a:extLst>
                <a:ext uri="{FF2B5EF4-FFF2-40B4-BE49-F238E27FC236}">
                  <a16:creationId xmlns:a16="http://schemas.microsoft.com/office/drawing/2014/main" id="{1734A55D-2829-54A2-50C2-EF0E93F06B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472" y="1847996"/>
              <a:ext cx="771164" cy="826269"/>
            </a:xfrm>
            <a:prstGeom prst="rect">
              <a:avLst/>
            </a:prstGeom>
          </p:spPr>
        </p:pic>
        <p:sp>
          <p:nvSpPr>
            <p:cNvPr id="28" name="TextBox 27">
              <a:extLst>
                <a:ext uri="{FF2B5EF4-FFF2-40B4-BE49-F238E27FC236}">
                  <a16:creationId xmlns:a16="http://schemas.microsoft.com/office/drawing/2014/main" id="{B550EFAF-8E66-63DA-D49B-D51134DEA14A}"/>
                </a:ext>
              </a:extLst>
            </p:cNvPr>
            <p:cNvSpPr txBox="1"/>
            <p:nvPr/>
          </p:nvSpPr>
          <p:spPr>
            <a:xfrm>
              <a:off x="161488" y="2441938"/>
              <a:ext cx="1548671" cy="241570"/>
            </a:xfrm>
            <a:prstGeom prst="rect">
              <a:avLst/>
            </a:prstGeom>
            <a:noFill/>
          </p:spPr>
          <p:txBody>
            <a:bodyPr wrap="square">
              <a:spAutoFit/>
            </a:bodyPr>
            <a:lstStyle/>
            <a:p>
              <a:r>
                <a:rPr lang="en-GB" sz="600" dirty="0">
                  <a:hlinkClick r:id="rId4"/>
                </a:rPr>
                <a:t>https://www.hse.gov.uk/construction/new-health-safety.html</a:t>
              </a:r>
              <a:endParaRPr lang="en-GB" sz="600" dirty="0"/>
            </a:p>
            <a:p>
              <a:endParaRPr lang="en-GB" sz="600" dirty="0"/>
            </a:p>
          </p:txBody>
        </p:sp>
        <p:sp>
          <p:nvSpPr>
            <p:cNvPr id="29" name="TextBox 28">
              <a:extLst>
                <a:ext uri="{FF2B5EF4-FFF2-40B4-BE49-F238E27FC236}">
                  <a16:creationId xmlns:a16="http://schemas.microsoft.com/office/drawing/2014/main" id="{2EF9016F-3302-B255-3BC1-B428D03F60CA}"/>
                </a:ext>
              </a:extLst>
            </p:cNvPr>
            <p:cNvSpPr txBox="1"/>
            <p:nvPr/>
          </p:nvSpPr>
          <p:spPr>
            <a:xfrm>
              <a:off x="161488" y="3058342"/>
              <a:ext cx="1548671" cy="181178"/>
            </a:xfrm>
            <a:prstGeom prst="rect">
              <a:avLst/>
            </a:prstGeom>
            <a:noFill/>
          </p:spPr>
          <p:txBody>
            <a:bodyPr wrap="square">
              <a:spAutoFit/>
            </a:bodyPr>
            <a:lstStyle/>
            <a:p>
              <a:r>
                <a:rPr lang="en-GB" sz="600" dirty="0">
                  <a:solidFill>
                    <a:srgbClr val="1F6165"/>
                  </a:solidFill>
                  <a:hlinkClick r:id="rId5"/>
                </a:rPr>
                <a:t>https://www.hse.gov.uk/construction/resources/index.html</a:t>
              </a:r>
              <a:endParaRPr lang="en-GB" sz="600" dirty="0">
                <a:solidFill>
                  <a:srgbClr val="1F6165"/>
                </a:solidFill>
              </a:endParaRPr>
            </a:p>
            <a:p>
              <a:endParaRPr lang="en-GB" sz="600" dirty="0">
                <a:solidFill>
                  <a:srgbClr val="1F6165"/>
                </a:solidFill>
              </a:endParaRPr>
            </a:p>
          </p:txBody>
        </p:sp>
      </p:grpSp>
      <p:grpSp>
        <p:nvGrpSpPr>
          <p:cNvPr id="38" name="Group 37">
            <a:extLst>
              <a:ext uri="{FF2B5EF4-FFF2-40B4-BE49-F238E27FC236}">
                <a16:creationId xmlns:a16="http://schemas.microsoft.com/office/drawing/2014/main" id="{A46084AB-E49C-B059-B682-A37EA6B15237}"/>
              </a:ext>
            </a:extLst>
          </p:cNvPr>
          <p:cNvGrpSpPr/>
          <p:nvPr/>
        </p:nvGrpSpPr>
        <p:grpSpPr>
          <a:xfrm>
            <a:off x="3400225" y="4375388"/>
            <a:ext cx="1858434" cy="2826132"/>
            <a:chOff x="5113866" y="1873469"/>
            <a:chExt cx="1858434" cy="2826132"/>
          </a:xfrm>
        </p:grpSpPr>
        <p:sp>
          <p:nvSpPr>
            <p:cNvPr id="23" name="Rectangle: Rounded Corners 22">
              <a:extLst>
                <a:ext uri="{FF2B5EF4-FFF2-40B4-BE49-F238E27FC236}">
                  <a16:creationId xmlns:a16="http://schemas.microsoft.com/office/drawing/2014/main" id="{1E84534C-27AC-BA04-21A9-76DD674EC441}"/>
                </a:ext>
              </a:extLst>
            </p:cNvPr>
            <p:cNvSpPr/>
            <p:nvPr/>
          </p:nvSpPr>
          <p:spPr>
            <a:xfrm>
              <a:off x="5315862" y="2095764"/>
              <a:ext cx="1656438" cy="2603837"/>
            </a:xfrm>
            <a:prstGeom prst="roundRect">
              <a:avLst/>
            </a:prstGeom>
            <a:solidFill>
              <a:srgbClr val="9FDEE1"/>
            </a:solidFill>
            <a:ln w="5715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p>
          </p:txBody>
        </p:sp>
        <p:pic>
          <p:nvPicPr>
            <p:cNvPr id="27" name="Picture 26">
              <a:extLst>
                <a:ext uri="{FF2B5EF4-FFF2-40B4-BE49-F238E27FC236}">
                  <a16:creationId xmlns:a16="http://schemas.microsoft.com/office/drawing/2014/main" id="{6426F3C1-88A2-7FF0-172C-F9B700EC47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13866" y="1873469"/>
              <a:ext cx="769382" cy="830334"/>
            </a:xfrm>
            <a:prstGeom prst="rect">
              <a:avLst/>
            </a:prstGeom>
          </p:spPr>
        </p:pic>
        <p:sp>
          <p:nvSpPr>
            <p:cNvPr id="35" name="TextBox 34">
              <a:extLst>
                <a:ext uri="{FF2B5EF4-FFF2-40B4-BE49-F238E27FC236}">
                  <a16:creationId xmlns:a16="http://schemas.microsoft.com/office/drawing/2014/main" id="{2949C350-062C-30E9-62D3-8DCFB5AC432A}"/>
                </a:ext>
              </a:extLst>
            </p:cNvPr>
            <p:cNvSpPr txBox="1"/>
            <p:nvPr/>
          </p:nvSpPr>
          <p:spPr>
            <a:xfrm>
              <a:off x="5379287" y="2479340"/>
              <a:ext cx="1519886" cy="181178"/>
            </a:xfrm>
            <a:prstGeom prst="rect">
              <a:avLst/>
            </a:prstGeom>
            <a:noFill/>
          </p:spPr>
          <p:txBody>
            <a:bodyPr wrap="square">
              <a:spAutoFit/>
            </a:bodyPr>
            <a:lstStyle/>
            <a:p>
              <a:r>
                <a:rPr lang="en-GB" sz="600" dirty="0">
                  <a:hlinkClick r:id="rId7"/>
                </a:rPr>
                <a:t>https://www.hse.gov.uk/construction/resources/law.docx</a:t>
              </a:r>
              <a:endParaRPr lang="en-GB" sz="600" dirty="0"/>
            </a:p>
            <a:p>
              <a:endParaRPr lang="en-GB" sz="600" dirty="0"/>
            </a:p>
          </p:txBody>
        </p:sp>
        <p:sp>
          <p:nvSpPr>
            <p:cNvPr id="36" name="TextBox 35">
              <a:extLst>
                <a:ext uri="{FF2B5EF4-FFF2-40B4-BE49-F238E27FC236}">
                  <a16:creationId xmlns:a16="http://schemas.microsoft.com/office/drawing/2014/main" id="{8DD5EE61-6B20-4FCF-E097-422389D636D2}"/>
                </a:ext>
              </a:extLst>
            </p:cNvPr>
            <p:cNvSpPr txBox="1"/>
            <p:nvPr/>
          </p:nvSpPr>
          <p:spPr>
            <a:xfrm>
              <a:off x="5379287" y="3179025"/>
              <a:ext cx="1519886" cy="241570"/>
            </a:xfrm>
            <a:prstGeom prst="rect">
              <a:avLst/>
            </a:prstGeom>
            <a:noFill/>
          </p:spPr>
          <p:txBody>
            <a:bodyPr wrap="square">
              <a:spAutoFit/>
            </a:bodyPr>
            <a:lstStyle/>
            <a:p>
              <a:r>
                <a:rPr lang="en-GB" sz="600" dirty="0">
                  <a:solidFill>
                    <a:srgbClr val="1F6165"/>
                  </a:solidFill>
                </a:rPr>
                <a:t>https://www.hse.gov.uk/construction/resources/toolboxtalks</a:t>
              </a:r>
              <a:r>
                <a:rPr lang="en-GB" sz="600">
                  <a:solidFill>
                    <a:srgbClr val="1F6165"/>
                  </a:solidFill>
                </a:rPr>
                <a:t>.docx</a:t>
              </a:r>
              <a:endParaRPr lang="en-GB" sz="600" dirty="0">
                <a:solidFill>
                  <a:srgbClr val="1F6165"/>
                </a:solidFill>
              </a:endParaRPr>
            </a:p>
            <a:p>
              <a:endParaRPr lang="en-GB" sz="600" dirty="0">
                <a:solidFill>
                  <a:srgbClr val="1F6165"/>
                </a:solidFill>
              </a:endParaRPr>
            </a:p>
          </p:txBody>
        </p:sp>
      </p:grpSp>
      <p:grpSp>
        <p:nvGrpSpPr>
          <p:cNvPr id="50" name="Group 49">
            <a:extLst>
              <a:ext uri="{FF2B5EF4-FFF2-40B4-BE49-F238E27FC236}">
                <a16:creationId xmlns:a16="http://schemas.microsoft.com/office/drawing/2014/main" id="{E05641CD-7074-5B94-1F35-D089EF1E66DD}"/>
              </a:ext>
            </a:extLst>
          </p:cNvPr>
          <p:cNvGrpSpPr/>
          <p:nvPr/>
        </p:nvGrpSpPr>
        <p:grpSpPr>
          <a:xfrm>
            <a:off x="1658435" y="1378060"/>
            <a:ext cx="3554361" cy="2763316"/>
            <a:chOff x="6768741" y="-175692"/>
            <a:chExt cx="5241169" cy="4258893"/>
          </a:xfrm>
        </p:grpSpPr>
        <p:sp>
          <p:nvSpPr>
            <p:cNvPr id="42" name="Rectangle: Rounded Corners 41">
              <a:extLst>
                <a:ext uri="{FF2B5EF4-FFF2-40B4-BE49-F238E27FC236}">
                  <a16:creationId xmlns:a16="http://schemas.microsoft.com/office/drawing/2014/main" id="{82EDEC3D-1F06-DA26-4165-1BE99011CC26}"/>
                </a:ext>
              </a:extLst>
            </p:cNvPr>
            <p:cNvSpPr/>
            <p:nvPr/>
          </p:nvSpPr>
          <p:spPr>
            <a:xfrm>
              <a:off x="7223820" y="109598"/>
              <a:ext cx="4786090" cy="3973603"/>
            </a:xfrm>
            <a:prstGeom prst="roundRect">
              <a:avLst/>
            </a:prstGeom>
            <a:solidFill>
              <a:srgbClr val="9FDEE1"/>
            </a:solidFill>
            <a:ln w="5715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3" name="Picture 42">
              <a:extLst>
                <a:ext uri="{FF2B5EF4-FFF2-40B4-BE49-F238E27FC236}">
                  <a16:creationId xmlns:a16="http://schemas.microsoft.com/office/drawing/2014/main" id="{DF70555C-DEFA-962D-E1CE-27027BFDA1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8741" y="-175692"/>
              <a:ext cx="910159" cy="910159"/>
            </a:xfrm>
            <a:prstGeom prst="rect">
              <a:avLst/>
            </a:prstGeom>
          </p:spPr>
        </p:pic>
        <p:pic>
          <p:nvPicPr>
            <p:cNvPr id="44" name="Picture 43" descr="A book cover of a wood worker's manual&#10;&#10;AI-generated content may be incorrect.">
              <a:extLst>
                <a:ext uri="{FF2B5EF4-FFF2-40B4-BE49-F238E27FC236}">
                  <a16:creationId xmlns:a16="http://schemas.microsoft.com/office/drawing/2014/main" id="{802E5413-F7F0-7D0F-D467-153781E9FE3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44379" y="449316"/>
              <a:ext cx="1013165" cy="1270582"/>
            </a:xfrm>
            <a:prstGeom prst="rect">
              <a:avLst/>
            </a:prstGeom>
          </p:spPr>
        </p:pic>
        <p:sp>
          <p:nvSpPr>
            <p:cNvPr id="45" name="TextBox 44">
              <a:extLst>
                <a:ext uri="{FF2B5EF4-FFF2-40B4-BE49-F238E27FC236}">
                  <a16:creationId xmlns:a16="http://schemas.microsoft.com/office/drawing/2014/main" id="{B06A3754-0D8F-43D8-3D2C-8D9E892B5129}"/>
                </a:ext>
              </a:extLst>
            </p:cNvPr>
            <p:cNvSpPr txBox="1"/>
            <p:nvPr/>
          </p:nvSpPr>
          <p:spPr>
            <a:xfrm>
              <a:off x="7492062" y="1754053"/>
              <a:ext cx="1117801" cy="600164"/>
            </a:xfrm>
            <a:prstGeom prst="rect">
              <a:avLst/>
            </a:prstGeom>
            <a:noFill/>
          </p:spPr>
          <p:txBody>
            <a:bodyPr wrap="square" rtlCol="0">
              <a:spAutoFit/>
            </a:bodyPr>
            <a:lstStyle/>
            <a:p>
              <a:r>
                <a:rPr lang="en-GB" sz="700" b="1" dirty="0"/>
                <a:t>Collins Complete Woodworkers Manual.</a:t>
              </a:r>
            </a:p>
            <a:p>
              <a:endParaRPr lang="en-GB" sz="700" b="1" dirty="0"/>
            </a:p>
            <a:p>
              <a:r>
                <a:rPr lang="en-GB" sz="600" dirty="0"/>
                <a:t>ISBN-10: 9780004140056</a:t>
              </a:r>
            </a:p>
            <a:p>
              <a:r>
                <a:rPr lang="en-GB" sz="600" dirty="0"/>
                <a:t>ISBN-13: 978-0004140056</a:t>
              </a:r>
            </a:p>
          </p:txBody>
        </p:sp>
        <p:pic>
          <p:nvPicPr>
            <p:cNvPr id="46" name="Picture 45" descr="A book cover of a woodworking book&#10;&#10;AI-generated content may be incorrect.">
              <a:extLst>
                <a:ext uri="{FF2B5EF4-FFF2-40B4-BE49-F238E27FC236}">
                  <a16:creationId xmlns:a16="http://schemas.microsoft.com/office/drawing/2014/main" id="{24ECD325-55F5-2AB2-C084-1521B106C5C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94308" y="449316"/>
              <a:ext cx="950694" cy="1270582"/>
            </a:xfrm>
            <a:prstGeom prst="rect">
              <a:avLst/>
            </a:prstGeom>
          </p:spPr>
        </p:pic>
        <p:sp>
          <p:nvSpPr>
            <p:cNvPr id="47" name="TextBox 46">
              <a:extLst>
                <a:ext uri="{FF2B5EF4-FFF2-40B4-BE49-F238E27FC236}">
                  <a16:creationId xmlns:a16="http://schemas.microsoft.com/office/drawing/2014/main" id="{75DEFC7C-F4B9-F2B9-F1CE-9F844822FE1F}"/>
                </a:ext>
              </a:extLst>
            </p:cNvPr>
            <p:cNvSpPr txBox="1"/>
            <p:nvPr/>
          </p:nvSpPr>
          <p:spPr>
            <a:xfrm>
              <a:off x="9110755" y="1754053"/>
              <a:ext cx="1117801" cy="707886"/>
            </a:xfrm>
            <a:prstGeom prst="rect">
              <a:avLst/>
            </a:prstGeom>
            <a:noFill/>
          </p:spPr>
          <p:txBody>
            <a:bodyPr wrap="square" rtlCol="0">
              <a:spAutoFit/>
            </a:bodyPr>
            <a:lstStyle/>
            <a:p>
              <a:r>
                <a:rPr lang="en-GB" sz="700" b="1" dirty="0"/>
                <a:t>The Illustrated Encyclopedia of Working in Wood.</a:t>
              </a:r>
            </a:p>
            <a:p>
              <a:endParaRPr lang="en-GB" sz="700" b="1" dirty="0"/>
            </a:p>
            <a:p>
              <a:r>
                <a:rPr lang="en-GB" sz="600" dirty="0"/>
                <a:t>ISBN-10: 051712078X</a:t>
              </a:r>
            </a:p>
            <a:p>
              <a:r>
                <a:rPr lang="en-GB" sz="600" dirty="0"/>
                <a:t>ISBN-13: 978-0517120781</a:t>
              </a:r>
            </a:p>
          </p:txBody>
        </p:sp>
        <p:pic>
          <p:nvPicPr>
            <p:cNvPr id="48" name="Picture 47" descr="A book cover of a wood book&#10;&#10;AI-generated content may be incorrect.">
              <a:extLst>
                <a:ext uri="{FF2B5EF4-FFF2-40B4-BE49-F238E27FC236}">
                  <a16:creationId xmlns:a16="http://schemas.microsoft.com/office/drawing/2014/main" id="{034451FF-34BE-791E-1145-D38A6F1FBA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781677" y="449316"/>
              <a:ext cx="859639" cy="1255773"/>
            </a:xfrm>
            <a:prstGeom prst="rect">
              <a:avLst/>
            </a:prstGeom>
          </p:spPr>
        </p:pic>
        <p:sp>
          <p:nvSpPr>
            <p:cNvPr id="49" name="TextBox 48">
              <a:extLst>
                <a:ext uri="{FF2B5EF4-FFF2-40B4-BE49-F238E27FC236}">
                  <a16:creationId xmlns:a16="http://schemas.microsoft.com/office/drawing/2014/main" id="{2B71345E-E784-591B-6C05-95F1395E985A}"/>
                </a:ext>
              </a:extLst>
            </p:cNvPr>
            <p:cNvSpPr txBox="1"/>
            <p:nvPr/>
          </p:nvSpPr>
          <p:spPr>
            <a:xfrm>
              <a:off x="10730096" y="1739244"/>
              <a:ext cx="1117801" cy="600164"/>
            </a:xfrm>
            <a:prstGeom prst="rect">
              <a:avLst/>
            </a:prstGeom>
            <a:noFill/>
          </p:spPr>
          <p:txBody>
            <a:bodyPr wrap="square" rtlCol="0">
              <a:spAutoFit/>
            </a:bodyPr>
            <a:lstStyle/>
            <a:p>
              <a:r>
                <a:rPr lang="en-GB" sz="700" b="1" dirty="0"/>
                <a:t>Working in Wood, An Introduction</a:t>
              </a:r>
            </a:p>
            <a:p>
              <a:endParaRPr lang="en-GB" sz="700" b="1" dirty="0"/>
            </a:p>
            <a:p>
              <a:r>
                <a:rPr lang="en-GB" sz="600" dirty="0"/>
                <a:t>ISBN-10: 1857325648</a:t>
              </a:r>
            </a:p>
            <a:p>
              <a:r>
                <a:rPr lang="en-GB" sz="600" dirty="0"/>
                <a:t>ISBN-13: 978-1857325645</a:t>
              </a:r>
            </a:p>
          </p:txBody>
        </p:sp>
      </p:grpSp>
      <p:grpSp>
        <p:nvGrpSpPr>
          <p:cNvPr id="40" name="Group 39">
            <a:extLst>
              <a:ext uri="{FF2B5EF4-FFF2-40B4-BE49-F238E27FC236}">
                <a16:creationId xmlns:a16="http://schemas.microsoft.com/office/drawing/2014/main" id="{2068080F-2BA3-DB3A-E15A-380317284C2F}"/>
              </a:ext>
            </a:extLst>
          </p:cNvPr>
          <p:cNvGrpSpPr/>
          <p:nvPr/>
        </p:nvGrpSpPr>
        <p:grpSpPr>
          <a:xfrm>
            <a:off x="-108355" y="4367903"/>
            <a:ext cx="1849060" cy="2853638"/>
            <a:chOff x="1661359" y="1845963"/>
            <a:chExt cx="1849060" cy="2853638"/>
          </a:xfrm>
        </p:grpSpPr>
        <p:sp>
          <p:nvSpPr>
            <p:cNvPr id="13" name="Rectangle: Rounded Corners 12">
              <a:extLst>
                <a:ext uri="{FF2B5EF4-FFF2-40B4-BE49-F238E27FC236}">
                  <a16:creationId xmlns:a16="http://schemas.microsoft.com/office/drawing/2014/main" id="{CC7B4656-854D-8D1D-A85B-F6C4F08394E3}"/>
                </a:ext>
              </a:extLst>
            </p:cNvPr>
            <p:cNvSpPr/>
            <p:nvPr/>
          </p:nvSpPr>
          <p:spPr>
            <a:xfrm>
              <a:off x="1853981" y="2095764"/>
              <a:ext cx="1656438" cy="2603837"/>
            </a:xfrm>
            <a:prstGeom prst="roundRect">
              <a:avLst/>
            </a:prstGeom>
            <a:solidFill>
              <a:srgbClr val="9FDEE1"/>
            </a:solidFill>
            <a:ln w="5715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p>
          </p:txBody>
        </p:sp>
        <p:pic>
          <p:nvPicPr>
            <p:cNvPr id="25" name="Picture 24">
              <a:extLst>
                <a:ext uri="{FF2B5EF4-FFF2-40B4-BE49-F238E27FC236}">
                  <a16:creationId xmlns:a16="http://schemas.microsoft.com/office/drawing/2014/main" id="{9D7D2A11-BFA1-E773-5861-5E5F2833771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61359" y="1845963"/>
              <a:ext cx="769382" cy="830334"/>
            </a:xfrm>
            <a:prstGeom prst="rect">
              <a:avLst/>
            </a:prstGeom>
          </p:spPr>
        </p:pic>
        <p:sp>
          <p:nvSpPr>
            <p:cNvPr id="30" name="TextBox 29">
              <a:extLst>
                <a:ext uri="{FF2B5EF4-FFF2-40B4-BE49-F238E27FC236}">
                  <a16:creationId xmlns:a16="http://schemas.microsoft.com/office/drawing/2014/main" id="{87502DE0-D1D7-62DB-E31A-E318BC3BE50F}"/>
                </a:ext>
              </a:extLst>
            </p:cNvPr>
            <p:cNvSpPr txBox="1"/>
            <p:nvPr/>
          </p:nvSpPr>
          <p:spPr>
            <a:xfrm>
              <a:off x="1903538" y="2424598"/>
              <a:ext cx="1551870" cy="181178"/>
            </a:xfrm>
            <a:prstGeom prst="rect">
              <a:avLst/>
            </a:prstGeom>
            <a:noFill/>
          </p:spPr>
          <p:txBody>
            <a:bodyPr wrap="square">
              <a:spAutoFit/>
            </a:bodyPr>
            <a:lstStyle/>
            <a:p>
              <a:r>
                <a:rPr lang="en-GB" sz="600" dirty="0">
                  <a:hlinkClick r:id="rId13"/>
                </a:rPr>
                <a:t>https://www.youtube.com/watch?v=QbK8p1tKxYI</a:t>
              </a:r>
              <a:endParaRPr lang="en-GB" sz="600" dirty="0"/>
            </a:p>
            <a:p>
              <a:endParaRPr lang="en-GB" sz="600" dirty="0"/>
            </a:p>
          </p:txBody>
        </p:sp>
        <p:sp>
          <p:nvSpPr>
            <p:cNvPr id="31" name="TextBox 30">
              <a:extLst>
                <a:ext uri="{FF2B5EF4-FFF2-40B4-BE49-F238E27FC236}">
                  <a16:creationId xmlns:a16="http://schemas.microsoft.com/office/drawing/2014/main" id="{DA120451-C8EF-637B-DFD1-9B1086B4167E}"/>
                </a:ext>
              </a:extLst>
            </p:cNvPr>
            <p:cNvSpPr txBox="1"/>
            <p:nvPr/>
          </p:nvSpPr>
          <p:spPr>
            <a:xfrm>
              <a:off x="1903538" y="3097635"/>
              <a:ext cx="1479703" cy="181178"/>
            </a:xfrm>
            <a:prstGeom prst="rect">
              <a:avLst/>
            </a:prstGeom>
            <a:noFill/>
          </p:spPr>
          <p:txBody>
            <a:bodyPr wrap="square">
              <a:spAutoFit/>
            </a:bodyPr>
            <a:lstStyle/>
            <a:p>
              <a:r>
                <a:rPr lang="en-GB" sz="600" dirty="0">
                  <a:hlinkClick r:id="rId14"/>
                </a:rPr>
                <a:t>https://www.youtube.com/watch?v=3vZzvKZtZ2A</a:t>
              </a:r>
              <a:endParaRPr lang="en-GB" sz="600" dirty="0"/>
            </a:p>
            <a:p>
              <a:endParaRPr lang="en-GB" sz="600" dirty="0"/>
            </a:p>
          </p:txBody>
        </p:sp>
        <p:sp>
          <p:nvSpPr>
            <p:cNvPr id="32" name="TextBox 31">
              <a:extLst>
                <a:ext uri="{FF2B5EF4-FFF2-40B4-BE49-F238E27FC236}">
                  <a16:creationId xmlns:a16="http://schemas.microsoft.com/office/drawing/2014/main" id="{30748841-18AD-FB0A-8288-1ABC276CDC37}"/>
                </a:ext>
              </a:extLst>
            </p:cNvPr>
            <p:cNvSpPr txBox="1"/>
            <p:nvPr/>
          </p:nvSpPr>
          <p:spPr>
            <a:xfrm>
              <a:off x="1903538" y="3758088"/>
              <a:ext cx="1479703" cy="181178"/>
            </a:xfrm>
            <a:prstGeom prst="rect">
              <a:avLst/>
            </a:prstGeom>
            <a:noFill/>
          </p:spPr>
          <p:txBody>
            <a:bodyPr wrap="square">
              <a:spAutoFit/>
            </a:bodyPr>
            <a:lstStyle/>
            <a:p>
              <a:r>
                <a:rPr lang="en-GB" sz="600" dirty="0">
                  <a:hlinkClick r:id="rId15"/>
                </a:rPr>
                <a:t>https://www.youtube.com/watch?v=5zjzvZzvKzA</a:t>
              </a:r>
              <a:endParaRPr lang="en-GB" sz="600" dirty="0"/>
            </a:p>
            <a:p>
              <a:endParaRPr lang="en-GB" sz="600" dirty="0"/>
            </a:p>
          </p:txBody>
        </p:sp>
      </p:grpSp>
      <p:grpSp>
        <p:nvGrpSpPr>
          <p:cNvPr id="39" name="Group 38">
            <a:extLst>
              <a:ext uri="{FF2B5EF4-FFF2-40B4-BE49-F238E27FC236}">
                <a16:creationId xmlns:a16="http://schemas.microsoft.com/office/drawing/2014/main" id="{7A512582-CC54-A44A-C0C4-E373953A543B}"/>
              </a:ext>
            </a:extLst>
          </p:cNvPr>
          <p:cNvGrpSpPr/>
          <p:nvPr/>
        </p:nvGrpSpPr>
        <p:grpSpPr>
          <a:xfrm>
            <a:off x="1628029" y="4345850"/>
            <a:ext cx="1858119" cy="2855670"/>
            <a:chOff x="3383241" y="1843931"/>
            <a:chExt cx="1858119" cy="2855670"/>
          </a:xfrm>
        </p:grpSpPr>
        <p:sp>
          <p:nvSpPr>
            <p:cNvPr id="22" name="Rectangle: Rounded Corners 21">
              <a:extLst>
                <a:ext uri="{FF2B5EF4-FFF2-40B4-BE49-F238E27FC236}">
                  <a16:creationId xmlns:a16="http://schemas.microsoft.com/office/drawing/2014/main" id="{7E8B241A-227E-37EC-B84D-9A4F881410B2}"/>
                </a:ext>
              </a:extLst>
            </p:cNvPr>
            <p:cNvSpPr/>
            <p:nvPr/>
          </p:nvSpPr>
          <p:spPr>
            <a:xfrm>
              <a:off x="3584922" y="2095764"/>
              <a:ext cx="1656438" cy="2603837"/>
            </a:xfrm>
            <a:prstGeom prst="roundRect">
              <a:avLst/>
            </a:prstGeom>
            <a:solidFill>
              <a:srgbClr val="9FDEE1"/>
            </a:solidFill>
            <a:ln w="5715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p>
          </p:txBody>
        </p:sp>
        <p:pic>
          <p:nvPicPr>
            <p:cNvPr id="26" name="Picture 25">
              <a:extLst>
                <a:ext uri="{FF2B5EF4-FFF2-40B4-BE49-F238E27FC236}">
                  <a16:creationId xmlns:a16="http://schemas.microsoft.com/office/drawing/2014/main" id="{5C2C7BD4-32CD-6D40-4436-4F54AA33CF0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383241" y="1843931"/>
              <a:ext cx="769382" cy="830334"/>
            </a:xfrm>
            <a:prstGeom prst="rect">
              <a:avLst/>
            </a:prstGeom>
          </p:spPr>
        </p:pic>
        <p:sp>
          <p:nvSpPr>
            <p:cNvPr id="33" name="TextBox 32">
              <a:extLst>
                <a:ext uri="{FF2B5EF4-FFF2-40B4-BE49-F238E27FC236}">
                  <a16:creationId xmlns:a16="http://schemas.microsoft.com/office/drawing/2014/main" id="{087017F7-AE93-74C6-8615-22035762A3FB}"/>
                </a:ext>
              </a:extLst>
            </p:cNvPr>
            <p:cNvSpPr txBox="1"/>
            <p:nvPr/>
          </p:nvSpPr>
          <p:spPr>
            <a:xfrm>
              <a:off x="3653027" y="2424598"/>
              <a:ext cx="1524264" cy="362356"/>
            </a:xfrm>
            <a:prstGeom prst="rect">
              <a:avLst/>
            </a:prstGeom>
            <a:noFill/>
          </p:spPr>
          <p:txBody>
            <a:bodyPr wrap="square">
              <a:spAutoFit/>
            </a:bodyPr>
            <a:lstStyle/>
            <a:p>
              <a:r>
                <a:rPr lang="en-GB" sz="600" dirty="0">
                  <a:hlinkClick r:id="rId17"/>
                </a:rPr>
                <a:t>https://www.combepaffordschool.co.uk/_site/data/files/curriculum/work-related-learning/construction/learning-organisers/2024/DC67115973FDAA2AA324548070B4765C.pdf?utm_source=copilot.com</a:t>
              </a:r>
              <a:endParaRPr lang="en-GB" sz="600" dirty="0"/>
            </a:p>
            <a:p>
              <a:endParaRPr lang="en-GB" sz="600" dirty="0"/>
            </a:p>
          </p:txBody>
        </p:sp>
        <p:sp>
          <p:nvSpPr>
            <p:cNvPr id="34" name="TextBox 33">
              <a:extLst>
                <a:ext uri="{FF2B5EF4-FFF2-40B4-BE49-F238E27FC236}">
                  <a16:creationId xmlns:a16="http://schemas.microsoft.com/office/drawing/2014/main" id="{3DFFF9A5-F456-F3D2-7882-3C362862A77A}"/>
                </a:ext>
              </a:extLst>
            </p:cNvPr>
            <p:cNvSpPr txBox="1"/>
            <p:nvPr/>
          </p:nvSpPr>
          <p:spPr>
            <a:xfrm>
              <a:off x="3653027" y="3474848"/>
              <a:ext cx="1524264" cy="301963"/>
            </a:xfrm>
            <a:prstGeom prst="rect">
              <a:avLst/>
            </a:prstGeom>
            <a:noFill/>
          </p:spPr>
          <p:txBody>
            <a:bodyPr wrap="square">
              <a:spAutoFit/>
            </a:bodyPr>
            <a:lstStyle/>
            <a:p>
              <a:r>
                <a:rPr lang="en-GB" sz="600" dirty="0">
                  <a:hlinkClick r:id="rId18"/>
                </a:rPr>
                <a:t>https://qualifications.pearson.com/content/dam/pdf/BTEC-Specialist-Qualifications/Health-and-Safety-in-a-Construction-Environment/Specification-Issue-2.pdf</a:t>
              </a:r>
              <a:endParaRPr lang="en-GB" sz="600" dirty="0"/>
            </a:p>
            <a:p>
              <a:endParaRPr lang="en-GB" sz="600" dirty="0"/>
            </a:p>
          </p:txBody>
        </p:sp>
      </p:grpSp>
      <p:sp>
        <p:nvSpPr>
          <p:cNvPr id="51" name="Slide Number Placeholder 4">
            <a:extLst>
              <a:ext uri="{FF2B5EF4-FFF2-40B4-BE49-F238E27FC236}">
                <a16:creationId xmlns:a16="http://schemas.microsoft.com/office/drawing/2014/main" id="{5A30D7BE-93EB-D321-3A17-6987E679ACFE}"/>
              </a:ext>
            </a:extLst>
          </p:cNvPr>
          <p:cNvSpPr>
            <a:spLocks noGrp="1"/>
          </p:cNvSpPr>
          <p:nvPr>
            <p:ph type="sldNum" sz="quarter" idx="12"/>
          </p:nvPr>
        </p:nvSpPr>
        <p:spPr>
          <a:xfrm>
            <a:off x="3762652" y="6799037"/>
            <a:ext cx="1198721" cy="402483"/>
          </a:xfrm>
        </p:spPr>
        <p:txBody>
          <a:bodyPr/>
          <a:lstStyle/>
          <a:p>
            <a:fld id="{BB9C9020-1690-4713-8E85-2622CC24CA00}" type="slidenum">
              <a:rPr lang="en-GB" b="1" smtClean="0">
                <a:solidFill>
                  <a:srgbClr val="1F6165"/>
                </a:solidFill>
              </a:rPr>
              <a:t>11</a:t>
            </a:fld>
            <a:endParaRPr lang="en-GB" b="1" dirty="0">
              <a:solidFill>
                <a:srgbClr val="1F6165"/>
              </a:solidFill>
            </a:endParaRPr>
          </a:p>
        </p:txBody>
      </p:sp>
    </p:spTree>
    <p:extLst>
      <p:ext uri="{BB962C8B-B14F-4D97-AF65-F5344CB8AC3E}">
        <p14:creationId xmlns:p14="http://schemas.microsoft.com/office/powerpoint/2010/main" val="1348963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E564B-B560-8FC0-0195-8CD42B08A4B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9E86A91-B964-E8FB-8904-F189D2A92DAF}"/>
              </a:ext>
            </a:extLst>
          </p:cNvPr>
          <p:cNvSpPr/>
          <p:nvPr/>
        </p:nvSpPr>
        <p:spPr>
          <a:xfrm>
            <a:off x="95875" y="136822"/>
            <a:ext cx="1392369" cy="923330"/>
          </a:xfrm>
          <a:prstGeom prst="rect">
            <a:avLst/>
          </a:prstGeom>
          <a:noFill/>
        </p:spPr>
        <p:txBody>
          <a:bodyPr wrap="none" lIns="91440" tIns="45720" rIns="91440" bIns="45720">
            <a:spAutoFit/>
          </a:bodyPr>
          <a:lstStyle/>
          <a:p>
            <a:r>
              <a:rPr lang="en-US" sz="5400" b="0" cap="none" spc="0" dirty="0">
                <a:ln w="0"/>
                <a:solidFill>
                  <a:srgbClr val="1F6165"/>
                </a:solidFill>
                <a:effectLst>
                  <a:outerShdw blurRad="38100" dist="19050" dir="2700000" algn="tl" rotWithShape="0">
                    <a:schemeClr val="dk1">
                      <a:alpha val="40000"/>
                    </a:schemeClr>
                  </a:outerShdw>
                </a:effectLst>
                <a:latin typeface="MisterEarl BT" panose="03080802020302020203" pitchFamily="66" charset="0"/>
              </a:rPr>
              <a:t>Index.</a:t>
            </a:r>
          </a:p>
        </p:txBody>
      </p:sp>
      <p:cxnSp>
        <p:nvCxnSpPr>
          <p:cNvPr id="6" name="Straight Connector 5">
            <a:extLst>
              <a:ext uri="{FF2B5EF4-FFF2-40B4-BE49-F238E27FC236}">
                <a16:creationId xmlns:a16="http://schemas.microsoft.com/office/drawing/2014/main" id="{649565A1-9AB2-3A25-D32D-138C876227CE}"/>
              </a:ext>
            </a:extLst>
          </p:cNvPr>
          <p:cNvCxnSpPr/>
          <p:nvPr/>
        </p:nvCxnSpPr>
        <p:spPr>
          <a:xfrm flipV="1">
            <a:off x="258939" y="1060152"/>
            <a:ext cx="2885726" cy="30659"/>
          </a:xfrm>
          <a:prstGeom prst="line">
            <a:avLst/>
          </a:prstGeom>
          <a:ln w="76200">
            <a:solidFill>
              <a:srgbClr val="1F6165"/>
            </a:solidFill>
          </a:ln>
        </p:spPr>
        <p:style>
          <a:lnRef idx="2">
            <a:schemeClr val="accent1"/>
          </a:lnRef>
          <a:fillRef idx="0">
            <a:schemeClr val="accent1"/>
          </a:fillRef>
          <a:effectRef idx="1">
            <a:schemeClr val="accent1"/>
          </a:effectRef>
          <a:fontRef idx="minor">
            <a:schemeClr val="tx1"/>
          </a:fontRef>
        </p:style>
      </p:cxnSp>
      <p:sp>
        <p:nvSpPr>
          <p:cNvPr id="9" name="Slide Number Placeholder 8">
            <a:extLst>
              <a:ext uri="{FF2B5EF4-FFF2-40B4-BE49-F238E27FC236}">
                <a16:creationId xmlns:a16="http://schemas.microsoft.com/office/drawing/2014/main" id="{FC17AC32-13BD-51DC-1B2B-010899CA7880}"/>
              </a:ext>
            </a:extLst>
          </p:cNvPr>
          <p:cNvSpPr>
            <a:spLocks noGrp="1"/>
          </p:cNvSpPr>
          <p:nvPr>
            <p:ph type="sldNum" sz="quarter" idx="12"/>
          </p:nvPr>
        </p:nvSpPr>
        <p:spPr/>
        <p:txBody>
          <a:bodyPr/>
          <a:lstStyle/>
          <a:p>
            <a:fld id="{BB9C9020-1690-4713-8E85-2622CC24CA00}" type="slidenum">
              <a:rPr lang="en-GB" b="1" smtClean="0">
                <a:solidFill>
                  <a:srgbClr val="1F6165"/>
                </a:solidFill>
              </a:rPr>
              <a:t>12</a:t>
            </a:fld>
            <a:endParaRPr lang="en-GB" b="1">
              <a:solidFill>
                <a:srgbClr val="1F6165"/>
              </a:solidFill>
            </a:endParaRPr>
          </a:p>
        </p:txBody>
      </p:sp>
      <p:sp>
        <p:nvSpPr>
          <p:cNvPr id="4" name="TextBox 3">
            <a:extLst>
              <a:ext uri="{FF2B5EF4-FFF2-40B4-BE49-F238E27FC236}">
                <a16:creationId xmlns:a16="http://schemas.microsoft.com/office/drawing/2014/main" id="{E1BBC592-E7D3-B869-C6F8-79AA6CE2637C}"/>
              </a:ext>
            </a:extLst>
          </p:cNvPr>
          <p:cNvSpPr txBox="1"/>
          <p:nvPr/>
        </p:nvSpPr>
        <p:spPr>
          <a:xfrm>
            <a:off x="258939" y="1290290"/>
            <a:ext cx="4834056" cy="5909310"/>
          </a:xfrm>
          <a:prstGeom prst="rect">
            <a:avLst/>
          </a:prstGeom>
          <a:noFill/>
        </p:spPr>
        <p:txBody>
          <a:bodyPr wrap="square">
            <a:spAutoFit/>
          </a:bodyPr>
          <a:lstStyle/>
          <a:p>
            <a:r>
              <a:rPr lang="en-GB" sz="1400" dirty="0">
                <a:solidFill>
                  <a:srgbClr val="1F6165"/>
                </a:solidFill>
              </a:rPr>
              <a:t>Accidents (reporting) – 6–8 </a:t>
            </a:r>
          </a:p>
          <a:p>
            <a:r>
              <a:rPr lang="en-GB" sz="1400" dirty="0">
                <a:solidFill>
                  <a:srgbClr val="1F6165"/>
                </a:solidFill>
              </a:rPr>
              <a:t>Carpentry &amp; Joinery Qualification – 1 </a:t>
            </a:r>
          </a:p>
          <a:p>
            <a:r>
              <a:rPr lang="en-GB" sz="1400" dirty="0">
                <a:solidFill>
                  <a:srgbClr val="1F6165"/>
                </a:solidFill>
              </a:rPr>
              <a:t>Communication (safety) – 4–8 </a:t>
            </a:r>
          </a:p>
          <a:p>
            <a:r>
              <a:rPr lang="en-GB" sz="1400" dirty="0">
                <a:solidFill>
                  <a:srgbClr val="1F6165"/>
                </a:solidFill>
              </a:rPr>
              <a:t>Co‑operation (employee duties) – 8 </a:t>
            </a:r>
          </a:p>
          <a:p>
            <a:r>
              <a:rPr lang="en-GB" sz="1400" dirty="0">
                <a:solidFill>
                  <a:srgbClr val="1F6165"/>
                </a:solidFill>
              </a:rPr>
              <a:t>Defects (reporting) – 8 </a:t>
            </a:r>
          </a:p>
          <a:p>
            <a:r>
              <a:rPr lang="en-GB" sz="1400" dirty="0">
                <a:solidFill>
                  <a:srgbClr val="1F6165"/>
                </a:solidFill>
              </a:rPr>
              <a:t>Employee Responsibilities – 8 </a:t>
            </a:r>
          </a:p>
          <a:p>
            <a:r>
              <a:rPr lang="en-GB" sz="1400" dirty="0">
                <a:solidFill>
                  <a:srgbClr val="1F6165"/>
                </a:solidFill>
              </a:rPr>
              <a:t>Employer Responsibilities – 7 </a:t>
            </a:r>
          </a:p>
          <a:p>
            <a:r>
              <a:rPr lang="en-GB" sz="1400" dirty="0">
                <a:solidFill>
                  <a:srgbClr val="1F6165"/>
                </a:solidFill>
              </a:rPr>
              <a:t>Equipment (safe use) – 6–8 </a:t>
            </a:r>
          </a:p>
          <a:p>
            <a:r>
              <a:rPr lang="en-GB" sz="1400" dirty="0">
                <a:solidFill>
                  <a:srgbClr val="1F6165"/>
                </a:solidFill>
              </a:rPr>
              <a:t>Guards (machine) – 8 </a:t>
            </a:r>
          </a:p>
          <a:p>
            <a:r>
              <a:rPr lang="en-GB" sz="1400" dirty="0">
                <a:solidFill>
                  <a:srgbClr val="1F6165"/>
                </a:solidFill>
              </a:rPr>
              <a:t>HASAWA – 6 </a:t>
            </a:r>
          </a:p>
          <a:p>
            <a:r>
              <a:rPr lang="en-GB" sz="1400" dirty="0">
                <a:solidFill>
                  <a:srgbClr val="1F6165"/>
                </a:solidFill>
              </a:rPr>
              <a:t>Hazards (reporting) – 8 </a:t>
            </a:r>
          </a:p>
          <a:p>
            <a:r>
              <a:rPr lang="en-GB" sz="1400" dirty="0">
                <a:solidFill>
                  <a:srgbClr val="1F6165"/>
                </a:solidFill>
              </a:rPr>
              <a:t>Health &amp; Safety Law – 6 </a:t>
            </a:r>
          </a:p>
          <a:p>
            <a:r>
              <a:rPr lang="en-GB" sz="1400" dirty="0">
                <a:solidFill>
                  <a:srgbClr val="1F6165"/>
                </a:solidFill>
              </a:rPr>
              <a:t>Horseplay (unsafe acts) – 8</a:t>
            </a:r>
          </a:p>
          <a:p>
            <a:r>
              <a:rPr lang="en-GB" sz="1400" dirty="0">
                <a:solidFill>
                  <a:srgbClr val="1F6165"/>
                </a:solidFill>
              </a:rPr>
              <a:t>Instructions (following) – 8 </a:t>
            </a:r>
          </a:p>
          <a:p>
            <a:r>
              <a:rPr lang="en-GB" sz="1400" dirty="0">
                <a:solidFill>
                  <a:srgbClr val="1F6165"/>
                </a:solidFill>
              </a:rPr>
              <a:t>Legal Duties – 6–8 </a:t>
            </a:r>
          </a:p>
          <a:p>
            <a:r>
              <a:rPr lang="en-GB" sz="1400" dirty="0">
                <a:solidFill>
                  <a:srgbClr val="1F6165"/>
                </a:solidFill>
              </a:rPr>
              <a:t>PPE (use and provision) – 7–8 </a:t>
            </a:r>
          </a:p>
          <a:p>
            <a:r>
              <a:rPr lang="en-GB" sz="1400" dirty="0">
                <a:solidFill>
                  <a:srgbClr val="1F6165"/>
                </a:solidFill>
              </a:rPr>
              <a:t>Responsibilities (employee) – 8 </a:t>
            </a:r>
          </a:p>
          <a:p>
            <a:r>
              <a:rPr lang="en-GB" sz="1400" dirty="0">
                <a:solidFill>
                  <a:srgbClr val="1F6165"/>
                </a:solidFill>
              </a:rPr>
              <a:t>Responsibilities (employer) – 7 </a:t>
            </a:r>
          </a:p>
          <a:p>
            <a:r>
              <a:rPr lang="en-GB" sz="1400" dirty="0">
                <a:solidFill>
                  <a:srgbClr val="1F6165"/>
                </a:solidFill>
              </a:rPr>
              <a:t>Risk (control) – 6–7 </a:t>
            </a:r>
          </a:p>
          <a:p>
            <a:r>
              <a:rPr lang="en-GB" sz="1400" dirty="0">
                <a:solidFill>
                  <a:srgbClr val="1F6165"/>
                </a:solidFill>
              </a:rPr>
              <a:t>Safety Behaviour – 4–8 </a:t>
            </a:r>
          </a:p>
          <a:p>
            <a:r>
              <a:rPr lang="en-GB" sz="1400" dirty="0">
                <a:solidFill>
                  <a:srgbClr val="1F6165"/>
                </a:solidFill>
              </a:rPr>
              <a:t>Safety Policy – 7 </a:t>
            </a:r>
          </a:p>
          <a:p>
            <a:r>
              <a:rPr lang="en-GB" sz="1400" dirty="0">
                <a:solidFill>
                  <a:srgbClr val="1F6165"/>
                </a:solidFill>
              </a:rPr>
              <a:t>Safety Procedures – 8 </a:t>
            </a:r>
          </a:p>
          <a:p>
            <a:r>
              <a:rPr lang="en-GB" sz="1400" dirty="0">
                <a:solidFill>
                  <a:srgbClr val="1F6165"/>
                </a:solidFill>
              </a:rPr>
              <a:t>Site Safety – 4–8 </a:t>
            </a:r>
          </a:p>
          <a:p>
            <a:r>
              <a:rPr lang="en-GB" sz="1400" dirty="0">
                <a:solidFill>
                  <a:srgbClr val="1F6165"/>
                </a:solidFill>
              </a:rPr>
              <a:t>Supervision – 6 </a:t>
            </a:r>
          </a:p>
          <a:p>
            <a:r>
              <a:rPr lang="en-GB" sz="1400" dirty="0">
                <a:solidFill>
                  <a:srgbClr val="1F6165"/>
                </a:solidFill>
              </a:rPr>
              <a:t>Training (safety) – 7–8 </a:t>
            </a:r>
          </a:p>
          <a:p>
            <a:r>
              <a:rPr lang="en-GB" sz="1400" dirty="0">
                <a:solidFill>
                  <a:srgbClr val="1F6165"/>
                </a:solidFill>
              </a:rPr>
              <a:t>Unsafe Acts – 8 </a:t>
            </a:r>
          </a:p>
          <a:p>
            <a:r>
              <a:rPr lang="en-GB" sz="1400" dirty="0">
                <a:solidFill>
                  <a:srgbClr val="1F6165"/>
                </a:solidFill>
              </a:rPr>
              <a:t>Workplace Safety – 6–8</a:t>
            </a:r>
          </a:p>
        </p:txBody>
      </p:sp>
    </p:spTree>
    <p:extLst>
      <p:ext uri="{BB962C8B-B14F-4D97-AF65-F5344CB8AC3E}">
        <p14:creationId xmlns:p14="http://schemas.microsoft.com/office/powerpoint/2010/main" val="1389446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775B5-F8B1-7153-FC99-069CE7B86A6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05BCDB4-35DC-FFFF-8484-5F1CC10395C1}"/>
              </a:ext>
            </a:extLst>
          </p:cNvPr>
          <p:cNvPicPr>
            <a:picLocks noChangeAspect="1"/>
          </p:cNvPicPr>
          <p:nvPr/>
        </p:nvPicPr>
        <p:blipFill>
          <a:blip r:embed="rId2"/>
          <a:stretch>
            <a:fillRect/>
          </a:stretch>
        </p:blipFill>
        <p:spPr>
          <a:xfrm>
            <a:off x="4179356" y="1662318"/>
            <a:ext cx="1008130" cy="1440000"/>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3710AB45-4C2C-3BD9-7E34-31752C3DD505}"/>
              </a:ext>
            </a:extLst>
          </p:cNvPr>
          <p:cNvPicPr>
            <a:picLocks noChangeAspect="1"/>
          </p:cNvPicPr>
          <p:nvPr/>
        </p:nvPicPr>
        <p:blipFill>
          <a:blip r:embed="rId3"/>
          <a:stretch>
            <a:fillRect/>
          </a:stretch>
        </p:blipFill>
        <p:spPr>
          <a:xfrm>
            <a:off x="4027792" y="722152"/>
            <a:ext cx="1018300" cy="1440000"/>
          </a:xfrm>
          <a:prstGeom prst="rect">
            <a:avLst/>
          </a:prstGeom>
          <a:ln>
            <a:noFill/>
          </a:ln>
          <a:effectLst>
            <a:outerShdw blurRad="292100" dist="139700" dir="2700000" algn="tl" rotWithShape="0">
              <a:srgbClr val="333333">
                <a:alpha val="65000"/>
              </a:srgbClr>
            </a:outerShdw>
          </a:effectLst>
        </p:spPr>
      </p:pic>
      <p:pic>
        <p:nvPicPr>
          <p:cNvPr id="18" name="Picture 17">
            <a:extLst>
              <a:ext uri="{FF2B5EF4-FFF2-40B4-BE49-F238E27FC236}">
                <a16:creationId xmlns:a16="http://schemas.microsoft.com/office/drawing/2014/main" id="{E3011F65-5981-B657-648D-8951B06EB535}"/>
              </a:ext>
            </a:extLst>
          </p:cNvPr>
          <p:cNvPicPr>
            <a:picLocks noChangeAspect="1"/>
          </p:cNvPicPr>
          <p:nvPr/>
        </p:nvPicPr>
        <p:blipFill>
          <a:blip r:embed="rId4"/>
          <a:stretch>
            <a:fillRect/>
          </a:stretch>
        </p:blipFill>
        <p:spPr>
          <a:xfrm>
            <a:off x="3034095" y="2162152"/>
            <a:ext cx="1015784" cy="1440000"/>
          </a:xfrm>
          <a:prstGeom prst="rect">
            <a:avLst/>
          </a:prstGeom>
          <a:ln>
            <a:noFill/>
          </a:ln>
          <a:effectLst>
            <a:outerShdw blurRad="292100" dist="139700" dir="2700000" algn="tl" rotWithShape="0">
              <a:srgbClr val="333333">
                <a:alpha val="65000"/>
              </a:srgbClr>
            </a:outerShdw>
          </a:effectLst>
        </p:spPr>
      </p:pic>
      <p:pic>
        <p:nvPicPr>
          <p:cNvPr id="20" name="Picture 19">
            <a:extLst>
              <a:ext uri="{FF2B5EF4-FFF2-40B4-BE49-F238E27FC236}">
                <a16:creationId xmlns:a16="http://schemas.microsoft.com/office/drawing/2014/main" id="{DA0320BC-6FE6-D817-0455-FF2409B053B5}"/>
              </a:ext>
            </a:extLst>
          </p:cNvPr>
          <p:cNvPicPr>
            <a:picLocks noChangeAspect="1"/>
          </p:cNvPicPr>
          <p:nvPr/>
        </p:nvPicPr>
        <p:blipFill>
          <a:blip r:embed="rId5"/>
          <a:stretch>
            <a:fillRect/>
          </a:stretch>
        </p:blipFill>
        <p:spPr>
          <a:xfrm>
            <a:off x="2868301" y="1442152"/>
            <a:ext cx="1012470" cy="1440000"/>
          </a:xfrm>
          <a:prstGeom prst="rect">
            <a:avLst/>
          </a:prstGeom>
          <a:ln>
            <a:noFill/>
          </a:ln>
          <a:effectLst>
            <a:outerShdw blurRad="292100" dist="139700" dir="2700000" algn="tl" rotWithShape="0">
              <a:srgbClr val="333333">
                <a:alpha val="65000"/>
              </a:srgbClr>
            </a:outerShdw>
          </a:effectLst>
        </p:spPr>
      </p:pic>
      <p:pic>
        <p:nvPicPr>
          <p:cNvPr id="22" name="Picture 21">
            <a:extLst>
              <a:ext uri="{FF2B5EF4-FFF2-40B4-BE49-F238E27FC236}">
                <a16:creationId xmlns:a16="http://schemas.microsoft.com/office/drawing/2014/main" id="{D64B8B0F-D8FF-22F7-6BAA-891C5C32A5AE}"/>
              </a:ext>
            </a:extLst>
          </p:cNvPr>
          <p:cNvPicPr>
            <a:picLocks noChangeAspect="1"/>
          </p:cNvPicPr>
          <p:nvPr/>
        </p:nvPicPr>
        <p:blipFill>
          <a:blip r:embed="rId6"/>
          <a:stretch>
            <a:fillRect/>
          </a:stretch>
        </p:blipFill>
        <p:spPr>
          <a:xfrm>
            <a:off x="2716161" y="722152"/>
            <a:ext cx="1013046" cy="1440000"/>
          </a:xfrm>
          <a:prstGeom prst="rect">
            <a:avLst/>
          </a:prstGeom>
          <a:ln>
            <a:noFill/>
          </a:ln>
          <a:effectLst>
            <a:outerShdw blurRad="292100" dist="139700" dir="2700000" algn="tl" rotWithShape="0">
              <a:srgbClr val="333333">
                <a:alpha val="65000"/>
              </a:srgbClr>
            </a:outerShdw>
          </a:effectLst>
        </p:spPr>
      </p:pic>
      <p:pic>
        <p:nvPicPr>
          <p:cNvPr id="24" name="Picture 23">
            <a:extLst>
              <a:ext uri="{FF2B5EF4-FFF2-40B4-BE49-F238E27FC236}">
                <a16:creationId xmlns:a16="http://schemas.microsoft.com/office/drawing/2014/main" id="{6C3E5467-A0AD-0C9C-116A-EDEC9CF1DE30}"/>
              </a:ext>
            </a:extLst>
          </p:cNvPr>
          <p:cNvPicPr>
            <a:picLocks noChangeAspect="1"/>
          </p:cNvPicPr>
          <p:nvPr/>
        </p:nvPicPr>
        <p:blipFill>
          <a:blip r:embed="rId7"/>
          <a:stretch>
            <a:fillRect/>
          </a:stretch>
        </p:blipFill>
        <p:spPr>
          <a:xfrm>
            <a:off x="1699805" y="2162152"/>
            <a:ext cx="1016356" cy="1440000"/>
          </a:xfrm>
          <a:prstGeom prst="rect">
            <a:avLst/>
          </a:prstGeom>
          <a:ln>
            <a:noFill/>
          </a:ln>
          <a:effectLst>
            <a:outerShdw blurRad="292100" dist="139700" dir="2700000" algn="tl" rotWithShape="0">
              <a:srgbClr val="333333">
                <a:alpha val="65000"/>
              </a:srgbClr>
            </a:outerShdw>
          </a:effectLst>
        </p:spPr>
      </p:pic>
      <p:pic>
        <p:nvPicPr>
          <p:cNvPr id="26" name="Picture 25">
            <a:extLst>
              <a:ext uri="{FF2B5EF4-FFF2-40B4-BE49-F238E27FC236}">
                <a16:creationId xmlns:a16="http://schemas.microsoft.com/office/drawing/2014/main" id="{84598D39-13CF-8E2E-518E-5CF0C067180A}"/>
              </a:ext>
            </a:extLst>
          </p:cNvPr>
          <p:cNvPicPr>
            <a:picLocks noChangeAspect="1"/>
          </p:cNvPicPr>
          <p:nvPr/>
        </p:nvPicPr>
        <p:blipFill>
          <a:blip r:embed="rId8"/>
          <a:stretch>
            <a:fillRect/>
          </a:stretch>
        </p:blipFill>
        <p:spPr>
          <a:xfrm>
            <a:off x="1533764" y="1442152"/>
            <a:ext cx="1016356" cy="1440000"/>
          </a:xfrm>
          <a:prstGeom prst="rect">
            <a:avLst/>
          </a:prstGeom>
          <a:ln>
            <a:noFill/>
          </a:ln>
          <a:effectLst>
            <a:outerShdw blurRad="292100" dist="139700" dir="2700000" algn="tl" rotWithShape="0">
              <a:srgbClr val="333333">
                <a:alpha val="65000"/>
              </a:srgbClr>
            </a:outerShdw>
          </a:effectLst>
        </p:spPr>
      </p:pic>
      <p:pic>
        <p:nvPicPr>
          <p:cNvPr id="28" name="Picture 27">
            <a:extLst>
              <a:ext uri="{FF2B5EF4-FFF2-40B4-BE49-F238E27FC236}">
                <a16:creationId xmlns:a16="http://schemas.microsoft.com/office/drawing/2014/main" id="{C83EF611-B69D-E1E9-E4C1-DFEF8E047F38}"/>
              </a:ext>
            </a:extLst>
          </p:cNvPr>
          <p:cNvPicPr>
            <a:picLocks noChangeAspect="1"/>
          </p:cNvPicPr>
          <p:nvPr/>
        </p:nvPicPr>
        <p:blipFill>
          <a:blip r:embed="rId9"/>
          <a:stretch>
            <a:fillRect/>
          </a:stretch>
        </p:blipFill>
        <p:spPr>
          <a:xfrm>
            <a:off x="1382331" y="722152"/>
            <a:ext cx="1012258" cy="1440000"/>
          </a:xfrm>
          <a:prstGeom prst="rect">
            <a:avLst/>
          </a:prstGeom>
          <a:ln>
            <a:noFill/>
          </a:ln>
          <a:effectLst>
            <a:outerShdw blurRad="292100" dist="139700" dir="2700000" algn="tl" rotWithShape="0">
              <a:srgbClr val="333333">
                <a:alpha val="65000"/>
              </a:srgbClr>
            </a:outerShdw>
          </a:effectLst>
        </p:spPr>
      </p:pic>
      <p:pic>
        <p:nvPicPr>
          <p:cNvPr id="29" name="Picture 28">
            <a:extLst>
              <a:ext uri="{FF2B5EF4-FFF2-40B4-BE49-F238E27FC236}">
                <a16:creationId xmlns:a16="http://schemas.microsoft.com/office/drawing/2014/main" id="{DFE03CE2-58EF-F927-D1E7-C319E0330AA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220712" y="6374181"/>
            <a:ext cx="720000" cy="720000"/>
          </a:xfrm>
          <a:prstGeom prst="rect">
            <a:avLst/>
          </a:prstGeom>
        </p:spPr>
      </p:pic>
      <p:sp>
        <p:nvSpPr>
          <p:cNvPr id="30" name="Rectangle 29">
            <a:extLst>
              <a:ext uri="{FF2B5EF4-FFF2-40B4-BE49-F238E27FC236}">
                <a16:creationId xmlns:a16="http://schemas.microsoft.com/office/drawing/2014/main" id="{5AA237BB-16C3-8DF8-55BE-257674912B92}"/>
              </a:ext>
            </a:extLst>
          </p:cNvPr>
          <p:cNvSpPr/>
          <p:nvPr/>
        </p:nvSpPr>
        <p:spPr>
          <a:xfrm>
            <a:off x="971162" y="6468399"/>
            <a:ext cx="3157916" cy="646331"/>
          </a:xfrm>
          <a:prstGeom prst="rect">
            <a:avLst/>
          </a:prstGeom>
          <a:noFill/>
        </p:spPr>
        <p:txBody>
          <a:bodyPr wrap="none" lIns="91440" tIns="45720" rIns="91440" bIns="45720">
            <a:spAutoFit/>
          </a:bodyPr>
          <a:lstStyle/>
          <a:p>
            <a:r>
              <a:rPr lang="en-GB" b="0" cap="none" spc="0" dirty="0">
                <a:ln w="0"/>
                <a:solidFill>
                  <a:srgbClr val="1F6165"/>
                </a:solidFill>
                <a:effectLst>
                  <a:outerShdw blurRad="38100" dist="19050" dir="2700000" algn="tl" rotWithShape="0">
                    <a:schemeClr val="dk1">
                      <a:alpha val="40000"/>
                    </a:schemeClr>
                  </a:outerShdw>
                </a:effectLst>
                <a:latin typeface="Arial Rounded MT Bold" panose="020F0704030504030204" pitchFamily="34" charset="0"/>
              </a:rPr>
              <a:t>Educon.</a:t>
            </a:r>
          </a:p>
          <a:p>
            <a:r>
              <a:rPr lang="en-GB" dirty="0">
                <a:ln w="0"/>
                <a:solidFill>
                  <a:srgbClr val="1F6165"/>
                </a:solidFill>
                <a:effectLst>
                  <a:outerShdw blurRad="38100" dist="19050" dir="2700000" algn="tl" rotWithShape="0">
                    <a:schemeClr val="dk1">
                      <a:alpha val="40000"/>
                    </a:schemeClr>
                  </a:outerShdw>
                </a:effectLst>
                <a:latin typeface="Arial Rounded MT Bold" panose="020F0704030504030204" pitchFamily="34" charset="0"/>
              </a:rPr>
              <a:t>Education in Construction.</a:t>
            </a:r>
            <a:endParaRPr lang="en-GB" b="0" cap="none" spc="0" dirty="0">
              <a:ln w="0"/>
              <a:solidFill>
                <a:srgbClr val="1F6165"/>
              </a:solidFill>
              <a:effectLst>
                <a:outerShdw blurRad="38100" dist="19050" dir="2700000" algn="tl" rotWithShape="0">
                  <a:schemeClr val="dk1">
                    <a:alpha val="40000"/>
                  </a:schemeClr>
                </a:outerShdw>
              </a:effectLst>
              <a:latin typeface="Arial Rounded MT Bold" panose="020F0704030504030204" pitchFamily="34" charset="0"/>
            </a:endParaRPr>
          </a:p>
        </p:txBody>
      </p:sp>
      <p:pic>
        <p:nvPicPr>
          <p:cNvPr id="33" name="Picture 32">
            <a:extLst>
              <a:ext uri="{FF2B5EF4-FFF2-40B4-BE49-F238E27FC236}">
                <a16:creationId xmlns:a16="http://schemas.microsoft.com/office/drawing/2014/main" id="{00B198DB-1981-3B15-33B4-9C072819DA90}"/>
              </a:ext>
            </a:extLst>
          </p:cNvPr>
          <p:cNvPicPr>
            <a:picLocks noChangeAspect="1"/>
          </p:cNvPicPr>
          <p:nvPr/>
        </p:nvPicPr>
        <p:blipFill>
          <a:blip r:embed="rId11"/>
          <a:stretch>
            <a:fillRect/>
          </a:stretch>
        </p:blipFill>
        <p:spPr>
          <a:xfrm>
            <a:off x="389036" y="2162152"/>
            <a:ext cx="1014413" cy="1440000"/>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5960F0C2-E555-8046-8C8F-AA6BAA833551}"/>
              </a:ext>
            </a:extLst>
          </p:cNvPr>
          <p:cNvPicPr>
            <a:picLocks noChangeAspect="1"/>
          </p:cNvPicPr>
          <p:nvPr/>
        </p:nvPicPr>
        <p:blipFill>
          <a:blip r:embed="rId12"/>
          <a:stretch>
            <a:fillRect/>
          </a:stretch>
        </p:blipFill>
        <p:spPr>
          <a:xfrm>
            <a:off x="220712" y="1442152"/>
            <a:ext cx="1016356" cy="1440000"/>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A102CC0E-B29D-547B-FF35-640B4660D3B4}"/>
              </a:ext>
            </a:extLst>
          </p:cNvPr>
          <p:cNvPicPr>
            <a:picLocks noChangeAspect="1"/>
          </p:cNvPicPr>
          <p:nvPr/>
        </p:nvPicPr>
        <p:blipFill>
          <a:blip r:embed="rId13"/>
          <a:stretch>
            <a:fillRect/>
          </a:stretch>
        </p:blipFill>
        <p:spPr>
          <a:xfrm>
            <a:off x="75449" y="722152"/>
            <a:ext cx="1010526" cy="1440000"/>
          </a:xfrm>
          <a:prstGeom prst="rect">
            <a:avLst/>
          </a:prstGeom>
          <a:ln>
            <a:noFill/>
          </a:ln>
          <a:effectLst>
            <a:outerShdw blurRad="292100" dist="139700" dir="2700000" algn="tl" rotWithShape="0">
              <a:srgbClr val="333333">
                <a:alpha val="65000"/>
              </a:srgbClr>
            </a:outerShdw>
          </a:effectLst>
        </p:spPr>
      </p:pic>
      <p:cxnSp>
        <p:nvCxnSpPr>
          <p:cNvPr id="35" name="Straight Connector 34">
            <a:extLst>
              <a:ext uri="{FF2B5EF4-FFF2-40B4-BE49-F238E27FC236}">
                <a16:creationId xmlns:a16="http://schemas.microsoft.com/office/drawing/2014/main" id="{2C3497EE-4E60-A2FF-F4E6-D7E52304F83A}"/>
              </a:ext>
            </a:extLst>
          </p:cNvPr>
          <p:cNvCxnSpPr/>
          <p:nvPr/>
        </p:nvCxnSpPr>
        <p:spPr>
          <a:xfrm>
            <a:off x="220712" y="6037495"/>
            <a:ext cx="4782362"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id="{59E51C47-BB5F-0D6F-B8A8-E0787819611A}"/>
              </a:ext>
            </a:extLst>
          </p:cNvPr>
          <p:cNvSpPr/>
          <p:nvPr/>
        </p:nvSpPr>
        <p:spPr>
          <a:xfrm>
            <a:off x="0" y="68788"/>
            <a:ext cx="4655890" cy="523220"/>
          </a:xfrm>
          <a:prstGeom prst="rect">
            <a:avLst/>
          </a:prstGeom>
          <a:noFill/>
        </p:spPr>
        <p:txBody>
          <a:bodyPr wrap="none" lIns="91440" tIns="45720" rIns="91440" bIns="45720">
            <a:spAutoFit/>
          </a:bodyPr>
          <a:lstStyle/>
          <a:p>
            <a:pPr algn="ctr"/>
            <a:r>
              <a:rPr lang="en-GB" sz="2800" b="0" cap="none" spc="0" dirty="0">
                <a:ln w="0"/>
                <a:solidFill>
                  <a:srgbClr val="1F6165"/>
                </a:solidFill>
                <a:effectLst>
                  <a:outerShdw blurRad="38100" dist="19050" dir="2700000" algn="tl" rotWithShape="0">
                    <a:schemeClr val="dk1">
                      <a:alpha val="40000"/>
                    </a:schemeClr>
                  </a:outerShdw>
                </a:effectLst>
                <a:latin typeface="Arial Rounded MT Bold" panose="020F0704030504030204" pitchFamily="34" charset="0"/>
              </a:rPr>
              <a:t>Other Books in the series.</a:t>
            </a:r>
          </a:p>
        </p:txBody>
      </p:sp>
      <p:cxnSp>
        <p:nvCxnSpPr>
          <p:cNvPr id="37" name="Straight Connector 36">
            <a:extLst>
              <a:ext uri="{FF2B5EF4-FFF2-40B4-BE49-F238E27FC236}">
                <a16:creationId xmlns:a16="http://schemas.microsoft.com/office/drawing/2014/main" id="{834CE249-E7EC-0B57-F356-396F438B82C4}"/>
              </a:ext>
            </a:extLst>
          </p:cNvPr>
          <p:cNvCxnSpPr/>
          <p:nvPr/>
        </p:nvCxnSpPr>
        <p:spPr>
          <a:xfrm>
            <a:off x="263730" y="7430866"/>
            <a:ext cx="4782362"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B33BA8F2-8AB5-C6DD-67E5-EB6F26984584}"/>
              </a:ext>
            </a:extLst>
          </p:cNvPr>
          <p:cNvSpPr txBox="1"/>
          <p:nvPr/>
        </p:nvSpPr>
        <p:spPr>
          <a:xfrm>
            <a:off x="140164" y="3665661"/>
            <a:ext cx="5054271" cy="2308324"/>
          </a:xfrm>
          <a:prstGeom prst="rect">
            <a:avLst/>
          </a:prstGeom>
          <a:noFill/>
        </p:spPr>
        <p:txBody>
          <a:bodyPr wrap="square" rtlCol="0">
            <a:spAutoFit/>
          </a:bodyPr>
          <a:lstStyle/>
          <a:p>
            <a:r>
              <a:rPr lang="en-GB" sz="1200" dirty="0">
                <a:solidFill>
                  <a:srgbClr val="1F6165"/>
                </a:solidFill>
              </a:rPr>
              <a:t>This series of books accompanies the learning materials developed for the unit 101: Introduction to Health and Safety in Construction. They include:</a:t>
            </a:r>
          </a:p>
          <a:p>
            <a:pPr marL="171450" indent="-171450">
              <a:buFont typeface="Arial" panose="020B0604020202020204" pitchFamily="34" charset="0"/>
              <a:buChar char="•"/>
            </a:pPr>
            <a:r>
              <a:rPr lang="en-GB" sz="1000" dirty="0">
                <a:solidFill>
                  <a:srgbClr val="1F6165"/>
                </a:solidFill>
              </a:rPr>
              <a:t>101.1.1: The Importance of Health and Safety in Construction</a:t>
            </a:r>
          </a:p>
          <a:p>
            <a:pPr marL="171450" indent="-171450">
              <a:buFont typeface="Arial" panose="020B0604020202020204" pitchFamily="34" charset="0"/>
              <a:buChar char="•"/>
            </a:pPr>
            <a:r>
              <a:rPr lang="en-GB" sz="1000" dirty="0">
                <a:solidFill>
                  <a:srgbClr val="1F6165"/>
                </a:solidFill>
              </a:rPr>
              <a:t>101.1.2: The role of the Health and Safety Executive (HSE)</a:t>
            </a:r>
          </a:p>
          <a:p>
            <a:pPr marL="171450" indent="-171450">
              <a:buFont typeface="Arial" panose="020B0604020202020204" pitchFamily="34" charset="0"/>
              <a:buChar char="•"/>
            </a:pPr>
            <a:r>
              <a:rPr lang="en-GB" sz="1000" dirty="0">
                <a:solidFill>
                  <a:srgbClr val="1F6165"/>
                </a:solidFill>
              </a:rPr>
              <a:t>101.1.3: Main Regulations</a:t>
            </a:r>
          </a:p>
          <a:p>
            <a:pPr marL="171450" indent="-171450">
              <a:buFont typeface="Arial" panose="020B0604020202020204" pitchFamily="34" charset="0"/>
              <a:buChar char="•"/>
            </a:pPr>
            <a:r>
              <a:rPr lang="en-GB" sz="1000" dirty="0">
                <a:solidFill>
                  <a:srgbClr val="1F6165"/>
                </a:solidFill>
              </a:rPr>
              <a:t>101.1.4: Roles and Responsibilities</a:t>
            </a:r>
          </a:p>
          <a:p>
            <a:pPr marL="171450" indent="-171450">
              <a:buFont typeface="Arial" panose="020B0604020202020204" pitchFamily="34" charset="0"/>
              <a:buChar char="•"/>
            </a:pPr>
            <a:r>
              <a:rPr lang="en-GB" sz="1000" dirty="0">
                <a:solidFill>
                  <a:srgbClr val="1F6165"/>
                </a:solidFill>
              </a:rPr>
              <a:t>101.2.1: Common Causes of Accidents in Construction</a:t>
            </a:r>
          </a:p>
          <a:p>
            <a:pPr marL="171450" indent="-171450">
              <a:buFont typeface="Arial" panose="020B0604020202020204" pitchFamily="34" charset="0"/>
              <a:buChar char="•"/>
            </a:pPr>
            <a:r>
              <a:rPr lang="en-GB" sz="1000" dirty="0">
                <a:solidFill>
                  <a:srgbClr val="1F6165"/>
                </a:solidFill>
              </a:rPr>
              <a:t>101.2.2: Risk</a:t>
            </a:r>
          </a:p>
          <a:p>
            <a:pPr marL="171450" indent="-171450">
              <a:buFont typeface="Arial" panose="020B0604020202020204" pitchFamily="34" charset="0"/>
              <a:buChar char="•"/>
            </a:pPr>
            <a:r>
              <a:rPr lang="en-GB" sz="1000" dirty="0">
                <a:solidFill>
                  <a:srgbClr val="1F6165"/>
                </a:solidFill>
              </a:rPr>
              <a:t>101.2.3: Hazard</a:t>
            </a:r>
          </a:p>
          <a:p>
            <a:pPr marL="171450" indent="-171450">
              <a:buFont typeface="Arial" panose="020B0604020202020204" pitchFamily="34" charset="0"/>
              <a:buChar char="•"/>
            </a:pPr>
            <a:r>
              <a:rPr lang="en-GB" sz="1000" dirty="0">
                <a:solidFill>
                  <a:srgbClr val="1F6165"/>
                </a:solidFill>
              </a:rPr>
              <a:t>101.2.4: Risk Assessments</a:t>
            </a:r>
          </a:p>
          <a:p>
            <a:pPr marL="171450" indent="-171450">
              <a:buFont typeface="Arial" panose="020B0604020202020204" pitchFamily="34" charset="0"/>
              <a:buChar char="•"/>
            </a:pPr>
            <a:r>
              <a:rPr lang="en-GB" sz="1000" dirty="0">
                <a:solidFill>
                  <a:srgbClr val="1F6165"/>
                </a:solidFill>
              </a:rPr>
              <a:t>101.3.1: Safety Sign Categories</a:t>
            </a:r>
          </a:p>
          <a:p>
            <a:pPr marL="171450" indent="-171450">
              <a:buFont typeface="Arial" panose="020B0604020202020204" pitchFamily="34" charset="0"/>
              <a:buChar char="•"/>
            </a:pPr>
            <a:r>
              <a:rPr lang="en-GB" sz="1000" dirty="0">
                <a:solidFill>
                  <a:srgbClr val="1F6165"/>
                </a:solidFill>
              </a:rPr>
              <a:t>101.3.2: Safety Signs</a:t>
            </a:r>
          </a:p>
          <a:p>
            <a:pPr marL="171450" indent="-171450">
              <a:buFont typeface="Arial" panose="020B0604020202020204" pitchFamily="34" charset="0"/>
              <a:buChar char="•"/>
            </a:pPr>
            <a:r>
              <a:rPr lang="en-GB" sz="1000" dirty="0">
                <a:solidFill>
                  <a:srgbClr val="1F6165"/>
                </a:solidFill>
              </a:rPr>
              <a:t>101.3.3: COSHH Safety Signs</a:t>
            </a:r>
          </a:p>
          <a:p>
            <a:pPr marL="171450" indent="-171450">
              <a:buFont typeface="Arial" panose="020B0604020202020204" pitchFamily="34" charset="0"/>
              <a:buChar char="•"/>
            </a:pPr>
            <a:r>
              <a:rPr lang="en-GB" sz="1000" dirty="0">
                <a:solidFill>
                  <a:srgbClr val="1F6165"/>
                </a:solidFill>
              </a:rPr>
              <a:t>101.4.1: Personal Protective Equipment (PPE)</a:t>
            </a:r>
          </a:p>
        </p:txBody>
      </p:sp>
    </p:spTree>
    <p:extLst>
      <p:ext uri="{BB962C8B-B14F-4D97-AF65-F5344CB8AC3E}">
        <p14:creationId xmlns:p14="http://schemas.microsoft.com/office/powerpoint/2010/main" val="1974738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64A21-6A02-3ECC-6BA6-9A9F71E7233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332E30-0C57-18C9-E7E6-8C54F5493AF8}"/>
              </a:ext>
            </a:extLst>
          </p:cNvPr>
          <p:cNvSpPr>
            <a:spLocks noGrp="1"/>
          </p:cNvSpPr>
          <p:nvPr>
            <p:ph type="sldNum" sz="quarter" idx="12"/>
          </p:nvPr>
        </p:nvSpPr>
        <p:spPr/>
        <p:txBody>
          <a:bodyPr/>
          <a:lstStyle/>
          <a:p>
            <a:fld id="{BB9C9020-1690-4713-8E85-2622CC24CA00}" type="slidenum">
              <a:rPr lang="en-GB" b="1" smtClean="0">
                <a:solidFill>
                  <a:srgbClr val="1F6165"/>
                </a:solidFill>
              </a:rPr>
              <a:t>2</a:t>
            </a:fld>
            <a:endParaRPr lang="en-GB" b="1">
              <a:solidFill>
                <a:srgbClr val="1F6165"/>
              </a:solidFill>
            </a:endParaRPr>
          </a:p>
        </p:txBody>
      </p:sp>
    </p:spTree>
    <p:extLst>
      <p:ext uri="{BB962C8B-B14F-4D97-AF65-F5344CB8AC3E}">
        <p14:creationId xmlns:p14="http://schemas.microsoft.com/office/powerpoint/2010/main" val="2449853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47B32A5-8234-0E5F-9C3C-7882109A6DEC}"/>
              </a:ext>
            </a:extLst>
          </p:cNvPr>
          <p:cNvSpPr/>
          <p:nvPr/>
        </p:nvSpPr>
        <p:spPr>
          <a:xfrm rot="10800000" flipV="1">
            <a:off x="0" y="416257"/>
            <a:ext cx="4005618" cy="818865"/>
          </a:xfrm>
          <a:custGeom>
            <a:avLst/>
            <a:gdLst>
              <a:gd name="connsiteX0" fmla="*/ 3985148 w 4005618"/>
              <a:gd name="connsiteY0" fmla="*/ 0 h 818865"/>
              <a:gd name="connsiteX1" fmla="*/ 0 w 4005618"/>
              <a:gd name="connsiteY1" fmla="*/ 0 h 818865"/>
              <a:gd name="connsiteX2" fmla="*/ 0 w 4005618"/>
              <a:gd name="connsiteY2" fmla="*/ 409433 h 818865"/>
              <a:gd name="connsiteX3" fmla="*/ 409433 w 4005618"/>
              <a:gd name="connsiteY3" fmla="*/ 818865 h 818865"/>
              <a:gd name="connsiteX4" fmla="*/ 4005618 w 4005618"/>
              <a:gd name="connsiteY4" fmla="*/ 818865 h 818865"/>
              <a:gd name="connsiteX5" fmla="*/ 4005618 w 4005618"/>
              <a:gd name="connsiteY5" fmla="*/ 20470 h 81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5618" h="818865">
                <a:moveTo>
                  <a:pt x="3985148" y="0"/>
                </a:moveTo>
                <a:lnTo>
                  <a:pt x="0" y="0"/>
                </a:lnTo>
                <a:lnTo>
                  <a:pt x="0" y="409433"/>
                </a:lnTo>
                <a:lnTo>
                  <a:pt x="409433" y="818865"/>
                </a:lnTo>
                <a:lnTo>
                  <a:pt x="4005618" y="818865"/>
                </a:lnTo>
                <a:lnTo>
                  <a:pt x="4005618" y="2047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2" name="Free-form: Shape 11">
            <a:extLst>
              <a:ext uri="{FF2B5EF4-FFF2-40B4-BE49-F238E27FC236}">
                <a16:creationId xmlns:a16="http://schemas.microsoft.com/office/drawing/2014/main" id="{924F93B2-B37A-B014-8725-EFF99AAEF6EC}"/>
              </a:ext>
            </a:extLst>
          </p:cNvPr>
          <p:cNvSpPr/>
          <p:nvPr/>
        </p:nvSpPr>
        <p:spPr>
          <a:xfrm rot="10800000" flipV="1">
            <a:off x="0" y="241111"/>
            <a:ext cx="3878239" cy="818865"/>
          </a:xfrm>
          <a:custGeom>
            <a:avLst/>
            <a:gdLst>
              <a:gd name="connsiteX0" fmla="*/ 3878239 w 3878239"/>
              <a:gd name="connsiteY0" fmla="*/ 0 h 818865"/>
              <a:gd name="connsiteX1" fmla="*/ 0 w 3878239"/>
              <a:gd name="connsiteY1" fmla="*/ 0 h 818865"/>
              <a:gd name="connsiteX2" fmla="*/ 0 w 3878239"/>
              <a:gd name="connsiteY2" fmla="*/ 409433 h 818865"/>
              <a:gd name="connsiteX3" fmla="*/ 409433 w 3878239"/>
              <a:gd name="connsiteY3" fmla="*/ 818865 h 818865"/>
              <a:gd name="connsiteX4" fmla="*/ 3878239 w 3878239"/>
              <a:gd name="connsiteY4" fmla="*/ 818865 h 818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8239" h="818865">
                <a:moveTo>
                  <a:pt x="3878239" y="0"/>
                </a:moveTo>
                <a:lnTo>
                  <a:pt x="0" y="0"/>
                </a:lnTo>
                <a:lnTo>
                  <a:pt x="0" y="409433"/>
                </a:lnTo>
                <a:lnTo>
                  <a:pt x="409433" y="818865"/>
                </a:lnTo>
                <a:lnTo>
                  <a:pt x="3878239" y="818865"/>
                </a:lnTo>
                <a:close/>
              </a:path>
            </a:pathLst>
          </a:cu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3" name="Rectangle 12">
            <a:extLst>
              <a:ext uri="{FF2B5EF4-FFF2-40B4-BE49-F238E27FC236}">
                <a16:creationId xmlns:a16="http://schemas.microsoft.com/office/drawing/2014/main" id="{84B8797D-233E-A5BA-78AB-E237910C7C55}"/>
              </a:ext>
            </a:extLst>
          </p:cNvPr>
          <p:cNvSpPr/>
          <p:nvPr/>
        </p:nvSpPr>
        <p:spPr>
          <a:xfrm>
            <a:off x="0" y="265822"/>
            <a:ext cx="2817566" cy="769441"/>
          </a:xfrm>
          <a:prstGeom prst="rect">
            <a:avLst/>
          </a:prstGeom>
          <a:noFill/>
        </p:spPr>
        <p:txBody>
          <a:bodyPr wrap="none" lIns="91440" tIns="45720" rIns="91440" bIns="45720">
            <a:spAutoFit/>
          </a:bodyPr>
          <a:lstStyle/>
          <a:p>
            <a:r>
              <a:rPr lang="en-GB" sz="4400" b="0" cap="none" spc="0" dirty="0">
                <a:ln w="0"/>
                <a:solidFill>
                  <a:schemeClr val="bg1"/>
                </a:solidFill>
                <a:effectLst>
                  <a:outerShdw blurRad="38100" dist="19050" dir="2700000" algn="tl" rotWithShape="0">
                    <a:schemeClr val="dk1">
                      <a:alpha val="40000"/>
                    </a:schemeClr>
                  </a:outerShdw>
                </a:effectLst>
                <a:latin typeface="Arial Rounded MT Bold" panose="020F0704030504030204" pitchFamily="34" charset="0"/>
              </a:rPr>
              <a:t>Contents.</a:t>
            </a:r>
          </a:p>
        </p:txBody>
      </p:sp>
      <p:sp>
        <p:nvSpPr>
          <p:cNvPr id="3" name="TextBox 2">
            <a:extLst>
              <a:ext uri="{FF2B5EF4-FFF2-40B4-BE49-F238E27FC236}">
                <a16:creationId xmlns:a16="http://schemas.microsoft.com/office/drawing/2014/main" id="{3B256999-AED9-48C9-7F23-AE2C2086F51A}"/>
              </a:ext>
            </a:extLst>
          </p:cNvPr>
          <p:cNvSpPr txBox="1"/>
          <p:nvPr/>
        </p:nvSpPr>
        <p:spPr>
          <a:xfrm>
            <a:off x="204106" y="1584266"/>
            <a:ext cx="4779373" cy="2308324"/>
          </a:xfrm>
          <a:prstGeom prst="rect">
            <a:avLst/>
          </a:prstGeom>
          <a:noFill/>
        </p:spPr>
        <p:txBody>
          <a:bodyPr wrap="square">
            <a:spAutoFit/>
          </a:bodyPr>
          <a:lstStyle/>
          <a:p>
            <a:r>
              <a:rPr lang="en-GB" dirty="0">
                <a:solidFill>
                  <a:srgbClr val="1F6165"/>
                </a:solidFill>
              </a:rPr>
              <a:t>Front cover					1</a:t>
            </a:r>
          </a:p>
          <a:p>
            <a:r>
              <a:rPr lang="en-GB" dirty="0">
                <a:solidFill>
                  <a:srgbClr val="1F6165"/>
                </a:solidFill>
              </a:rPr>
              <a:t>Contents						3</a:t>
            </a:r>
          </a:p>
          <a:p>
            <a:r>
              <a:rPr lang="en-GB" dirty="0">
                <a:solidFill>
                  <a:srgbClr val="1F6165"/>
                </a:solidFill>
              </a:rPr>
              <a:t>Before you start				4</a:t>
            </a:r>
          </a:p>
          <a:p>
            <a:r>
              <a:rPr lang="en-GB" dirty="0">
                <a:solidFill>
                  <a:srgbClr val="1F6165"/>
                </a:solidFill>
              </a:rPr>
              <a:t>Learning Outcome Overview	5</a:t>
            </a:r>
          </a:p>
          <a:p>
            <a:r>
              <a:rPr lang="en-GB" dirty="0">
                <a:solidFill>
                  <a:srgbClr val="1F6165"/>
                </a:solidFill>
              </a:rPr>
              <a:t>What are regulations?			6</a:t>
            </a:r>
          </a:p>
          <a:p>
            <a:r>
              <a:rPr lang="en-GB" dirty="0">
                <a:solidFill>
                  <a:srgbClr val="1F6165"/>
                </a:solidFill>
              </a:rPr>
              <a:t>Why regulations exist.			7</a:t>
            </a:r>
          </a:p>
          <a:p>
            <a:r>
              <a:rPr lang="en-GB" dirty="0">
                <a:solidFill>
                  <a:srgbClr val="1F6165"/>
                </a:solidFill>
              </a:rPr>
              <a:t>Title							8</a:t>
            </a:r>
          </a:p>
          <a:p>
            <a:endParaRPr lang="en-GB" dirty="0"/>
          </a:p>
        </p:txBody>
      </p:sp>
      <p:sp>
        <p:nvSpPr>
          <p:cNvPr id="4" name="Slide Number Placeholder 3">
            <a:extLst>
              <a:ext uri="{FF2B5EF4-FFF2-40B4-BE49-F238E27FC236}">
                <a16:creationId xmlns:a16="http://schemas.microsoft.com/office/drawing/2014/main" id="{F135DD3F-C3DA-0D17-A57F-CD20DC4A81BB}"/>
              </a:ext>
            </a:extLst>
          </p:cNvPr>
          <p:cNvSpPr>
            <a:spLocks noGrp="1"/>
          </p:cNvSpPr>
          <p:nvPr>
            <p:ph type="sldNum" sz="quarter" idx="12"/>
          </p:nvPr>
        </p:nvSpPr>
        <p:spPr/>
        <p:txBody>
          <a:bodyPr/>
          <a:lstStyle/>
          <a:p>
            <a:fld id="{BB9C9020-1690-4713-8E85-2622CC24CA00}" type="slidenum">
              <a:rPr lang="en-GB" b="1" smtClean="0">
                <a:solidFill>
                  <a:srgbClr val="1F6165"/>
                </a:solidFill>
              </a:rPr>
              <a:t>3</a:t>
            </a:fld>
            <a:endParaRPr lang="en-GB" b="1">
              <a:solidFill>
                <a:srgbClr val="1F6165"/>
              </a:solidFill>
            </a:endParaRPr>
          </a:p>
        </p:txBody>
      </p:sp>
    </p:spTree>
    <p:extLst>
      <p:ext uri="{BB962C8B-B14F-4D97-AF65-F5344CB8AC3E}">
        <p14:creationId xmlns:p14="http://schemas.microsoft.com/office/powerpoint/2010/main" val="4043995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BDF12-EBF5-FBFD-7031-3C08102AB42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82EF931-0732-AF23-E999-0026A706B160}"/>
              </a:ext>
            </a:extLst>
          </p:cNvPr>
          <p:cNvSpPr/>
          <p:nvPr/>
        </p:nvSpPr>
        <p:spPr>
          <a:xfrm>
            <a:off x="95875" y="136822"/>
            <a:ext cx="3507692" cy="923330"/>
          </a:xfrm>
          <a:prstGeom prst="rect">
            <a:avLst/>
          </a:prstGeom>
          <a:noFill/>
        </p:spPr>
        <p:txBody>
          <a:bodyPr wrap="none" lIns="91440" tIns="45720" rIns="91440" bIns="45720">
            <a:spAutoFit/>
          </a:bodyPr>
          <a:lstStyle/>
          <a:p>
            <a:r>
              <a:rPr lang="en-US" sz="5400" b="0" cap="none" spc="0" dirty="0">
                <a:ln w="0"/>
                <a:solidFill>
                  <a:srgbClr val="1F6165"/>
                </a:solidFill>
                <a:effectLst>
                  <a:outerShdw blurRad="38100" dist="19050" dir="2700000" algn="tl" rotWithShape="0">
                    <a:schemeClr val="dk1">
                      <a:alpha val="40000"/>
                    </a:schemeClr>
                  </a:outerShdw>
                </a:effectLst>
                <a:latin typeface="MisterEarl BT" panose="03080802020302020203" pitchFamily="66" charset="0"/>
              </a:rPr>
              <a:t>Before you start.</a:t>
            </a:r>
          </a:p>
        </p:txBody>
      </p:sp>
      <p:cxnSp>
        <p:nvCxnSpPr>
          <p:cNvPr id="6" name="Straight Connector 5">
            <a:extLst>
              <a:ext uri="{FF2B5EF4-FFF2-40B4-BE49-F238E27FC236}">
                <a16:creationId xmlns:a16="http://schemas.microsoft.com/office/drawing/2014/main" id="{82C294D3-FA06-9978-0ECC-F295665F61D1}"/>
              </a:ext>
            </a:extLst>
          </p:cNvPr>
          <p:cNvCxnSpPr/>
          <p:nvPr/>
        </p:nvCxnSpPr>
        <p:spPr>
          <a:xfrm flipV="1">
            <a:off x="258939" y="1060152"/>
            <a:ext cx="2885726" cy="30659"/>
          </a:xfrm>
          <a:prstGeom prst="line">
            <a:avLst/>
          </a:prstGeom>
          <a:ln w="76200">
            <a:solidFill>
              <a:srgbClr val="1F6165"/>
            </a:solidFill>
          </a:ln>
        </p:spPr>
        <p:style>
          <a:lnRef idx="2">
            <a:schemeClr val="accent1"/>
          </a:lnRef>
          <a:fillRef idx="0">
            <a:schemeClr val="accent1"/>
          </a:fillRef>
          <a:effectRef idx="1">
            <a:schemeClr val="accent1"/>
          </a:effectRef>
          <a:fontRef idx="minor">
            <a:schemeClr val="tx1"/>
          </a:fontRef>
        </p:style>
      </p:cxnSp>
      <p:sp>
        <p:nvSpPr>
          <p:cNvPr id="9" name="Slide Number Placeholder 8">
            <a:extLst>
              <a:ext uri="{FF2B5EF4-FFF2-40B4-BE49-F238E27FC236}">
                <a16:creationId xmlns:a16="http://schemas.microsoft.com/office/drawing/2014/main" id="{0AE397DD-17C0-F569-5E92-687CAE22BA26}"/>
              </a:ext>
            </a:extLst>
          </p:cNvPr>
          <p:cNvSpPr>
            <a:spLocks noGrp="1"/>
          </p:cNvSpPr>
          <p:nvPr>
            <p:ph type="sldNum" sz="quarter" idx="12"/>
          </p:nvPr>
        </p:nvSpPr>
        <p:spPr/>
        <p:txBody>
          <a:bodyPr/>
          <a:lstStyle/>
          <a:p>
            <a:fld id="{BB9C9020-1690-4713-8E85-2622CC24CA00}" type="slidenum">
              <a:rPr lang="en-GB" b="1" smtClean="0">
                <a:solidFill>
                  <a:srgbClr val="1F6165"/>
                </a:solidFill>
              </a:rPr>
              <a:t>4</a:t>
            </a:fld>
            <a:endParaRPr lang="en-GB" b="1">
              <a:solidFill>
                <a:srgbClr val="1F6165"/>
              </a:solidFill>
            </a:endParaRPr>
          </a:p>
        </p:txBody>
      </p:sp>
      <p:sp>
        <p:nvSpPr>
          <p:cNvPr id="11" name="TextBox 10">
            <a:extLst>
              <a:ext uri="{FF2B5EF4-FFF2-40B4-BE49-F238E27FC236}">
                <a16:creationId xmlns:a16="http://schemas.microsoft.com/office/drawing/2014/main" id="{D5202840-AF9C-EB08-8189-40EFF99F3C89}"/>
              </a:ext>
            </a:extLst>
          </p:cNvPr>
          <p:cNvSpPr txBox="1"/>
          <p:nvPr/>
        </p:nvSpPr>
        <p:spPr>
          <a:xfrm>
            <a:off x="180753" y="1286539"/>
            <a:ext cx="4780622" cy="3108543"/>
          </a:xfrm>
          <a:prstGeom prst="rect">
            <a:avLst/>
          </a:prstGeom>
          <a:noFill/>
        </p:spPr>
        <p:txBody>
          <a:bodyPr wrap="square">
            <a:spAutoFit/>
          </a:bodyPr>
          <a:lstStyle/>
          <a:p>
            <a:pPr>
              <a:buNone/>
            </a:pPr>
            <a:r>
              <a:rPr lang="en-GB" sz="1400" dirty="0">
                <a:solidFill>
                  <a:srgbClr val="1F6165"/>
                </a:solidFill>
                <a:effectLst/>
              </a:rPr>
              <a:t>This section introduces the foundation of health and safety responsibilities in construction. Every task on site — from wearing PPE to reporting hazards — is shaped by the </a:t>
            </a:r>
            <a:r>
              <a:rPr lang="en-GB" sz="1400" b="1" dirty="0">
                <a:solidFill>
                  <a:srgbClr val="1F6165"/>
                </a:solidFill>
                <a:effectLst/>
              </a:rPr>
              <a:t>Health and Safety at Work etc. Act 1974 (HASAWA)</a:t>
            </a:r>
            <a:r>
              <a:rPr lang="en-GB" sz="1400" dirty="0">
                <a:solidFill>
                  <a:srgbClr val="1F6165"/>
                </a:solidFill>
                <a:effectLst/>
              </a:rPr>
              <a:t>. </a:t>
            </a:r>
          </a:p>
          <a:p>
            <a:pPr>
              <a:buNone/>
            </a:pPr>
            <a:endParaRPr lang="en-GB" sz="1400" dirty="0">
              <a:solidFill>
                <a:srgbClr val="1F6165"/>
              </a:solidFill>
            </a:endParaRPr>
          </a:p>
          <a:p>
            <a:pPr>
              <a:buNone/>
            </a:pPr>
            <a:r>
              <a:rPr lang="en-GB" sz="1400" dirty="0">
                <a:solidFill>
                  <a:srgbClr val="1F6165"/>
                </a:solidFill>
                <a:effectLst/>
              </a:rPr>
              <a:t>Before studying this unit, learners should:</a:t>
            </a:r>
            <a:endParaRPr lang="en-GB" sz="1400" dirty="0">
              <a:solidFill>
                <a:srgbClr val="1F6165"/>
              </a:solidFill>
            </a:endParaRPr>
          </a:p>
          <a:p>
            <a:pPr marL="712788" indent="-285750">
              <a:buFont typeface="Arial" panose="020B0604020202020204" pitchFamily="34" charset="0"/>
              <a:buChar char="•"/>
            </a:pPr>
            <a:r>
              <a:rPr lang="en-GB" sz="1400" dirty="0">
                <a:solidFill>
                  <a:srgbClr val="1F6165"/>
                </a:solidFill>
                <a:effectLst/>
              </a:rPr>
              <a:t>Understand that both </a:t>
            </a:r>
            <a:r>
              <a:rPr lang="en-GB" sz="1400" b="1" dirty="0">
                <a:solidFill>
                  <a:srgbClr val="1F6165"/>
                </a:solidFill>
                <a:effectLst/>
              </a:rPr>
              <a:t>employers and employees</a:t>
            </a:r>
            <a:r>
              <a:rPr lang="en-GB" sz="1400" dirty="0">
                <a:solidFill>
                  <a:srgbClr val="1F6165"/>
                </a:solidFill>
                <a:effectLst/>
              </a:rPr>
              <a:t> have legal duties.</a:t>
            </a:r>
            <a:endParaRPr lang="en-GB" sz="1400" dirty="0">
              <a:solidFill>
                <a:srgbClr val="1F6165"/>
              </a:solidFill>
            </a:endParaRPr>
          </a:p>
          <a:p>
            <a:pPr marL="712788" indent="-285750">
              <a:buFont typeface="Arial" panose="020B0604020202020204" pitchFamily="34" charset="0"/>
              <a:buChar char="•"/>
            </a:pPr>
            <a:r>
              <a:rPr lang="en-GB" sz="1400" dirty="0">
                <a:solidFill>
                  <a:srgbClr val="1F6165"/>
                </a:solidFill>
                <a:effectLst/>
              </a:rPr>
              <a:t>Recognise that </a:t>
            </a:r>
            <a:r>
              <a:rPr lang="en-GB" sz="1400" b="1" dirty="0">
                <a:solidFill>
                  <a:srgbClr val="1F6165"/>
                </a:solidFill>
                <a:effectLst/>
              </a:rPr>
              <a:t>safe behaviour</a:t>
            </a:r>
            <a:r>
              <a:rPr lang="en-GB" sz="1400" dirty="0">
                <a:solidFill>
                  <a:srgbClr val="1F6165"/>
                </a:solidFill>
                <a:effectLst/>
              </a:rPr>
              <a:t> protects everyone on site.</a:t>
            </a:r>
            <a:endParaRPr lang="en-GB" sz="1400" dirty="0">
              <a:solidFill>
                <a:srgbClr val="1F6165"/>
              </a:solidFill>
            </a:endParaRPr>
          </a:p>
          <a:p>
            <a:pPr marL="712788" indent="-285750">
              <a:buFont typeface="Arial" panose="020B0604020202020204" pitchFamily="34" charset="0"/>
              <a:buChar char="•"/>
            </a:pPr>
            <a:r>
              <a:rPr lang="en-GB" sz="1400" dirty="0">
                <a:solidFill>
                  <a:srgbClr val="1F6165"/>
                </a:solidFill>
                <a:effectLst/>
              </a:rPr>
              <a:t>Be ready to link each responsibility to </a:t>
            </a:r>
            <a:r>
              <a:rPr lang="en-GB" sz="1400" b="1" dirty="0">
                <a:solidFill>
                  <a:srgbClr val="1F6165"/>
                </a:solidFill>
                <a:effectLst/>
              </a:rPr>
              <a:t>real‑world carpentry and joinery practice</a:t>
            </a:r>
            <a:r>
              <a:rPr lang="en-GB" sz="1400" dirty="0">
                <a:solidFill>
                  <a:srgbClr val="1F6165"/>
                </a:solidFill>
                <a:effectLst/>
              </a:rPr>
              <a:t>.</a:t>
            </a:r>
            <a:endParaRPr lang="en-GB" sz="1400" dirty="0">
              <a:solidFill>
                <a:srgbClr val="1F6165"/>
              </a:solidFill>
            </a:endParaRPr>
          </a:p>
          <a:p>
            <a:pPr marL="712788" indent="-285750">
              <a:buFont typeface="Arial" panose="020B0604020202020204" pitchFamily="34" charset="0"/>
              <a:buChar char="•"/>
            </a:pPr>
            <a:r>
              <a:rPr lang="en-GB" sz="1400" dirty="0">
                <a:solidFill>
                  <a:srgbClr val="1F6165"/>
                </a:solidFill>
                <a:effectLst/>
              </a:rPr>
              <a:t>Know that </a:t>
            </a:r>
            <a:r>
              <a:rPr lang="en-GB" sz="1400" b="1" dirty="0">
                <a:solidFill>
                  <a:srgbClr val="1F6165"/>
                </a:solidFill>
                <a:effectLst/>
              </a:rPr>
              <a:t>training, cooperation, and communication</a:t>
            </a:r>
            <a:r>
              <a:rPr lang="en-GB" sz="1400" dirty="0">
                <a:solidFill>
                  <a:srgbClr val="1F6165"/>
                </a:solidFill>
                <a:effectLst/>
              </a:rPr>
              <a:t> are key to preventing accidents.</a:t>
            </a:r>
            <a:endParaRPr lang="en-GB" sz="1400" dirty="0">
              <a:solidFill>
                <a:srgbClr val="1F6165"/>
              </a:solidFill>
            </a:endParaRPr>
          </a:p>
        </p:txBody>
      </p:sp>
    </p:spTree>
    <p:extLst>
      <p:ext uri="{BB962C8B-B14F-4D97-AF65-F5344CB8AC3E}">
        <p14:creationId xmlns:p14="http://schemas.microsoft.com/office/powerpoint/2010/main" val="740025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5C598-53F6-AE62-00EE-F8394FCB5E0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B738AB9-07CB-1BA1-0FFB-5CEB3B6BF476}"/>
              </a:ext>
            </a:extLst>
          </p:cNvPr>
          <p:cNvSpPr/>
          <p:nvPr/>
        </p:nvSpPr>
        <p:spPr>
          <a:xfrm>
            <a:off x="95875" y="136822"/>
            <a:ext cx="3812262" cy="1754326"/>
          </a:xfrm>
          <a:prstGeom prst="rect">
            <a:avLst/>
          </a:prstGeom>
          <a:noFill/>
        </p:spPr>
        <p:txBody>
          <a:bodyPr wrap="none" lIns="91440" tIns="45720" rIns="91440" bIns="45720">
            <a:spAutoFit/>
          </a:bodyPr>
          <a:lstStyle/>
          <a:p>
            <a:r>
              <a:rPr lang="en-US" sz="5400" b="0" cap="none" spc="0" dirty="0">
                <a:ln w="0"/>
                <a:solidFill>
                  <a:srgbClr val="1F6165"/>
                </a:solidFill>
                <a:effectLst>
                  <a:outerShdw blurRad="38100" dist="19050" dir="2700000" algn="tl" rotWithShape="0">
                    <a:schemeClr val="dk1">
                      <a:alpha val="40000"/>
                    </a:schemeClr>
                  </a:outerShdw>
                </a:effectLst>
                <a:latin typeface="MisterEarl BT" panose="03080802020302020203" pitchFamily="66" charset="0"/>
              </a:rPr>
              <a:t>Learning Outcome </a:t>
            </a:r>
          </a:p>
          <a:p>
            <a:r>
              <a:rPr lang="en-US" sz="5400" b="0" cap="none" spc="0" dirty="0">
                <a:ln w="0"/>
                <a:solidFill>
                  <a:srgbClr val="1F6165"/>
                </a:solidFill>
                <a:effectLst>
                  <a:outerShdw blurRad="38100" dist="19050" dir="2700000" algn="tl" rotWithShape="0">
                    <a:schemeClr val="dk1">
                      <a:alpha val="40000"/>
                    </a:schemeClr>
                  </a:outerShdw>
                </a:effectLst>
                <a:latin typeface="MisterEarl BT" panose="03080802020302020203" pitchFamily="66" charset="0"/>
              </a:rPr>
              <a:t>Overview.</a:t>
            </a:r>
          </a:p>
        </p:txBody>
      </p:sp>
      <p:cxnSp>
        <p:nvCxnSpPr>
          <p:cNvPr id="6" name="Straight Connector 5">
            <a:extLst>
              <a:ext uri="{FF2B5EF4-FFF2-40B4-BE49-F238E27FC236}">
                <a16:creationId xmlns:a16="http://schemas.microsoft.com/office/drawing/2014/main" id="{FD66E0FB-1483-7F5F-4707-EC37500797FB}"/>
              </a:ext>
            </a:extLst>
          </p:cNvPr>
          <p:cNvCxnSpPr/>
          <p:nvPr/>
        </p:nvCxnSpPr>
        <p:spPr>
          <a:xfrm flipV="1">
            <a:off x="206687" y="1774255"/>
            <a:ext cx="2885726" cy="30659"/>
          </a:xfrm>
          <a:prstGeom prst="line">
            <a:avLst/>
          </a:prstGeom>
          <a:ln w="76200">
            <a:solidFill>
              <a:srgbClr val="1F6165"/>
            </a:solidFill>
          </a:ln>
        </p:spPr>
        <p:style>
          <a:lnRef idx="2">
            <a:schemeClr val="accent1"/>
          </a:lnRef>
          <a:fillRef idx="0">
            <a:schemeClr val="accent1"/>
          </a:fillRef>
          <a:effectRef idx="1">
            <a:schemeClr val="accent1"/>
          </a:effectRef>
          <a:fontRef idx="minor">
            <a:schemeClr val="tx1"/>
          </a:fontRef>
        </p:style>
      </p:cxnSp>
      <p:sp>
        <p:nvSpPr>
          <p:cNvPr id="9" name="Slide Number Placeholder 8">
            <a:extLst>
              <a:ext uri="{FF2B5EF4-FFF2-40B4-BE49-F238E27FC236}">
                <a16:creationId xmlns:a16="http://schemas.microsoft.com/office/drawing/2014/main" id="{E91F5434-B5FF-E76C-9A00-7A12836EA2EA}"/>
              </a:ext>
            </a:extLst>
          </p:cNvPr>
          <p:cNvSpPr>
            <a:spLocks noGrp="1"/>
          </p:cNvSpPr>
          <p:nvPr>
            <p:ph type="sldNum" sz="quarter" idx="12"/>
          </p:nvPr>
        </p:nvSpPr>
        <p:spPr/>
        <p:txBody>
          <a:bodyPr/>
          <a:lstStyle/>
          <a:p>
            <a:fld id="{BB9C9020-1690-4713-8E85-2622CC24CA00}" type="slidenum">
              <a:rPr lang="en-GB" b="1" smtClean="0">
                <a:solidFill>
                  <a:srgbClr val="1F6165"/>
                </a:solidFill>
              </a:rPr>
              <a:t>5</a:t>
            </a:fld>
            <a:endParaRPr lang="en-GB" b="1">
              <a:solidFill>
                <a:srgbClr val="1F6165"/>
              </a:solidFill>
            </a:endParaRPr>
          </a:p>
        </p:txBody>
      </p:sp>
      <p:sp>
        <p:nvSpPr>
          <p:cNvPr id="3" name="TextBox 2">
            <a:extLst>
              <a:ext uri="{FF2B5EF4-FFF2-40B4-BE49-F238E27FC236}">
                <a16:creationId xmlns:a16="http://schemas.microsoft.com/office/drawing/2014/main" id="{46B2278A-5F43-4C3F-1BB0-E367CE9A7638}"/>
              </a:ext>
            </a:extLst>
          </p:cNvPr>
          <p:cNvSpPr txBox="1"/>
          <p:nvPr/>
        </p:nvSpPr>
        <p:spPr>
          <a:xfrm>
            <a:off x="306682" y="2245990"/>
            <a:ext cx="4654691" cy="3046988"/>
          </a:xfrm>
          <a:prstGeom prst="rect">
            <a:avLst/>
          </a:prstGeom>
          <a:noFill/>
        </p:spPr>
        <p:txBody>
          <a:bodyPr wrap="square">
            <a:spAutoFit/>
          </a:bodyPr>
          <a:lstStyle/>
          <a:p>
            <a:pPr>
              <a:buNone/>
            </a:pPr>
            <a:r>
              <a:rPr lang="en-GB" sz="1600" dirty="0">
                <a:solidFill>
                  <a:srgbClr val="1F6165"/>
                </a:solidFill>
                <a:effectLst/>
              </a:rPr>
              <a:t>By the end of this unit, learners will be able to:</a:t>
            </a:r>
          </a:p>
          <a:p>
            <a:pPr>
              <a:buNone/>
            </a:pPr>
            <a:endParaRPr lang="en-GB" sz="1600" dirty="0">
              <a:solidFill>
                <a:srgbClr val="1F6165"/>
              </a:solidFill>
            </a:endParaRPr>
          </a:p>
          <a:p>
            <a:pPr marL="342900" indent="-342900">
              <a:buFont typeface="+mj-lt"/>
              <a:buAutoNum type="arabicPeriod"/>
            </a:pPr>
            <a:r>
              <a:rPr lang="en-GB" sz="1600" b="1" dirty="0">
                <a:solidFill>
                  <a:srgbClr val="1F6165"/>
                </a:solidFill>
                <a:effectLst/>
              </a:rPr>
              <a:t>Explain</a:t>
            </a:r>
            <a:r>
              <a:rPr lang="en-GB" sz="1600" dirty="0">
                <a:solidFill>
                  <a:srgbClr val="1F6165"/>
                </a:solidFill>
                <a:effectLst/>
              </a:rPr>
              <a:t> the purpose of the Health and Safety at Work etc. Act 1974.</a:t>
            </a:r>
            <a:endParaRPr lang="en-GB" sz="1600" dirty="0">
              <a:solidFill>
                <a:srgbClr val="1F6165"/>
              </a:solidFill>
            </a:endParaRPr>
          </a:p>
          <a:p>
            <a:pPr marL="342900" indent="-342900">
              <a:buFont typeface="+mj-lt"/>
              <a:buAutoNum type="arabicPeriod"/>
            </a:pPr>
            <a:r>
              <a:rPr lang="en-GB" sz="1600" b="1" dirty="0">
                <a:solidFill>
                  <a:srgbClr val="1F6165"/>
                </a:solidFill>
                <a:effectLst/>
              </a:rPr>
              <a:t>Identify</a:t>
            </a:r>
            <a:r>
              <a:rPr lang="en-GB" sz="1600" dirty="0">
                <a:solidFill>
                  <a:srgbClr val="1F6165"/>
                </a:solidFill>
                <a:effectLst/>
              </a:rPr>
              <a:t> the main responsibilities of employers and employees in construction.</a:t>
            </a:r>
            <a:endParaRPr lang="en-GB" sz="1600" dirty="0">
              <a:solidFill>
                <a:srgbClr val="1F6165"/>
              </a:solidFill>
            </a:endParaRPr>
          </a:p>
          <a:p>
            <a:pPr marL="342900" indent="-342900">
              <a:buFont typeface="+mj-lt"/>
              <a:buAutoNum type="arabicPeriod"/>
            </a:pPr>
            <a:r>
              <a:rPr lang="en-GB" sz="1600" b="1" dirty="0">
                <a:solidFill>
                  <a:srgbClr val="1F6165"/>
                </a:solidFill>
                <a:effectLst/>
              </a:rPr>
              <a:t>Describe</a:t>
            </a:r>
            <a:r>
              <a:rPr lang="en-GB" sz="1600" dirty="0">
                <a:solidFill>
                  <a:srgbClr val="1F6165"/>
                </a:solidFill>
                <a:effectLst/>
              </a:rPr>
              <a:t> how safe systems of work reduce risk.</a:t>
            </a:r>
            <a:endParaRPr lang="en-GB" sz="1600" dirty="0">
              <a:solidFill>
                <a:srgbClr val="1F6165"/>
              </a:solidFill>
            </a:endParaRPr>
          </a:p>
          <a:p>
            <a:pPr marL="342900" indent="-342900">
              <a:buFont typeface="+mj-lt"/>
              <a:buAutoNum type="arabicPeriod"/>
            </a:pPr>
            <a:r>
              <a:rPr lang="en-GB" sz="1600" b="1" dirty="0">
                <a:solidFill>
                  <a:srgbClr val="1F6165"/>
                </a:solidFill>
                <a:effectLst/>
              </a:rPr>
              <a:t>Demonstrate</a:t>
            </a:r>
            <a:r>
              <a:rPr lang="en-GB" sz="1600" dirty="0">
                <a:solidFill>
                  <a:srgbClr val="1F6165"/>
                </a:solidFill>
                <a:effectLst/>
              </a:rPr>
              <a:t> correct use of PPE and adherence to site safety rules.</a:t>
            </a:r>
            <a:endParaRPr lang="en-GB" sz="1600" dirty="0">
              <a:solidFill>
                <a:srgbClr val="1F6165"/>
              </a:solidFill>
            </a:endParaRPr>
          </a:p>
          <a:p>
            <a:pPr marL="342900" indent="-342900">
              <a:buFont typeface="+mj-lt"/>
              <a:buAutoNum type="arabicPeriod"/>
            </a:pPr>
            <a:r>
              <a:rPr lang="en-GB" sz="1600" b="1" dirty="0">
                <a:solidFill>
                  <a:srgbClr val="1F6165"/>
                </a:solidFill>
                <a:effectLst/>
              </a:rPr>
              <a:t>Recognise</a:t>
            </a:r>
            <a:r>
              <a:rPr lang="en-GB" sz="1600" dirty="0">
                <a:solidFill>
                  <a:srgbClr val="1F6165"/>
                </a:solidFill>
                <a:effectLst/>
              </a:rPr>
              <a:t> unsafe acts and explain how to report or prevent them.</a:t>
            </a:r>
            <a:endParaRPr lang="en-GB" sz="1600" dirty="0">
              <a:solidFill>
                <a:srgbClr val="1F6165"/>
              </a:solidFill>
            </a:endParaRPr>
          </a:p>
        </p:txBody>
      </p:sp>
    </p:spTree>
    <p:extLst>
      <p:ext uri="{BB962C8B-B14F-4D97-AF65-F5344CB8AC3E}">
        <p14:creationId xmlns:p14="http://schemas.microsoft.com/office/powerpoint/2010/main" val="4077057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F2F91-16D0-1DDC-6DCC-EF38E487C83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297E5F4-7D5E-8194-B57A-DBC012416339}"/>
              </a:ext>
            </a:extLst>
          </p:cNvPr>
          <p:cNvSpPr/>
          <p:nvPr/>
        </p:nvSpPr>
        <p:spPr>
          <a:xfrm>
            <a:off x="95875" y="136822"/>
            <a:ext cx="1828257" cy="923330"/>
          </a:xfrm>
          <a:prstGeom prst="rect">
            <a:avLst/>
          </a:prstGeom>
          <a:noFill/>
        </p:spPr>
        <p:txBody>
          <a:bodyPr wrap="none" lIns="91440" tIns="45720" rIns="91440" bIns="45720">
            <a:spAutoFit/>
          </a:bodyPr>
          <a:lstStyle/>
          <a:p>
            <a:r>
              <a:rPr lang="en-US" sz="5400" b="0" cap="none" spc="0" dirty="0">
                <a:ln w="0"/>
                <a:solidFill>
                  <a:srgbClr val="1F6165"/>
                </a:solidFill>
                <a:effectLst>
                  <a:outerShdw blurRad="38100" dist="19050" dir="2700000" algn="tl" rotWithShape="0">
                    <a:schemeClr val="dk1">
                      <a:alpha val="40000"/>
                    </a:schemeClr>
                  </a:outerShdw>
                </a:effectLst>
                <a:latin typeface="MisterEarl BT" panose="03080802020302020203" pitchFamily="66" charset="0"/>
              </a:rPr>
              <a:t>HASAWA.</a:t>
            </a:r>
          </a:p>
        </p:txBody>
      </p:sp>
      <p:cxnSp>
        <p:nvCxnSpPr>
          <p:cNvPr id="6" name="Straight Connector 5">
            <a:extLst>
              <a:ext uri="{FF2B5EF4-FFF2-40B4-BE49-F238E27FC236}">
                <a16:creationId xmlns:a16="http://schemas.microsoft.com/office/drawing/2014/main" id="{8A5A9F48-3AC7-A853-E930-1EE92C6BB712}"/>
              </a:ext>
            </a:extLst>
          </p:cNvPr>
          <p:cNvCxnSpPr/>
          <p:nvPr/>
        </p:nvCxnSpPr>
        <p:spPr>
          <a:xfrm flipV="1">
            <a:off x="258939" y="1060152"/>
            <a:ext cx="2885726" cy="30659"/>
          </a:xfrm>
          <a:prstGeom prst="line">
            <a:avLst/>
          </a:prstGeom>
          <a:ln w="76200">
            <a:solidFill>
              <a:srgbClr val="1F6165"/>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D654CC0D-7727-596E-0039-92E85B746E8B}"/>
              </a:ext>
            </a:extLst>
          </p:cNvPr>
          <p:cNvSpPr txBox="1"/>
          <p:nvPr/>
        </p:nvSpPr>
        <p:spPr>
          <a:xfrm>
            <a:off x="95875" y="1234440"/>
            <a:ext cx="4973568" cy="5355312"/>
          </a:xfrm>
          <a:prstGeom prst="rect">
            <a:avLst/>
          </a:prstGeom>
          <a:noFill/>
        </p:spPr>
        <p:txBody>
          <a:bodyPr wrap="square">
            <a:spAutoFit/>
          </a:bodyPr>
          <a:lstStyle/>
          <a:p>
            <a:r>
              <a:rPr lang="en-GB" dirty="0">
                <a:solidFill>
                  <a:srgbClr val="1F6165"/>
                </a:solidFill>
              </a:rPr>
              <a:t>The responsibilities of employers and employees in the construction industry come directly from the </a:t>
            </a:r>
            <a:r>
              <a:rPr lang="en-GB" b="1" dirty="0">
                <a:solidFill>
                  <a:srgbClr val="1F6165"/>
                </a:solidFill>
              </a:rPr>
              <a:t>Health and Safety at Work etc. Act 1974</a:t>
            </a:r>
            <a:r>
              <a:rPr lang="en-GB" dirty="0">
                <a:solidFill>
                  <a:srgbClr val="1F6165"/>
                </a:solidFill>
              </a:rPr>
              <a:t>, the main piece of UK legislation that protects people at work. This law requires employers to create safe working environments, provide proper training, and control risks, while employees must follow safety procedures, use equipment correctly, and avoid behaviour that could cause harm. </a:t>
            </a:r>
          </a:p>
          <a:p>
            <a:r>
              <a:rPr lang="en-GB" dirty="0">
                <a:solidFill>
                  <a:srgbClr val="1F6165"/>
                </a:solidFill>
              </a:rPr>
              <a:t>Every responsibility </a:t>
            </a:r>
          </a:p>
          <a:p>
            <a:r>
              <a:rPr lang="en-GB" dirty="0">
                <a:solidFill>
                  <a:srgbClr val="1F6165"/>
                </a:solidFill>
              </a:rPr>
              <a:t>on a construction site</a:t>
            </a:r>
          </a:p>
          <a:p>
            <a:r>
              <a:rPr lang="en-GB" dirty="0">
                <a:solidFill>
                  <a:srgbClr val="1F6165"/>
                </a:solidFill>
              </a:rPr>
              <a:t> — from providing PPE</a:t>
            </a:r>
          </a:p>
          <a:p>
            <a:r>
              <a:rPr lang="en-GB" dirty="0">
                <a:solidFill>
                  <a:srgbClr val="1F6165"/>
                </a:solidFill>
              </a:rPr>
              <a:t> to reporting hazards </a:t>
            </a:r>
          </a:p>
          <a:p>
            <a:r>
              <a:rPr lang="en-GB" dirty="0">
                <a:solidFill>
                  <a:srgbClr val="1F6165"/>
                </a:solidFill>
              </a:rPr>
              <a:t>— is shaped by this Act,</a:t>
            </a:r>
          </a:p>
          <a:p>
            <a:r>
              <a:rPr lang="en-GB" dirty="0">
                <a:solidFill>
                  <a:srgbClr val="1F6165"/>
                </a:solidFill>
              </a:rPr>
              <a:t> making it the foundation</a:t>
            </a:r>
          </a:p>
          <a:p>
            <a:r>
              <a:rPr lang="en-GB" dirty="0">
                <a:solidFill>
                  <a:srgbClr val="1F6165"/>
                </a:solidFill>
              </a:rPr>
              <a:t> of modern health and </a:t>
            </a:r>
          </a:p>
          <a:p>
            <a:r>
              <a:rPr lang="en-GB" dirty="0">
                <a:solidFill>
                  <a:srgbClr val="1F6165"/>
                </a:solidFill>
              </a:rPr>
              <a:t>safety practice across </a:t>
            </a:r>
          </a:p>
          <a:p>
            <a:r>
              <a:rPr lang="en-GB" dirty="0">
                <a:solidFill>
                  <a:srgbClr val="1F6165"/>
                </a:solidFill>
              </a:rPr>
              <a:t>the industry.</a:t>
            </a:r>
          </a:p>
        </p:txBody>
      </p:sp>
      <p:pic>
        <p:nvPicPr>
          <p:cNvPr id="8" name="Picture 7">
            <a:extLst>
              <a:ext uri="{FF2B5EF4-FFF2-40B4-BE49-F238E27FC236}">
                <a16:creationId xmlns:a16="http://schemas.microsoft.com/office/drawing/2014/main" id="{770C6673-35D4-0D5B-40B5-E2FAF75A43FB}"/>
              </a:ext>
            </a:extLst>
          </p:cNvPr>
          <p:cNvPicPr>
            <a:picLocks noChangeAspect="1"/>
          </p:cNvPicPr>
          <p:nvPr/>
        </p:nvPicPr>
        <p:blipFill>
          <a:blip r:embed="rId2"/>
          <a:stretch>
            <a:fillRect/>
          </a:stretch>
        </p:blipFill>
        <p:spPr>
          <a:xfrm>
            <a:off x="2663825" y="3829667"/>
            <a:ext cx="2332774" cy="3378274"/>
          </a:xfrm>
          <a:prstGeom prst="rect">
            <a:avLst/>
          </a:prstGeom>
          <a:ln>
            <a:noFill/>
          </a:ln>
          <a:effectLst>
            <a:outerShdw blurRad="292100" dist="139700" dir="2700000" algn="tl" rotWithShape="0">
              <a:srgbClr val="333333">
                <a:alpha val="65000"/>
              </a:srgbClr>
            </a:outerShdw>
          </a:effectLst>
        </p:spPr>
      </p:pic>
      <p:sp>
        <p:nvSpPr>
          <p:cNvPr id="10" name="Slide Number Placeholder 9">
            <a:extLst>
              <a:ext uri="{FF2B5EF4-FFF2-40B4-BE49-F238E27FC236}">
                <a16:creationId xmlns:a16="http://schemas.microsoft.com/office/drawing/2014/main" id="{874B5AA8-FBE6-57A5-7772-DF9C474D0F00}"/>
              </a:ext>
            </a:extLst>
          </p:cNvPr>
          <p:cNvSpPr>
            <a:spLocks noGrp="1"/>
          </p:cNvSpPr>
          <p:nvPr>
            <p:ph type="sldNum" sz="quarter" idx="12"/>
          </p:nvPr>
        </p:nvSpPr>
        <p:spPr/>
        <p:txBody>
          <a:bodyPr/>
          <a:lstStyle/>
          <a:p>
            <a:fld id="{BB9C9020-1690-4713-8E85-2622CC24CA00}" type="slidenum">
              <a:rPr lang="en-GB" smtClean="0">
                <a:solidFill>
                  <a:srgbClr val="1F6165"/>
                </a:solidFill>
              </a:rPr>
              <a:t>6</a:t>
            </a:fld>
            <a:endParaRPr lang="en-GB">
              <a:solidFill>
                <a:srgbClr val="1F6165"/>
              </a:solidFill>
            </a:endParaRPr>
          </a:p>
        </p:txBody>
      </p:sp>
    </p:spTree>
    <p:extLst>
      <p:ext uri="{BB962C8B-B14F-4D97-AF65-F5344CB8AC3E}">
        <p14:creationId xmlns:p14="http://schemas.microsoft.com/office/powerpoint/2010/main" val="1671785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608F3-917C-E80A-4AC9-0C14B96DC55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FBC5DBF-3371-D03E-0F7C-16D4904696E1}"/>
              </a:ext>
            </a:extLst>
          </p:cNvPr>
          <p:cNvSpPr/>
          <p:nvPr/>
        </p:nvSpPr>
        <p:spPr>
          <a:xfrm>
            <a:off x="95875" y="136822"/>
            <a:ext cx="5170005" cy="923330"/>
          </a:xfrm>
          <a:prstGeom prst="rect">
            <a:avLst/>
          </a:prstGeom>
          <a:noFill/>
        </p:spPr>
        <p:txBody>
          <a:bodyPr wrap="none" lIns="91440" tIns="45720" rIns="91440" bIns="45720">
            <a:spAutoFit/>
          </a:bodyPr>
          <a:lstStyle/>
          <a:p>
            <a:r>
              <a:rPr lang="en-US" sz="5400" b="0" cap="none" spc="0" dirty="0">
                <a:ln w="0"/>
                <a:solidFill>
                  <a:srgbClr val="1F6165"/>
                </a:solidFill>
                <a:effectLst>
                  <a:outerShdw blurRad="38100" dist="19050" dir="2700000" algn="tl" rotWithShape="0">
                    <a:schemeClr val="dk1">
                      <a:alpha val="40000"/>
                    </a:schemeClr>
                  </a:outerShdw>
                </a:effectLst>
                <a:latin typeface="MisterEarl BT" panose="03080802020302020203" pitchFamily="66" charset="0"/>
              </a:rPr>
              <a:t>Employer Responsibilities.</a:t>
            </a:r>
          </a:p>
        </p:txBody>
      </p:sp>
      <p:cxnSp>
        <p:nvCxnSpPr>
          <p:cNvPr id="6" name="Straight Connector 5">
            <a:extLst>
              <a:ext uri="{FF2B5EF4-FFF2-40B4-BE49-F238E27FC236}">
                <a16:creationId xmlns:a16="http://schemas.microsoft.com/office/drawing/2014/main" id="{00AA731E-186D-0E55-37A4-658A9841282F}"/>
              </a:ext>
            </a:extLst>
          </p:cNvPr>
          <p:cNvCxnSpPr/>
          <p:nvPr/>
        </p:nvCxnSpPr>
        <p:spPr>
          <a:xfrm flipV="1">
            <a:off x="258939" y="1060152"/>
            <a:ext cx="2885726" cy="30659"/>
          </a:xfrm>
          <a:prstGeom prst="line">
            <a:avLst/>
          </a:prstGeom>
          <a:ln w="76200">
            <a:solidFill>
              <a:srgbClr val="1F6165"/>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3C20309F-A950-1C0C-45F9-6A9F53E41453}"/>
              </a:ext>
            </a:extLst>
          </p:cNvPr>
          <p:cNvSpPr txBox="1"/>
          <p:nvPr/>
        </p:nvSpPr>
        <p:spPr>
          <a:xfrm>
            <a:off x="186780" y="1138400"/>
            <a:ext cx="4954089" cy="1015663"/>
          </a:xfrm>
          <a:prstGeom prst="rect">
            <a:avLst/>
          </a:prstGeom>
          <a:noFill/>
        </p:spPr>
        <p:txBody>
          <a:bodyPr wrap="square">
            <a:spAutoFit/>
          </a:bodyPr>
          <a:lstStyle/>
          <a:p>
            <a:r>
              <a:rPr lang="en-GB" sz="1200" dirty="0">
                <a:solidFill>
                  <a:srgbClr val="1F6165"/>
                </a:solidFill>
              </a:rPr>
              <a:t>Employers in the UK construction industry have a legal duty under the </a:t>
            </a:r>
            <a:r>
              <a:rPr lang="en-GB" sz="1200" b="1" dirty="0">
                <a:solidFill>
                  <a:srgbClr val="1F6165"/>
                </a:solidFill>
              </a:rPr>
              <a:t>Health and Safety at Work etc. Act 1974</a:t>
            </a:r>
            <a:r>
              <a:rPr lang="en-GB" sz="1200" dirty="0">
                <a:solidFill>
                  <a:srgbClr val="1F6165"/>
                </a:solidFill>
              </a:rPr>
              <a:t> to protect workers, visitors, and anyone affected by their activities. Their responsibilities focus on creating safe conditions, preventing accidents, and ensuring workers have the right training and equipment.</a:t>
            </a:r>
          </a:p>
        </p:txBody>
      </p:sp>
      <p:sp>
        <p:nvSpPr>
          <p:cNvPr id="4" name="TextBox 3">
            <a:extLst>
              <a:ext uri="{FF2B5EF4-FFF2-40B4-BE49-F238E27FC236}">
                <a16:creationId xmlns:a16="http://schemas.microsoft.com/office/drawing/2014/main" id="{0355A347-E167-33A6-AF7A-9B033B900B8B}"/>
              </a:ext>
            </a:extLst>
          </p:cNvPr>
          <p:cNvSpPr txBox="1"/>
          <p:nvPr/>
        </p:nvSpPr>
        <p:spPr>
          <a:xfrm>
            <a:off x="258939" y="6684209"/>
            <a:ext cx="2935876" cy="830997"/>
          </a:xfrm>
          <a:prstGeom prst="rect">
            <a:avLst/>
          </a:prstGeom>
          <a:noFill/>
        </p:spPr>
        <p:txBody>
          <a:bodyPr wrap="square">
            <a:spAutoFit/>
          </a:bodyPr>
          <a:lstStyle/>
          <a:p>
            <a:pPr marL="171450" indent="-171450">
              <a:buFont typeface="Arial" panose="020B0604020202020204" pitchFamily="34" charset="0"/>
              <a:buChar char="•"/>
            </a:pPr>
            <a:r>
              <a:rPr lang="en-GB" sz="1200" b="1" dirty="0">
                <a:solidFill>
                  <a:srgbClr val="1F6165"/>
                </a:solidFill>
                <a:effectLst/>
              </a:rPr>
              <a:t>Monitor and enforce safe working practices</a:t>
            </a:r>
            <a:r>
              <a:rPr lang="en-GB" sz="1200" dirty="0">
                <a:solidFill>
                  <a:srgbClr val="1F6165"/>
                </a:solidFill>
                <a:effectLst/>
              </a:rPr>
              <a:t> — Ensure workers follow rules and intervene when unsafe behaviour is observed.</a:t>
            </a:r>
            <a:endParaRPr lang="en-GB" sz="1200" dirty="0">
              <a:solidFill>
                <a:srgbClr val="1F6165"/>
              </a:solidFill>
            </a:endParaRPr>
          </a:p>
        </p:txBody>
      </p:sp>
      <p:sp>
        <p:nvSpPr>
          <p:cNvPr id="8" name="TextBox 7">
            <a:extLst>
              <a:ext uri="{FF2B5EF4-FFF2-40B4-BE49-F238E27FC236}">
                <a16:creationId xmlns:a16="http://schemas.microsoft.com/office/drawing/2014/main" id="{21816013-97CD-477D-4AF4-BB76650A5D0A}"/>
              </a:ext>
            </a:extLst>
          </p:cNvPr>
          <p:cNvSpPr txBox="1"/>
          <p:nvPr/>
        </p:nvSpPr>
        <p:spPr>
          <a:xfrm>
            <a:off x="208098" y="2135741"/>
            <a:ext cx="2920364" cy="830997"/>
          </a:xfrm>
          <a:prstGeom prst="rect">
            <a:avLst/>
          </a:prstGeom>
          <a:noFill/>
        </p:spPr>
        <p:txBody>
          <a:bodyPr wrap="square">
            <a:spAutoFit/>
          </a:bodyPr>
          <a:lstStyle/>
          <a:p>
            <a:pPr marL="285750" indent="-285750">
              <a:buFont typeface="Arial" panose="020B0604020202020204" pitchFamily="34" charset="0"/>
              <a:buChar char="•"/>
            </a:pPr>
            <a:r>
              <a:rPr lang="en-GB" sz="1200" b="1" dirty="0">
                <a:solidFill>
                  <a:srgbClr val="1F6165"/>
                </a:solidFill>
                <a:effectLst/>
              </a:rPr>
              <a:t>Provide a safe workplace</a:t>
            </a:r>
            <a:r>
              <a:rPr lang="en-GB" sz="1200" dirty="0">
                <a:solidFill>
                  <a:srgbClr val="1F6165"/>
                </a:solidFill>
                <a:effectLst/>
              </a:rPr>
              <a:t> — Ensure the site is well‑organised, hazards are controlled, and safe access/egress is maintained.</a:t>
            </a:r>
            <a:endParaRPr lang="en-GB" sz="1200" dirty="0">
              <a:solidFill>
                <a:srgbClr val="1F6165"/>
              </a:solidFill>
            </a:endParaRPr>
          </a:p>
        </p:txBody>
      </p:sp>
      <p:sp>
        <p:nvSpPr>
          <p:cNvPr id="10" name="TextBox 9">
            <a:extLst>
              <a:ext uri="{FF2B5EF4-FFF2-40B4-BE49-F238E27FC236}">
                <a16:creationId xmlns:a16="http://schemas.microsoft.com/office/drawing/2014/main" id="{7C9A5520-C2E7-BEEF-6D2E-57F878459194}"/>
              </a:ext>
            </a:extLst>
          </p:cNvPr>
          <p:cNvSpPr txBox="1"/>
          <p:nvPr/>
        </p:nvSpPr>
        <p:spPr>
          <a:xfrm>
            <a:off x="2100860" y="2856975"/>
            <a:ext cx="3165020" cy="830997"/>
          </a:xfrm>
          <a:prstGeom prst="rect">
            <a:avLst/>
          </a:prstGeom>
          <a:noFill/>
        </p:spPr>
        <p:txBody>
          <a:bodyPr wrap="square">
            <a:spAutoFit/>
          </a:bodyPr>
          <a:lstStyle/>
          <a:p>
            <a:pPr marL="171450" indent="-171450">
              <a:buFont typeface="Arial" panose="020B0604020202020204" pitchFamily="34" charset="0"/>
              <a:buChar char="•"/>
            </a:pPr>
            <a:r>
              <a:rPr lang="en-GB" sz="1200" b="1" dirty="0">
                <a:solidFill>
                  <a:srgbClr val="1F6165"/>
                </a:solidFill>
                <a:effectLst/>
              </a:rPr>
              <a:t>Provide safety training</a:t>
            </a:r>
            <a:r>
              <a:rPr lang="en-GB" sz="1200" dirty="0">
                <a:solidFill>
                  <a:srgbClr val="1F6165"/>
                </a:solidFill>
                <a:effectLst/>
              </a:rPr>
              <a:t> — Workers must receive training on equipment, site rules, emergency procedures, and safe working methods.</a:t>
            </a:r>
            <a:endParaRPr lang="en-GB" sz="1200" dirty="0">
              <a:solidFill>
                <a:srgbClr val="1F6165"/>
              </a:solidFill>
            </a:endParaRPr>
          </a:p>
        </p:txBody>
      </p:sp>
      <p:sp>
        <p:nvSpPr>
          <p:cNvPr id="12" name="TextBox 11">
            <a:extLst>
              <a:ext uri="{FF2B5EF4-FFF2-40B4-BE49-F238E27FC236}">
                <a16:creationId xmlns:a16="http://schemas.microsoft.com/office/drawing/2014/main" id="{CFED2971-662C-DB0A-FD59-675B0777DD92}"/>
              </a:ext>
            </a:extLst>
          </p:cNvPr>
          <p:cNvSpPr txBox="1"/>
          <p:nvPr/>
        </p:nvSpPr>
        <p:spPr>
          <a:xfrm>
            <a:off x="258939" y="3669650"/>
            <a:ext cx="2885726" cy="830997"/>
          </a:xfrm>
          <a:prstGeom prst="rect">
            <a:avLst/>
          </a:prstGeom>
          <a:noFill/>
        </p:spPr>
        <p:txBody>
          <a:bodyPr wrap="square">
            <a:spAutoFit/>
          </a:bodyPr>
          <a:lstStyle/>
          <a:p>
            <a:pPr marL="171450" indent="-171450">
              <a:buFont typeface="Arial" panose="020B0604020202020204" pitchFamily="34" charset="0"/>
              <a:buChar char="•"/>
            </a:pPr>
            <a:r>
              <a:rPr lang="en-GB" sz="1200" b="1" dirty="0">
                <a:solidFill>
                  <a:srgbClr val="1F6165"/>
                </a:solidFill>
                <a:effectLst/>
              </a:rPr>
              <a:t>Create and maintain a safety policy</a:t>
            </a:r>
            <a:r>
              <a:rPr lang="en-GB" sz="1200" dirty="0">
                <a:solidFill>
                  <a:srgbClr val="1F6165"/>
                </a:solidFill>
                <a:effectLst/>
              </a:rPr>
              <a:t> — A written policy outlining how health and safety will be managed across the organisation.</a:t>
            </a:r>
            <a:endParaRPr lang="en-GB" sz="1200" dirty="0">
              <a:solidFill>
                <a:srgbClr val="1F6165"/>
              </a:solidFill>
            </a:endParaRPr>
          </a:p>
        </p:txBody>
      </p:sp>
      <p:sp>
        <p:nvSpPr>
          <p:cNvPr id="14" name="TextBox 13">
            <a:extLst>
              <a:ext uri="{FF2B5EF4-FFF2-40B4-BE49-F238E27FC236}">
                <a16:creationId xmlns:a16="http://schemas.microsoft.com/office/drawing/2014/main" id="{0FC94AC1-A4BC-3F89-4D7B-19D87FFD1A45}"/>
              </a:ext>
            </a:extLst>
          </p:cNvPr>
          <p:cNvSpPr txBox="1"/>
          <p:nvPr/>
        </p:nvSpPr>
        <p:spPr>
          <a:xfrm>
            <a:off x="1975847" y="4482325"/>
            <a:ext cx="3165021" cy="830997"/>
          </a:xfrm>
          <a:prstGeom prst="rect">
            <a:avLst/>
          </a:prstGeom>
          <a:noFill/>
        </p:spPr>
        <p:txBody>
          <a:bodyPr wrap="square">
            <a:spAutoFit/>
          </a:bodyPr>
          <a:lstStyle/>
          <a:p>
            <a:pPr marL="171450" indent="-171450">
              <a:buFont typeface="Arial" panose="020B0604020202020204" pitchFamily="34" charset="0"/>
              <a:buChar char="•"/>
            </a:pPr>
            <a:r>
              <a:rPr lang="en-GB" sz="1200" b="1" dirty="0">
                <a:solidFill>
                  <a:srgbClr val="1F6165"/>
                </a:solidFill>
                <a:effectLst/>
              </a:rPr>
              <a:t>Carry out risk assessments</a:t>
            </a:r>
            <a:r>
              <a:rPr lang="en-GB" sz="1200" dirty="0">
                <a:solidFill>
                  <a:srgbClr val="1F6165"/>
                </a:solidFill>
                <a:effectLst/>
              </a:rPr>
              <a:t> — Identify hazards, evaluate risks, and implement control measures. These must be reviewed regularly.</a:t>
            </a:r>
            <a:endParaRPr lang="en-GB" sz="1200" dirty="0">
              <a:solidFill>
                <a:srgbClr val="1F6165"/>
              </a:solidFill>
            </a:endParaRPr>
          </a:p>
        </p:txBody>
      </p:sp>
      <p:sp>
        <p:nvSpPr>
          <p:cNvPr id="16" name="TextBox 15">
            <a:extLst>
              <a:ext uri="{FF2B5EF4-FFF2-40B4-BE49-F238E27FC236}">
                <a16:creationId xmlns:a16="http://schemas.microsoft.com/office/drawing/2014/main" id="{81E5F45B-D244-1DC7-28C8-5D602CBF3AAA}"/>
              </a:ext>
            </a:extLst>
          </p:cNvPr>
          <p:cNvSpPr txBox="1"/>
          <p:nvPr/>
        </p:nvSpPr>
        <p:spPr>
          <a:xfrm>
            <a:off x="189337" y="5231811"/>
            <a:ext cx="2957885" cy="830997"/>
          </a:xfrm>
          <a:prstGeom prst="rect">
            <a:avLst/>
          </a:prstGeom>
          <a:noFill/>
        </p:spPr>
        <p:txBody>
          <a:bodyPr wrap="square">
            <a:spAutoFit/>
          </a:bodyPr>
          <a:lstStyle/>
          <a:p>
            <a:pPr marL="171450" indent="-171450">
              <a:buFont typeface="Arial" panose="020B0604020202020204" pitchFamily="34" charset="0"/>
              <a:buChar char="•"/>
            </a:pPr>
            <a:r>
              <a:rPr lang="en-GB" sz="1200" b="1" dirty="0">
                <a:solidFill>
                  <a:srgbClr val="1F6165"/>
                </a:solidFill>
                <a:effectLst/>
              </a:rPr>
              <a:t>Provide and maintain safe machines and equipment</a:t>
            </a:r>
            <a:r>
              <a:rPr lang="en-GB" sz="1200" dirty="0">
                <a:solidFill>
                  <a:srgbClr val="1F6165"/>
                </a:solidFill>
                <a:effectLst/>
              </a:rPr>
              <a:t> — Tools, machinery, and plant must be inspected, serviced, and safe to use.</a:t>
            </a:r>
            <a:endParaRPr lang="en-GB" sz="1200" dirty="0">
              <a:solidFill>
                <a:srgbClr val="1F6165"/>
              </a:solidFill>
            </a:endParaRPr>
          </a:p>
        </p:txBody>
      </p:sp>
      <p:sp>
        <p:nvSpPr>
          <p:cNvPr id="18" name="TextBox 17">
            <a:extLst>
              <a:ext uri="{FF2B5EF4-FFF2-40B4-BE49-F238E27FC236}">
                <a16:creationId xmlns:a16="http://schemas.microsoft.com/office/drawing/2014/main" id="{FC7CA491-38D0-E3D1-C4E3-83E4DFC989D0}"/>
              </a:ext>
            </a:extLst>
          </p:cNvPr>
          <p:cNvSpPr txBox="1"/>
          <p:nvPr/>
        </p:nvSpPr>
        <p:spPr>
          <a:xfrm>
            <a:off x="1975847" y="5934723"/>
            <a:ext cx="3161113" cy="830997"/>
          </a:xfrm>
          <a:prstGeom prst="rect">
            <a:avLst/>
          </a:prstGeom>
          <a:noFill/>
        </p:spPr>
        <p:txBody>
          <a:bodyPr wrap="square">
            <a:spAutoFit/>
          </a:bodyPr>
          <a:lstStyle/>
          <a:p>
            <a:pPr marL="171450" indent="-171450">
              <a:buFont typeface="Arial" panose="020B0604020202020204" pitchFamily="34" charset="0"/>
              <a:buChar char="•"/>
            </a:pPr>
            <a:r>
              <a:rPr lang="en-GB" sz="1200" b="1" dirty="0">
                <a:solidFill>
                  <a:srgbClr val="1F6165"/>
                </a:solidFill>
                <a:effectLst/>
              </a:rPr>
              <a:t>Provide Personal Protective Equipment (PPE)</a:t>
            </a:r>
            <a:r>
              <a:rPr lang="en-GB" sz="1200" dirty="0">
                <a:solidFill>
                  <a:srgbClr val="1F6165"/>
                </a:solidFill>
                <a:effectLst/>
              </a:rPr>
              <a:t> — Employers must supply suitable PPE (helmets, gloves, boots, eye protection, etc.) free of charge.</a:t>
            </a:r>
            <a:endParaRPr lang="en-GB" sz="1200" dirty="0">
              <a:solidFill>
                <a:srgbClr val="1F6165"/>
              </a:solidFill>
            </a:endParaRPr>
          </a:p>
        </p:txBody>
      </p:sp>
      <p:pic>
        <p:nvPicPr>
          <p:cNvPr id="20" name="Picture 19">
            <a:extLst>
              <a:ext uri="{FF2B5EF4-FFF2-40B4-BE49-F238E27FC236}">
                <a16:creationId xmlns:a16="http://schemas.microsoft.com/office/drawing/2014/main" id="{282143FA-75D0-985A-F7C4-E3413346A1C4}"/>
              </a:ext>
            </a:extLst>
          </p:cNvPr>
          <p:cNvPicPr>
            <a:picLocks noChangeAspect="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634522" y="2078806"/>
            <a:ext cx="900000" cy="900000"/>
          </a:xfrm>
          <a:prstGeom prst="rect">
            <a:avLst/>
          </a:prstGeom>
        </p:spPr>
      </p:pic>
      <p:pic>
        <p:nvPicPr>
          <p:cNvPr id="22" name="Picture 21">
            <a:extLst>
              <a:ext uri="{FF2B5EF4-FFF2-40B4-BE49-F238E27FC236}">
                <a16:creationId xmlns:a16="http://schemas.microsoft.com/office/drawing/2014/main" id="{E2FF5E41-3E49-E8C5-62EB-5056145E48C2}"/>
              </a:ext>
            </a:extLst>
          </p:cNvPr>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947830" y="2882320"/>
            <a:ext cx="900000" cy="900000"/>
          </a:xfrm>
          <a:prstGeom prst="rect">
            <a:avLst/>
          </a:prstGeom>
        </p:spPr>
      </p:pic>
      <p:pic>
        <p:nvPicPr>
          <p:cNvPr id="24" name="Picture 23">
            <a:extLst>
              <a:ext uri="{FF2B5EF4-FFF2-40B4-BE49-F238E27FC236}">
                <a16:creationId xmlns:a16="http://schemas.microsoft.com/office/drawing/2014/main" id="{F29529E8-E940-1525-C2AA-45C7F7BFAE5F}"/>
              </a:ext>
            </a:extLst>
          </p:cNvPr>
          <p:cNvPicPr>
            <a:picLocks noChangeAspect="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634340" y="3652425"/>
            <a:ext cx="900000" cy="900000"/>
          </a:xfrm>
          <a:prstGeom prst="rect">
            <a:avLst/>
          </a:prstGeom>
        </p:spPr>
      </p:pic>
      <p:pic>
        <p:nvPicPr>
          <p:cNvPr id="26" name="Picture 25">
            <a:extLst>
              <a:ext uri="{FF2B5EF4-FFF2-40B4-BE49-F238E27FC236}">
                <a16:creationId xmlns:a16="http://schemas.microsoft.com/office/drawing/2014/main" id="{71DC0912-83E6-21D3-2EFE-3FE987379C6A}"/>
              </a:ext>
            </a:extLst>
          </p:cNvPr>
          <p:cNvPicPr>
            <a:picLocks noChangeAspect="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947830" y="4447823"/>
            <a:ext cx="900000" cy="900000"/>
          </a:xfrm>
          <a:prstGeom prst="rect">
            <a:avLst/>
          </a:prstGeom>
        </p:spPr>
      </p:pic>
      <p:pic>
        <p:nvPicPr>
          <p:cNvPr id="28" name="Picture 27">
            <a:extLst>
              <a:ext uri="{FF2B5EF4-FFF2-40B4-BE49-F238E27FC236}">
                <a16:creationId xmlns:a16="http://schemas.microsoft.com/office/drawing/2014/main" id="{564BBC38-004D-01BD-9389-E41A4CD5F28A}"/>
              </a:ext>
            </a:extLst>
          </p:cNvPr>
          <p:cNvPicPr>
            <a:picLocks noChangeAspect="1"/>
          </p:cNvPicPr>
          <p:nvPr/>
        </p:nvPicPr>
        <p:blipFill>
          <a:blip r:embed="rId6">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634340" y="5162808"/>
            <a:ext cx="900000" cy="900000"/>
          </a:xfrm>
          <a:prstGeom prst="rect">
            <a:avLst/>
          </a:prstGeom>
        </p:spPr>
      </p:pic>
      <p:pic>
        <p:nvPicPr>
          <p:cNvPr id="30" name="Picture 29">
            <a:extLst>
              <a:ext uri="{FF2B5EF4-FFF2-40B4-BE49-F238E27FC236}">
                <a16:creationId xmlns:a16="http://schemas.microsoft.com/office/drawing/2014/main" id="{2BB74CD6-6FB5-A05A-8388-1DB77E56189B}"/>
              </a:ext>
            </a:extLst>
          </p:cNvPr>
          <p:cNvPicPr>
            <a:picLocks noChangeAspect="1"/>
          </p:cNvPicPr>
          <p:nvPr/>
        </p:nvPicPr>
        <p:blipFill>
          <a:blip r:embed="rId7">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947830" y="5934723"/>
            <a:ext cx="900000" cy="900000"/>
          </a:xfrm>
          <a:prstGeom prst="rect">
            <a:avLst/>
          </a:prstGeom>
        </p:spPr>
      </p:pic>
      <p:pic>
        <p:nvPicPr>
          <p:cNvPr id="32" name="Picture 31">
            <a:extLst>
              <a:ext uri="{FF2B5EF4-FFF2-40B4-BE49-F238E27FC236}">
                <a16:creationId xmlns:a16="http://schemas.microsoft.com/office/drawing/2014/main" id="{2E313D1C-30F5-8911-F504-28A91E1E20B4}"/>
              </a:ext>
            </a:extLst>
          </p:cNvPr>
          <p:cNvPicPr>
            <a:picLocks noChangeAspect="1"/>
          </p:cNvPicPr>
          <p:nvPr/>
        </p:nvPicPr>
        <p:blipFill>
          <a:blip r:embed="rId8">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634340" y="6684209"/>
            <a:ext cx="900000" cy="900000"/>
          </a:xfrm>
          <a:prstGeom prst="rect">
            <a:avLst/>
          </a:prstGeom>
        </p:spPr>
      </p:pic>
      <p:sp>
        <p:nvSpPr>
          <p:cNvPr id="33" name="Slide Number Placeholder 32">
            <a:extLst>
              <a:ext uri="{FF2B5EF4-FFF2-40B4-BE49-F238E27FC236}">
                <a16:creationId xmlns:a16="http://schemas.microsoft.com/office/drawing/2014/main" id="{228B2F53-4E9A-02AB-9C9E-648B86CCEFAB}"/>
              </a:ext>
            </a:extLst>
          </p:cNvPr>
          <p:cNvSpPr>
            <a:spLocks noGrp="1"/>
          </p:cNvSpPr>
          <p:nvPr>
            <p:ph type="sldNum" sz="quarter" idx="12"/>
          </p:nvPr>
        </p:nvSpPr>
        <p:spPr/>
        <p:txBody>
          <a:bodyPr/>
          <a:lstStyle/>
          <a:p>
            <a:fld id="{BB9C9020-1690-4713-8E85-2622CC24CA00}" type="slidenum">
              <a:rPr lang="en-GB" b="1" smtClean="0">
                <a:solidFill>
                  <a:srgbClr val="1F6165"/>
                </a:solidFill>
              </a:rPr>
              <a:t>7</a:t>
            </a:fld>
            <a:endParaRPr lang="en-GB" b="1" dirty="0">
              <a:solidFill>
                <a:srgbClr val="1F6165"/>
              </a:solidFill>
            </a:endParaRPr>
          </a:p>
        </p:txBody>
      </p:sp>
    </p:spTree>
    <p:extLst>
      <p:ext uri="{BB962C8B-B14F-4D97-AF65-F5344CB8AC3E}">
        <p14:creationId xmlns:p14="http://schemas.microsoft.com/office/powerpoint/2010/main" val="712638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EC3E3-A045-9995-2B48-2C7C7C2A117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B724B9E-2CC4-06F9-852A-EA4B09F90287}"/>
              </a:ext>
            </a:extLst>
          </p:cNvPr>
          <p:cNvSpPr/>
          <p:nvPr/>
        </p:nvSpPr>
        <p:spPr>
          <a:xfrm>
            <a:off x="95875" y="136822"/>
            <a:ext cx="5170005" cy="923330"/>
          </a:xfrm>
          <a:prstGeom prst="rect">
            <a:avLst/>
          </a:prstGeom>
          <a:noFill/>
        </p:spPr>
        <p:txBody>
          <a:bodyPr wrap="none" lIns="91440" tIns="45720" rIns="91440" bIns="45720">
            <a:spAutoFit/>
          </a:bodyPr>
          <a:lstStyle/>
          <a:p>
            <a:r>
              <a:rPr lang="en-US" sz="5400" b="0" cap="none" spc="0" dirty="0">
                <a:ln w="0"/>
                <a:solidFill>
                  <a:srgbClr val="1F6165"/>
                </a:solidFill>
                <a:effectLst>
                  <a:outerShdw blurRad="38100" dist="19050" dir="2700000" algn="tl" rotWithShape="0">
                    <a:schemeClr val="dk1">
                      <a:alpha val="40000"/>
                    </a:schemeClr>
                  </a:outerShdw>
                </a:effectLst>
                <a:latin typeface="MisterEarl BT" panose="03080802020302020203" pitchFamily="66" charset="0"/>
              </a:rPr>
              <a:t>Employee Responsibilities.</a:t>
            </a:r>
          </a:p>
        </p:txBody>
      </p:sp>
      <p:cxnSp>
        <p:nvCxnSpPr>
          <p:cNvPr id="6" name="Straight Connector 5">
            <a:extLst>
              <a:ext uri="{FF2B5EF4-FFF2-40B4-BE49-F238E27FC236}">
                <a16:creationId xmlns:a16="http://schemas.microsoft.com/office/drawing/2014/main" id="{CD85FB20-D5B9-1134-E436-7480DC34FD6D}"/>
              </a:ext>
            </a:extLst>
          </p:cNvPr>
          <p:cNvCxnSpPr/>
          <p:nvPr/>
        </p:nvCxnSpPr>
        <p:spPr>
          <a:xfrm flipV="1">
            <a:off x="258939" y="1060152"/>
            <a:ext cx="2885726" cy="30659"/>
          </a:xfrm>
          <a:prstGeom prst="line">
            <a:avLst/>
          </a:prstGeom>
          <a:ln w="76200">
            <a:solidFill>
              <a:srgbClr val="1F6165"/>
            </a:solidFill>
          </a:ln>
        </p:spPr>
        <p:style>
          <a:lnRef idx="2">
            <a:schemeClr val="accent1"/>
          </a:lnRef>
          <a:fillRef idx="0">
            <a:schemeClr val="accent1"/>
          </a:fillRef>
          <a:effectRef idx="1">
            <a:schemeClr val="accent1"/>
          </a:effectRef>
          <a:fontRef idx="minor">
            <a:schemeClr val="tx1"/>
          </a:fontRef>
        </p:style>
      </p:cxnSp>
      <p:sp>
        <p:nvSpPr>
          <p:cNvPr id="7" name="Slide Number Placeholder 6">
            <a:extLst>
              <a:ext uri="{FF2B5EF4-FFF2-40B4-BE49-F238E27FC236}">
                <a16:creationId xmlns:a16="http://schemas.microsoft.com/office/drawing/2014/main" id="{BFD76CFF-93D6-7BBC-18D1-2D8E4F660B6A}"/>
              </a:ext>
            </a:extLst>
          </p:cNvPr>
          <p:cNvSpPr>
            <a:spLocks noGrp="1"/>
          </p:cNvSpPr>
          <p:nvPr>
            <p:ph type="sldNum" sz="quarter" idx="12"/>
          </p:nvPr>
        </p:nvSpPr>
        <p:spPr/>
        <p:txBody>
          <a:bodyPr/>
          <a:lstStyle/>
          <a:p>
            <a:fld id="{BB9C9020-1690-4713-8E85-2622CC24CA00}" type="slidenum">
              <a:rPr lang="en-GB" b="1" smtClean="0">
                <a:solidFill>
                  <a:srgbClr val="1F6165"/>
                </a:solidFill>
              </a:rPr>
              <a:t>8</a:t>
            </a:fld>
            <a:endParaRPr lang="en-GB" b="1">
              <a:solidFill>
                <a:srgbClr val="1F6165"/>
              </a:solidFill>
            </a:endParaRPr>
          </a:p>
        </p:txBody>
      </p:sp>
      <p:sp>
        <p:nvSpPr>
          <p:cNvPr id="9" name="TextBox 8">
            <a:extLst>
              <a:ext uri="{FF2B5EF4-FFF2-40B4-BE49-F238E27FC236}">
                <a16:creationId xmlns:a16="http://schemas.microsoft.com/office/drawing/2014/main" id="{901E6B91-D20F-6AF0-739D-F03F49D76165}"/>
              </a:ext>
            </a:extLst>
          </p:cNvPr>
          <p:cNvSpPr txBox="1"/>
          <p:nvPr/>
        </p:nvSpPr>
        <p:spPr>
          <a:xfrm>
            <a:off x="161652" y="1229809"/>
            <a:ext cx="4939393" cy="646331"/>
          </a:xfrm>
          <a:prstGeom prst="rect">
            <a:avLst/>
          </a:prstGeom>
          <a:noFill/>
        </p:spPr>
        <p:txBody>
          <a:bodyPr wrap="square">
            <a:spAutoFit/>
          </a:bodyPr>
          <a:lstStyle/>
          <a:p>
            <a:r>
              <a:rPr lang="en-GB" sz="1200" dirty="0">
                <a:solidFill>
                  <a:srgbClr val="1F6165"/>
                </a:solidFill>
              </a:rPr>
              <a:t>Employees also have legal responsibilities under the </a:t>
            </a:r>
            <a:r>
              <a:rPr lang="en-GB" sz="1200" b="1" dirty="0">
                <a:solidFill>
                  <a:srgbClr val="1F6165"/>
                </a:solidFill>
              </a:rPr>
              <a:t>Health and Safety at Work etc. Act 1974</a:t>
            </a:r>
            <a:r>
              <a:rPr lang="en-GB" sz="1200" dirty="0">
                <a:solidFill>
                  <a:srgbClr val="1F6165"/>
                </a:solidFill>
              </a:rPr>
              <a:t>. Their role is to work safely, follow instructions, and support the employer in maintaining a safe site.</a:t>
            </a:r>
          </a:p>
        </p:txBody>
      </p:sp>
      <p:sp>
        <p:nvSpPr>
          <p:cNvPr id="11" name="TextBox 10">
            <a:extLst>
              <a:ext uri="{FF2B5EF4-FFF2-40B4-BE49-F238E27FC236}">
                <a16:creationId xmlns:a16="http://schemas.microsoft.com/office/drawing/2014/main" id="{860ED42E-ADD3-766D-A0D0-CA341627A8FF}"/>
              </a:ext>
            </a:extLst>
          </p:cNvPr>
          <p:cNvSpPr txBox="1"/>
          <p:nvPr/>
        </p:nvSpPr>
        <p:spPr>
          <a:xfrm>
            <a:off x="2072012" y="6738140"/>
            <a:ext cx="2935876" cy="830997"/>
          </a:xfrm>
          <a:prstGeom prst="rect">
            <a:avLst/>
          </a:prstGeom>
          <a:noFill/>
        </p:spPr>
        <p:txBody>
          <a:bodyPr wrap="square">
            <a:spAutoFit/>
          </a:bodyPr>
          <a:lstStyle/>
          <a:p>
            <a:pPr marL="285750" indent="-285750">
              <a:buFont typeface="Arial" panose="020B0604020202020204" pitchFamily="34" charset="0"/>
              <a:buChar char="•"/>
            </a:pPr>
            <a:r>
              <a:rPr lang="en-GB" sz="1200" b="1" dirty="0">
                <a:solidFill>
                  <a:srgbClr val="1F6165"/>
                </a:solidFill>
                <a:effectLst/>
              </a:rPr>
              <a:t>Follow instructions and training</a:t>
            </a:r>
            <a:r>
              <a:rPr lang="en-GB" sz="1200" dirty="0">
                <a:solidFill>
                  <a:srgbClr val="1F6165"/>
                </a:solidFill>
                <a:effectLst/>
              </a:rPr>
              <a:t> — Workers must use tools and machinery only as trained and authorised.</a:t>
            </a:r>
            <a:endParaRPr lang="en-GB" sz="1200" dirty="0">
              <a:solidFill>
                <a:srgbClr val="1F6165"/>
              </a:solidFill>
            </a:endParaRPr>
          </a:p>
        </p:txBody>
      </p:sp>
      <p:sp>
        <p:nvSpPr>
          <p:cNvPr id="13" name="TextBox 12">
            <a:extLst>
              <a:ext uri="{FF2B5EF4-FFF2-40B4-BE49-F238E27FC236}">
                <a16:creationId xmlns:a16="http://schemas.microsoft.com/office/drawing/2014/main" id="{79F1A5CF-882C-1AEB-AFF2-9A0D90941C7A}"/>
              </a:ext>
            </a:extLst>
          </p:cNvPr>
          <p:cNvSpPr txBox="1"/>
          <p:nvPr/>
        </p:nvSpPr>
        <p:spPr>
          <a:xfrm>
            <a:off x="986029" y="1997570"/>
            <a:ext cx="2935876" cy="830997"/>
          </a:xfrm>
          <a:prstGeom prst="rect">
            <a:avLst/>
          </a:prstGeom>
          <a:noFill/>
        </p:spPr>
        <p:txBody>
          <a:bodyPr wrap="square">
            <a:spAutoFit/>
          </a:bodyPr>
          <a:lstStyle/>
          <a:p>
            <a:pPr marL="285750" indent="-285750">
              <a:buFont typeface="Arial" panose="020B0604020202020204" pitchFamily="34" charset="0"/>
              <a:buChar char="•"/>
            </a:pPr>
            <a:r>
              <a:rPr lang="en-GB" sz="1200" b="1" dirty="0">
                <a:solidFill>
                  <a:srgbClr val="1F6165"/>
                </a:solidFill>
                <a:effectLst/>
              </a:rPr>
              <a:t>Not put themselves or others at risk</a:t>
            </a:r>
            <a:r>
              <a:rPr lang="en-GB" sz="1200" dirty="0">
                <a:solidFill>
                  <a:srgbClr val="1F6165"/>
                </a:solidFill>
                <a:effectLst/>
              </a:rPr>
              <a:t> — Workers must act safely, avoid horseplay, and follow safe systems of work.</a:t>
            </a:r>
            <a:endParaRPr lang="en-GB" sz="1200" dirty="0">
              <a:solidFill>
                <a:srgbClr val="1F6165"/>
              </a:solidFill>
            </a:endParaRPr>
          </a:p>
        </p:txBody>
      </p:sp>
      <p:pic>
        <p:nvPicPr>
          <p:cNvPr id="15" name="Picture 14">
            <a:extLst>
              <a:ext uri="{FF2B5EF4-FFF2-40B4-BE49-F238E27FC236}">
                <a16:creationId xmlns:a16="http://schemas.microsoft.com/office/drawing/2014/main" id="{E4BA90EF-6B78-0F40-D033-4246DCE328F7}"/>
              </a:ext>
            </a:extLst>
          </p:cNvPr>
          <p:cNvPicPr>
            <a:picLocks noChangeAspect="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61652" y="1997570"/>
            <a:ext cx="900000" cy="900000"/>
          </a:xfrm>
          <a:prstGeom prst="rect">
            <a:avLst/>
          </a:prstGeom>
        </p:spPr>
      </p:pic>
      <p:sp>
        <p:nvSpPr>
          <p:cNvPr id="17" name="TextBox 16">
            <a:extLst>
              <a:ext uri="{FF2B5EF4-FFF2-40B4-BE49-F238E27FC236}">
                <a16:creationId xmlns:a16="http://schemas.microsoft.com/office/drawing/2014/main" id="{06E928A4-8310-00A4-89A8-210917BEBD94}"/>
              </a:ext>
            </a:extLst>
          </p:cNvPr>
          <p:cNvSpPr txBox="1"/>
          <p:nvPr/>
        </p:nvSpPr>
        <p:spPr>
          <a:xfrm>
            <a:off x="2072012" y="2949997"/>
            <a:ext cx="3193868" cy="830997"/>
          </a:xfrm>
          <a:prstGeom prst="rect">
            <a:avLst/>
          </a:prstGeom>
          <a:noFill/>
        </p:spPr>
        <p:txBody>
          <a:bodyPr wrap="square">
            <a:spAutoFit/>
          </a:bodyPr>
          <a:lstStyle/>
          <a:p>
            <a:pPr marL="285750" indent="-285750">
              <a:buFont typeface="Arial" panose="020B0604020202020204" pitchFamily="34" charset="0"/>
              <a:buChar char="•"/>
            </a:pPr>
            <a:r>
              <a:rPr lang="en-GB" sz="1200" b="1" dirty="0">
                <a:solidFill>
                  <a:srgbClr val="1F6165"/>
                </a:solidFill>
                <a:effectLst/>
              </a:rPr>
              <a:t>Co‑operate with employers on health and safety matters</a:t>
            </a:r>
            <a:r>
              <a:rPr lang="en-GB" sz="1200" dirty="0">
                <a:solidFill>
                  <a:srgbClr val="1F6165"/>
                </a:solidFill>
                <a:effectLst/>
              </a:rPr>
              <a:t> — Attend training, follow site rules, report hazards, and participate in safety briefings.</a:t>
            </a:r>
            <a:endParaRPr lang="en-GB" sz="1200" dirty="0">
              <a:solidFill>
                <a:srgbClr val="1F6165"/>
              </a:solidFill>
            </a:endParaRPr>
          </a:p>
        </p:txBody>
      </p:sp>
      <p:pic>
        <p:nvPicPr>
          <p:cNvPr id="19" name="Picture 18">
            <a:extLst>
              <a:ext uri="{FF2B5EF4-FFF2-40B4-BE49-F238E27FC236}">
                <a16:creationId xmlns:a16="http://schemas.microsoft.com/office/drawing/2014/main" id="{8E93C47B-9705-D5E8-2820-3570BB67FE3E}"/>
              </a:ext>
            </a:extLst>
          </p:cNvPr>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251802" y="2915495"/>
            <a:ext cx="900000" cy="900000"/>
          </a:xfrm>
          <a:prstGeom prst="rect">
            <a:avLst/>
          </a:prstGeom>
        </p:spPr>
      </p:pic>
      <p:sp>
        <p:nvSpPr>
          <p:cNvPr id="21" name="TextBox 20">
            <a:extLst>
              <a:ext uri="{FF2B5EF4-FFF2-40B4-BE49-F238E27FC236}">
                <a16:creationId xmlns:a16="http://schemas.microsoft.com/office/drawing/2014/main" id="{A9FCAAED-D156-41AD-6043-13666CFA38C8}"/>
              </a:ext>
            </a:extLst>
          </p:cNvPr>
          <p:cNvSpPr txBox="1"/>
          <p:nvPr/>
        </p:nvSpPr>
        <p:spPr>
          <a:xfrm>
            <a:off x="986029" y="4015774"/>
            <a:ext cx="3193868" cy="646331"/>
          </a:xfrm>
          <a:prstGeom prst="rect">
            <a:avLst/>
          </a:prstGeom>
          <a:noFill/>
        </p:spPr>
        <p:txBody>
          <a:bodyPr wrap="square">
            <a:spAutoFit/>
          </a:bodyPr>
          <a:lstStyle/>
          <a:p>
            <a:pPr marL="285750" indent="-285750">
              <a:buFont typeface="Arial" panose="020B0604020202020204" pitchFamily="34" charset="0"/>
              <a:buChar char="•"/>
            </a:pPr>
            <a:r>
              <a:rPr lang="en-GB" sz="1200" b="1" dirty="0">
                <a:solidFill>
                  <a:srgbClr val="1F6165"/>
                </a:solidFill>
                <a:effectLst/>
              </a:rPr>
              <a:t>Use safety equipment provided by the employer</a:t>
            </a:r>
            <a:r>
              <a:rPr lang="en-GB" sz="1200" dirty="0">
                <a:solidFill>
                  <a:srgbClr val="1F6165"/>
                </a:solidFill>
                <a:effectLst/>
              </a:rPr>
              <a:t> — PPE must be worn correctly and consistently.</a:t>
            </a:r>
            <a:endParaRPr lang="en-GB" sz="1200" dirty="0">
              <a:solidFill>
                <a:srgbClr val="1F6165"/>
              </a:solidFill>
            </a:endParaRPr>
          </a:p>
        </p:txBody>
      </p:sp>
      <p:pic>
        <p:nvPicPr>
          <p:cNvPr id="23" name="Picture 22">
            <a:extLst>
              <a:ext uri="{FF2B5EF4-FFF2-40B4-BE49-F238E27FC236}">
                <a16:creationId xmlns:a16="http://schemas.microsoft.com/office/drawing/2014/main" id="{367E2B3B-B074-A99F-16C2-06D74B537FA2}"/>
              </a:ext>
            </a:extLst>
          </p:cNvPr>
          <p:cNvPicPr>
            <a:picLocks noChangeAspect="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61652" y="3888939"/>
            <a:ext cx="900000" cy="900000"/>
          </a:xfrm>
          <a:prstGeom prst="rect">
            <a:avLst/>
          </a:prstGeom>
        </p:spPr>
      </p:pic>
      <p:sp>
        <p:nvSpPr>
          <p:cNvPr id="25" name="TextBox 24">
            <a:extLst>
              <a:ext uri="{FF2B5EF4-FFF2-40B4-BE49-F238E27FC236}">
                <a16:creationId xmlns:a16="http://schemas.microsoft.com/office/drawing/2014/main" id="{24BE8427-1956-E9EA-B612-D2A123DC704B}"/>
              </a:ext>
            </a:extLst>
          </p:cNvPr>
          <p:cNvSpPr txBox="1"/>
          <p:nvPr/>
        </p:nvSpPr>
        <p:spPr>
          <a:xfrm>
            <a:off x="2072012" y="4778680"/>
            <a:ext cx="3029033" cy="1015663"/>
          </a:xfrm>
          <a:prstGeom prst="rect">
            <a:avLst/>
          </a:prstGeom>
          <a:noFill/>
        </p:spPr>
        <p:txBody>
          <a:bodyPr wrap="square">
            <a:spAutoFit/>
          </a:bodyPr>
          <a:lstStyle/>
          <a:p>
            <a:pPr marL="285750" indent="-285750">
              <a:buFont typeface="Arial" panose="020B0604020202020204" pitchFamily="34" charset="0"/>
              <a:buChar char="•"/>
            </a:pPr>
            <a:r>
              <a:rPr lang="en-GB" sz="1200" b="1" dirty="0">
                <a:solidFill>
                  <a:srgbClr val="1F6165"/>
                </a:solidFill>
                <a:effectLst/>
              </a:rPr>
              <a:t>Not misuse or interfere with anything provided for health and safety</a:t>
            </a:r>
            <a:r>
              <a:rPr lang="en-GB" sz="1200" dirty="0">
                <a:solidFill>
                  <a:srgbClr val="1F6165"/>
                </a:solidFill>
                <a:effectLst/>
              </a:rPr>
              <a:t> — Workers must not remove guards, disable alarms, or tamper with equipment.</a:t>
            </a:r>
            <a:endParaRPr lang="en-GB" sz="1200" dirty="0">
              <a:solidFill>
                <a:srgbClr val="1F6165"/>
              </a:solidFill>
            </a:endParaRPr>
          </a:p>
        </p:txBody>
      </p:sp>
      <p:sp>
        <p:nvSpPr>
          <p:cNvPr id="27" name="TextBox 26">
            <a:extLst>
              <a:ext uri="{FF2B5EF4-FFF2-40B4-BE49-F238E27FC236}">
                <a16:creationId xmlns:a16="http://schemas.microsoft.com/office/drawing/2014/main" id="{96197F53-CA8F-2134-58F3-CE497A709100}"/>
              </a:ext>
            </a:extLst>
          </p:cNvPr>
          <p:cNvSpPr txBox="1"/>
          <p:nvPr/>
        </p:nvSpPr>
        <p:spPr>
          <a:xfrm>
            <a:off x="985800" y="5907143"/>
            <a:ext cx="3193868" cy="830997"/>
          </a:xfrm>
          <a:prstGeom prst="rect">
            <a:avLst/>
          </a:prstGeom>
          <a:noFill/>
        </p:spPr>
        <p:txBody>
          <a:bodyPr wrap="square">
            <a:spAutoFit/>
          </a:bodyPr>
          <a:lstStyle/>
          <a:p>
            <a:pPr marL="285750" indent="-285750">
              <a:buFont typeface="Arial" panose="020B0604020202020204" pitchFamily="34" charset="0"/>
              <a:buChar char="•"/>
            </a:pPr>
            <a:r>
              <a:rPr lang="en-GB" sz="1200" b="1" dirty="0">
                <a:solidFill>
                  <a:srgbClr val="1F6165"/>
                </a:solidFill>
                <a:effectLst/>
              </a:rPr>
              <a:t>Report defects or hazards immediately</a:t>
            </a:r>
            <a:r>
              <a:rPr lang="en-GB" sz="1200" dirty="0">
                <a:solidFill>
                  <a:srgbClr val="1F6165"/>
                </a:solidFill>
                <a:effectLst/>
              </a:rPr>
              <a:t> — Faulty tools, damaged PPE, or unsafe conditions must be reported to supervisors.</a:t>
            </a:r>
            <a:endParaRPr lang="en-GB" sz="1200" dirty="0">
              <a:solidFill>
                <a:srgbClr val="1F6165"/>
              </a:solidFill>
            </a:endParaRPr>
          </a:p>
        </p:txBody>
      </p:sp>
      <p:pic>
        <p:nvPicPr>
          <p:cNvPr id="29" name="Picture 28">
            <a:extLst>
              <a:ext uri="{FF2B5EF4-FFF2-40B4-BE49-F238E27FC236}">
                <a16:creationId xmlns:a16="http://schemas.microsoft.com/office/drawing/2014/main" id="{69809193-1E71-45CC-4F63-7FDA40F29E5F}"/>
              </a:ext>
            </a:extLst>
          </p:cNvPr>
          <p:cNvPicPr>
            <a:picLocks noChangeAspect="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57580" y="5872641"/>
            <a:ext cx="900000" cy="900000"/>
          </a:xfrm>
          <a:prstGeom prst="rect">
            <a:avLst/>
          </a:prstGeom>
        </p:spPr>
      </p:pic>
      <p:pic>
        <p:nvPicPr>
          <p:cNvPr id="31" name="Picture 30">
            <a:extLst>
              <a:ext uri="{FF2B5EF4-FFF2-40B4-BE49-F238E27FC236}">
                <a16:creationId xmlns:a16="http://schemas.microsoft.com/office/drawing/2014/main" id="{9B99EAF8-6594-A39F-E36B-EF46568E26BE}"/>
              </a:ext>
            </a:extLst>
          </p:cNvPr>
          <p:cNvPicPr>
            <a:picLocks noChangeAspect="1"/>
          </p:cNvPicPr>
          <p:nvPr/>
        </p:nvPicPr>
        <p:blipFill>
          <a:blip r:embed="rId6">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251802" y="6703639"/>
            <a:ext cx="900000" cy="900000"/>
          </a:xfrm>
          <a:prstGeom prst="rect">
            <a:avLst/>
          </a:prstGeom>
        </p:spPr>
      </p:pic>
      <p:pic>
        <p:nvPicPr>
          <p:cNvPr id="33" name="Picture 32">
            <a:extLst>
              <a:ext uri="{FF2B5EF4-FFF2-40B4-BE49-F238E27FC236}">
                <a16:creationId xmlns:a16="http://schemas.microsoft.com/office/drawing/2014/main" id="{D07166E9-40C5-775A-63EA-8137F019795A}"/>
              </a:ext>
            </a:extLst>
          </p:cNvPr>
          <p:cNvPicPr>
            <a:picLocks noChangeAspect="1"/>
          </p:cNvPicPr>
          <p:nvPr/>
        </p:nvPicPr>
        <p:blipFill>
          <a:blip r:embed="rId7">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251802" y="4889352"/>
            <a:ext cx="900000" cy="900000"/>
          </a:xfrm>
          <a:prstGeom prst="rect">
            <a:avLst/>
          </a:prstGeom>
        </p:spPr>
      </p:pic>
    </p:spTree>
    <p:extLst>
      <p:ext uri="{BB962C8B-B14F-4D97-AF65-F5344CB8AC3E}">
        <p14:creationId xmlns:p14="http://schemas.microsoft.com/office/powerpoint/2010/main" val="2139192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5E0E3"/>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066E9BAA-F6F4-2FEC-9E74-416A7434C4DF}"/>
              </a:ext>
            </a:extLst>
          </p:cNvPr>
          <p:cNvSpPr/>
          <p:nvPr/>
        </p:nvSpPr>
        <p:spPr>
          <a:xfrm rot="10800000" flipV="1">
            <a:off x="0" y="416257"/>
            <a:ext cx="4005618" cy="818865"/>
          </a:xfrm>
          <a:custGeom>
            <a:avLst/>
            <a:gdLst>
              <a:gd name="connsiteX0" fmla="*/ 3985148 w 4005618"/>
              <a:gd name="connsiteY0" fmla="*/ 0 h 818865"/>
              <a:gd name="connsiteX1" fmla="*/ 0 w 4005618"/>
              <a:gd name="connsiteY1" fmla="*/ 0 h 818865"/>
              <a:gd name="connsiteX2" fmla="*/ 0 w 4005618"/>
              <a:gd name="connsiteY2" fmla="*/ 409433 h 818865"/>
              <a:gd name="connsiteX3" fmla="*/ 409433 w 4005618"/>
              <a:gd name="connsiteY3" fmla="*/ 818865 h 818865"/>
              <a:gd name="connsiteX4" fmla="*/ 4005618 w 4005618"/>
              <a:gd name="connsiteY4" fmla="*/ 818865 h 818865"/>
              <a:gd name="connsiteX5" fmla="*/ 4005618 w 4005618"/>
              <a:gd name="connsiteY5" fmla="*/ 20470 h 81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5618" h="818865">
                <a:moveTo>
                  <a:pt x="3985148" y="0"/>
                </a:moveTo>
                <a:lnTo>
                  <a:pt x="0" y="0"/>
                </a:lnTo>
                <a:lnTo>
                  <a:pt x="0" y="409433"/>
                </a:lnTo>
                <a:lnTo>
                  <a:pt x="409433" y="818865"/>
                </a:lnTo>
                <a:lnTo>
                  <a:pt x="4005618" y="818865"/>
                </a:lnTo>
                <a:lnTo>
                  <a:pt x="4005618" y="2047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 name="Free-form: Shape 2">
            <a:extLst>
              <a:ext uri="{FF2B5EF4-FFF2-40B4-BE49-F238E27FC236}">
                <a16:creationId xmlns:a16="http://schemas.microsoft.com/office/drawing/2014/main" id="{3282B579-5E5E-4B0D-73E2-576CD1D9367E}"/>
              </a:ext>
            </a:extLst>
          </p:cNvPr>
          <p:cNvSpPr/>
          <p:nvPr/>
        </p:nvSpPr>
        <p:spPr>
          <a:xfrm rot="10800000" flipV="1">
            <a:off x="0" y="241111"/>
            <a:ext cx="3878239" cy="818865"/>
          </a:xfrm>
          <a:custGeom>
            <a:avLst/>
            <a:gdLst>
              <a:gd name="connsiteX0" fmla="*/ 3878239 w 3878239"/>
              <a:gd name="connsiteY0" fmla="*/ 0 h 818865"/>
              <a:gd name="connsiteX1" fmla="*/ 0 w 3878239"/>
              <a:gd name="connsiteY1" fmla="*/ 0 h 818865"/>
              <a:gd name="connsiteX2" fmla="*/ 0 w 3878239"/>
              <a:gd name="connsiteY2" fmla="*/ 409433 h 818865"/>
              <a:gd name="connsiteX3" fmla="*/ 409433 w 3878239"/>
              <a:gd name="connsiteY3" fmla="*/ 818865 h 818865"/>
              <a:gd name="connsiteX4" fmla="*/ 3878239 w 3878239"/>
              <a:gd name="connsiteY4" fmla="*/ 818865 h 818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8239" h="818865">
                <a:moveTo>
                  <a:pt x="3878239" y="0"/>
                </a:moveTo>
                <a:lnTo>
                  <a:pt x="0" y="0"/>
                </a:lnTo>
                <a:lnTo>
                  <a:pt x="0" y="409433"/>
                </a:lnTo>
                <a:lnTo>
                  <a:pt x="409433" y="818865"/>
                </a:lnTo>
                <a:lnTo>
                  <a:pt x="3878239" y="818865"/>
                </a:lnTo>
                <a:close/>
              </a:path>
            </a:pathLst>
          </a:cu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 name="Rectangle 3">
            <a:extLst>
              <a:ext uri="{FF2B5EF4-FFF2-40B4-BE49-F238E27FC236}">
                <a16:creationId xmlns:a16="http://schemas.microsoft.com/office/drawing/2014/main" id="{FFF656B3-2B22-D3E2-7BF1-AE3D0F49CB5F}"/>
              </a:ext>
            </a:extLst>
          </p:cNvPr>
          <p:cNvSpPr/>
          <p:nvPr/>
        </p:nvSpPr>
        <p:spPr>
          <a:xfrm>
            <a:off x="0" y="358155"/>
            <a:ext cx="2933047" cy="584775"/>
          </a:xfrm>
          <a:prstGeom prst="rect">
            <a:avLst/>
          </a:prstGeom>
          <a:noFill/>
        </p:spPr>
        <p:txBody>
          <a:bodyPr wrap="none" lIns="91440" tIns="45720" rIns="91440" bIns="45720">
            <a:spAutoFit/>
          </a:bodyPr>
          <a:lstStyle/>
          <a:p>
            <a:r>
              <a:rPr lang="en-GB" sz="3200" b="0" cap="none" spc="0" dirty="0">
                <a:ln w="0"/>
                <a:solidFill>
                  <a:schemeClr val="bg1"/>
                </a:solidFill>
                <a:effectLst>
                  <a:outerShdw blurRad="38100" dist="19050" dir="2700000" algn="tl" rotWithShape="0">
                    <a:schemeClr val="dk1">
                      <a:alpha val="40000"/>
                    </a:schemeClr>
                  </a:outerShdw>
                </a:effectLst>
                <a:latin typeface="Arial Rounded MT Bold" panose="020F0704030504030204" pitchFamily="34" charset="0"/>
              </a:rPr>
              <a:t>Practice Test.</a:t>
            </a:r>
          </a:p>
        </p:txBody>
      </p:sp>
      <p:sp>
        <p:nvSpPr>
          <p:cNvPr id="9" name="TextBox 8">
            <a:extLst>
              <a:ext uri="{FF2B5EF4-FFF2-40B4-BE49-F238E27FC236}">
                <a16:creationId xmlns:a16="http://schemas.microsoft.com/office/drawing/2014/main" id="{1331F3F2-7721-BB12-F77E-7BC09F76B818}"/>
              </a:ext>
            </a:extLst>
          </p:cNvPr>
          <p:cNvSpPr txBox="1"/>
          <p:nvPr/>
        </p:nvSpPr>
        <p:spPr>
          <a:xfrm>
            <a:off x="104502" y="1410269"/>
            <a:ext cx="4676503" cy="1600438"/>
          </a:xfrm>
          <a:prstGeom prst="rect">
            <a:avLst/>
          </a:prstGeom>
          <a:noFill/>
        </p:spPr>
        <p:txBody>
          <a:bodyPr wrap="square">
            <a:spAutoFit/>
          </a:bodyPr>
          <a:lstStyle/>
          <a:p>
            <a:r>
              <a:rPr lang="en-GB" sz="1400" b="1" dirty="0">
                <a:solidFill>
                  <a:srgbClr val="1F6165"/>
                </a:solidFill>
              </a:rPr>
              <a:t>Q1: </a:t>
            </a:r>
            <a:r>
              <a:rPr lang="en-GB" sz="1400" dirty="0">
                <a:solidFill>
                  <a:srgbClr val="1F6165"/>
                </a:solidFill>
              </a:rPr>
              <a:t>Which law forms the foundation of health and safety responsibilities in UK construction? </a:t>
            </a:r>
          </a:p>
          <a:p>
            <a:endParaRPr lang="en-GB" sz="1400" dirty="0">
              <a:solidFill>
                <a:srgbClr val="1F6165"/>
              </a:solidFill>
            </a:endParaRPr>
          </a:p>
          <a:p>
            <a:pPr marL="896938" indent="-342900">
              <a:buAutoNum type="alphaUcParenR"/>
            </a:pPr>
            <a:r>
              <a:rPr lang="en-GB" sz="1400" dirty="0">
                <a:solidFill>
                  <a:srgbClr val="1F6165"/>
                </a:solidFill>
              </a:rPr>
              <a:t>Building Regulations 2010 </a:t>
            </a:r>
          </a:p>
          <a:p>
            <a:pPr marL="896938" indent="-342900">
              <a:buAutoNum type="alphaUcParenR"/>
            </a:pPr>
            <a:r>
              <a:rPr lang="en-GB" sz="1400" dirty="0">
                <a:solidFill>
                  <a:srgbClr val="1F6165"/>
                </a:solidFill>
              </a:rPr>
              <a:t>Health and Safety at Work etc. Act 1974 </a:t>
            </a:r>
          </a:p>
          <a:p>
            <a:pPr marL="896938" indent="-342900">
              <a:buAutoNum type="alphaUcParenR"/>
            </a:pPr>
            <a:r>
              <a:rPr lang="en-GB" sz="1400" dirty="0">
                <a:solidFill>
                  <a:srgbClr val="1F6165"/>
                </a:solidFill>
              </a:rPr>
              <a:t>Control of Substances Hazardous to Health (COSHH)</a:t>
            </a:r>
          </a:p>
        </p:txBody>
      </p:sp>
      <p:sp>
        <p:nvSpPr>
          <p:cNvPr id="11" name="Rectangle: Rounded Corners 10">
            <a:extLst>
              <a:ext uri="{FF2B5EF4-FFF2-40B4-BE49-F238E27FC236}">
                <a16:creationId xmlns:a16="http://schemas.microsoft.com/office/drawing/2014/main" id="{878D92F9-0E30-CAF0-9E5E-33C37F4C7773}"/>
              </a:ext>
            </a:extLst>
          </p:cNvPr>
          <p:cNvSpPr/>
          <p:nvPr/>
        </p:nvSpPr>
        <p:spPr>
          <a:xfrm>
            <a:off x="546645" y="2117067"/>
            <a:ext cx="163285" cy="176349"/>
          </a:xfrm>
          <a:prstGeom prst="roundRect">
            <a:avLst/>
          </a:prstGeom>
          <a:solidFill>
            <a:schemeClr val="bg1"/>
          </a:solidFill>
          <a:ln>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2B5345C0-11A1-8CAF-353E-C9F0F0023DBF}"/>
              </a:ext>
            </a:extLst>
          </p:cNvPr>
          <p:cNvSpPr/>
          <p:nvPr/>
        </p:nvSpPr>
        <p:spPr>
          <a:xfrm>
            <a:off x="546645" y="2334099"/>
            <a:ext cx="163285" cy="176349"/>
          </a:xfrm>
          <a:prstGeom prst="roundRect">
            <a:avLst/>
          </a:prstGeom>
          <a:solidFill>
            <a:schemeClr val="bg1"/>
          </a:solidFill>
          <a:ln>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56E1C945-9FA6-87BF-EE5E-53D07D86FE9F}"/>
              </a:ext>
            </a:extLst>
          </p:cNvPr>
          <p:cNvSpPr/>
          <p:nvPr/>
        </p:nvSpPr>
        <p:spPr>
          <a:xfrm>
            <a:off x="546645" y="2551131"/>
            <a:ext cx="163285" cy="176349"/>
          </a:xfrm>
          <a:prstGeom prst="roundRect">
            <a:avLst/>
          </a:prstGeom>
          <a:solidFill>
            <a:schemeClr val="bg1"/>
          </a:solidFill>
          <a:ln>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1672617-D194-FEE1-1E7A-687F84361CD2}"/>
              </a:ext>
            </a:extLst>
          </p:cNvPr>
          <p:cNvSpPr txBox="1"/>
          <p:nvPr/>
        </p:nvSpPr>
        <p:spPr>
          <a:xfrm>
            <a:off x="104501" y="3255840"/>
            <a:ext cx="4676503" cy="954107"/>
          </a:xfrm>
          <a:prstGeom prst="rect">
            <a:avLst/>
          </a:prstGeom>
          <a:noFill/>
        </p:spPr>
        <p:txBody>
          <a:bodyPr wrap="square">
            <a:spAutoFit/>
          </a:bodyPr>
          <a:lstStyle/>
          <a:p>
            <a:r>
              <a:rPr lang="en-GB" sz="1400" b="1" dirty="0">
                <a:solidFill>
                  <a:srgbClr val="1F6165"/>
                </a:solidFill>
              </a:rPr>
              <a:t>Q2: </a:t>
            </a:r>
            <a:r>
              <a:rPr lang="en-GB" sz="1400" dirty="0">
                <a:solidFill>
                  <a:srgbClr val="1F6165"/>
                </a:solidFill>
              </a:rPr>
              <a:t>Employers must provide PPE free of charge to workers.</a:t>
            </a:r>
          </a:p>
          <a:p>
            <a:endParaRPr lang="en-GB" sz="1400" dirty="0">
              <a:solidFill>
                <a:srgbClr val="1F6165"/>
              </a:solidFill>
            </a:endParaRPr>
          </a:p>
          <a:p>
            <a:pPr marL="896938" indent="-285750">
              <a:buFont typeface="Arial" panose="020B0604020202020204" pitchFamily="34" charset="0"/>
              <a:buChar char="•"/>
            </a:pPr>
            <a:r>
              <a:rPr lang="en-GB" sz="1400" dirty="0">
                <a:solidFill>
                  <a:srgbClr val="1F6165"/>
                </a:solidFill>
              </a:rPr>
              <a:t>True</a:t>
            </a:r>
          </a:p>
          <a:p>
            <a:pPr marL="896938" indent="-285750">
              <a:buFont typeface="Arial" panose="020B0604020202020204" pitchFamily="34" charset="0"/>
              <a:buChar char="•"/>
            </a:pPr>
            <a:r>
              <a:rPr lang="en-GB" sz="1400" dirty="0">
                <a:solidFill>
                  <a:srgbClr val="1F6165"/>
                </a:solidFill>
              </a:rPr>
              <a:t>False</a:t>
            </a:r>
          </a:p>
        </p:txBody>
      </p:sp>
      <p:sp>
        <p:nvSpPr>
          <p:cNvPr id="26" name="Rectangle: Rounded Corners 25">
            <a:extLst>
              <a:ext uri="{FF2B5EF4-FFF2-40B4-BE49-F238E27FC236}">
                <a16:creationId xmlns:a16="http://schemas.microsoft.com/office/drawing/2014/main" id="{15DA84D7-73A9-22A5-C0B3-20194D045301}"/>
              </a:ext>
            </a:extLst>
          </p:cNvPr>
          <p:cNvSpPr/>
          <p:nvPr/>
        </p:nvSpPr>
        <p:spPr>
          <a:xfrm>
            <a:off x="546645" y="3717505"/>
            <a:ext cx="163285" cy="176349"/>
          </a:xfrm>
          <a:prstGeom prst="roundRect">
            <a:avLst/>
          </a:prstGeom>
          <a:solidFill>
            <a:schemeClr val="bg1"/>
          </a:solidFill>
          <a:ln>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Rounded Corners 26">
            <a:extLst>
              <a:ext uri="{FF2B5EF4-FFF2-40B4-BE49-F238E27FC236}">
                <a16:creationId xmlns:a16="http://schemas.microsoft.com/office/drawing/2014/main" id="{3B46C890-E298-F749-90CD-70C199686E5C}"/>
              </a:ext>
            </a:extLst>
          </p:cNvPr>
          <p:cNvSpPr/>
          <p:nvPr/>
        </p:nvSpPr>
        <p:spPr>
          <a:xfrm>
            <a:off x="546645" y="3934537"/>
            <a:ext cx="163285" cy="176349"/>
          </a:xfrm>
          <a:prstGeom prst="roundRect">
            <a:avLst/>
          </a:prstGeom>
          <a:solidFill>
            <a:schemeClr val="bg1"/>
          </a:solidFill>
          <a:ln>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BD041982-3F8A-74B5-DD49-31E37BFF567D}"/>
              </a:ext>
            </a:extLst>
          </p:cNvPr>
          <p:cNvSpPr txBox="1"/>
          <p:nvPr/>
        </p:nvSpPr>
        <p:spPr>
          <a:xfrm>
            <a:off x="104501" y="4554370"/>
            <a:ext cx="4998722" cy="523220"/>
          </a:xfrm>
          <a:prstGeom prst="rect">
            <a:avLst/>
          </a:prstGeom>
          <a:noFill/>
        </p:spPr>
        <p:txBody>
          <a:bodyPr wrap="square">
            <a:spAutoFit/>
          </a:bodyPr>
          <a:lstStyle/>
          <a:p>
            <a:r>
              <a:rPr lang="en-GB" sz="1400" b="1" dirty="0">
                <a:solidFill>
                  <a:srgbClr val="1F6165"/>
                </a:solidFill>
              </a:rPr>
              <a:t>Q3: </a:t>
            </a:r>
            <a:r>
              <a:rPr lang="en-GB" sz="1400" dirty="0">
                <a:solidFill>
                  <a:srgbClr val="1F6165"/>
                </a:solidFill>
              </a:rPr>
              <a:t>Describe one example of how an employee can cooperate with their employer on health and safety matters.</a:t>
            </a:r>
          </a:p>
        </p:txBody>
      </p:sp>
      <p:sp>
        <p:nvSpPr>
          <p:cNvPr id="30" name="Rectangle: Rounded Corners 29">
            <a:extLst>
              <a:ext uri="{FF2B5EF4-FFF2-40B4-BE49-F238E27FC236}">
                <a16:creationId xmlns:a16="http://schemas.microsoft.com/office/drawing/2014/main" id="{24D8E0C1-8C75-AEBE-17B4-84F576AC0309}"/>
              </a:ext>
            </a:extLst>
          </p:cNvPr>
          <p:cNvSpPr/>
          <p:nvPr/>
        </p:nvSpPr>
        <p:spPr>
          <a:xfrm>
            <a:off x="211365" y="5116131"/>
            <a:ext cx="4998722" cy="2085389"/>
          </a:xfrm>
          <a:prstGeom prst="roundRect">
            <a:avLst>
              <a:gd name="adj" fmla="val 10403"/>
            </a:avLst>
          </a:prstGeom>
          <a:solidFill>
            <a:schemeClr val="bg1"/>
          </a:solidFill>
          <a:ln>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1355098"/>
      </p:ext>
    </p:extLst>
  </p:cSld>
  <p:clrMapOvr>
    <a:masterClrMapping/>
  </p:clrMapOvr>
</p:sld>
</file>

<file path=ppt/theme/theme1.xml><?xml version="1.0" encoding="utf-8"?>
<a:theme xmlns:a="http://schemas.openxmlformats.org/drawingml/2006/main" name="Office Theme">
  <a:themeElements>
    <a:clrScheme name="Educon Publications">
      <a:dk1>
        <a:srgbClr val="593118"/>
      </a:dk1>
      <a:lt1>
        <a:sysClr val="window" lastClr="FFFFFF"/>
      </a:lt1>
      <a:dk2>
        <a:srgbClr val="E06E33"/>
      </a:dk2>
      <a:lt2>
        <a:srgbClr val="E8E8E8"/>
      </a:lt2>
      <a:accent1>
        <a:srgbClr val="593118"/>
      </a:accent1>
      <a:accent2>
        <a:srgbClr val="E06E33"/>
      </a:accent2>
      <a:accent3>
        <a:srgbClr val="894D2B"/>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605</TotalTime>
  <Words>1498</Words>
  <Application>Microsoft Office PowerPoint</Application>
  <PresentationFormat>Custom</PresentationFormat>
  <Paragraphs>171</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Aptos Display</vt:lpstr>
      <vt:lpstr>Arial</vt:lpstr>
      <vt:lpstr>Arial Rounded MT Bold</vt:lpstr>
      <vt:lpstr>MisterEarl BT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Rix</dc:creator>
  <cp:lastModifiedBy>James Rix</cp:lastModifiedBy>
  <cp:revision>22</cp:revision>
  <dcterms:created xsi:type="dcterms:W3CDTF">2025-01-15T18:41:46Z</dcterms:created>
  <dcterms:modified xsi:type="dcterms:W3CDTF">2026-06-30T20:44:05Z</dcterms:modified>
</cp:coreProperties>
</file>