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60" r:id="rId7"/>
    <p:sldId id="261" r:id="rId8"/>
    <p:sldId id="263" r:id="rId9"/>
    <p:sldId id="262" r:id="rId10"/>
    <p:sldId id="264" r:id="rId11"/>
    <p:sldId id="258" r:id="rId12"/>
    <p:sldId id="296" r:id="rId13"/>
    <p:sldId id="295" r:id="rId14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243B5A-657B-4972-8119-9ED5A50B884C}">
          <p14:sldIdLst>
            <p14:sldId id="256"/>
            <p14:sldId id="257"/>
            <p14:sldId id="260"/>
            <p14:sldId id="261"/>
            <p14:sldId id="263"/>
            <p14:sldId id="262"/>
            <p14:sldId id="264"/>
          </p14:sldIdLst>
        </p14:section>
        <p14:section name="Worrksheet" id="{85346245-4448-452B-962F-5F6246C234E9}">
          <p14:sldIdLst>
            <p14:sldId id="258"/>
            <p14:sldId id="296"/>
          </p14:sldIdLst>
        </p14:section>
        <p14:section name="Thank You" id="{BF1D9C60-63D2-4A22-BBBB-5BFE4E9D3B04}">
          <p14:sldIdLst>
            <p14:sldId id="29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61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40" d="100"/>
          <a:sy n="40" d="100"/>
        </p:scale>
        <p:origin x="14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068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955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550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5642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440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160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03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913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7865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394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776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335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se.gov.uk/?utm_source=copilot.com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6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82D9922-041F-205C-0A25-69BB89DEC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413" y="33895"/>
            <a:ext cx="724065" cy="72406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64AC237-CC0C-4491-5D2F-1B4B71B7D34B}"/>
              </a:ext>
            </a:extLst>
          </p:cNvPr>
          <p:cNvSpPr/>
          <p:nvPr/>
        </p:nvSpPr>
        <p:spPr>
          <a:xfrm>
            <a:off x="1577799" y="901141"/>
            <a:ext cx="44040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RESEARCH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4BE08E2-56BA-072E-50E2-D6692AAE1817}"/>
              </a:ext>
            </a:extLst>
          </p:cNvPr>
          <p:cNvCxnSpPr>
            <a:cxnSpLocks/>
          </p:cNvCxnSpPr>
          <p:nvPr/>
        </p:nvCxnSpPr>
        <p:spPr>
          <a:xfrm>
            <a:off x="765142" y="1754909"/>
            <a:ext cx="602939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52BB1B0-F475-116A-E41C-F60FCB47E2E8}"/>
              </a:ext>
            </a:extLst>
          </p:cNvPr>
          <p:cNvCxnSpPr>
            <a:cxnSpLocks/>
          </p:cNvCxnSpPr>
          <p:nvPr/>
        </p:nvCxnSpPr>
        <p:spPr>
          <a:xfrm>
            <a:off x="765142" y="983673"/>
            <a:ext cx="602939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421678C4-03B0-E350-8EA7-3560FC6C711E}"/>
              </a:ext>
            </a:extLst>
          </p:cNvPr>
          <p:cNvSpPr/>
          <p:nvPr/>
        </p:nvSpPr>
        <p:spPr>
          <a:xfrm>
            <a:off x="1836004" y="436824"/>
            <a:ext cx="38876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2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101.1 – Homework Pack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C11E8BB-371F-20BF-64F6-4ED315C17790}"/>
              </a:ext>
            </a:extLst>
          </p:cNvPr>
          <p:cNvSpPr/>
          <p:nvPr/>
        </p:nvSpPr>
        <p:spPr>
          <a:xfrm>
            <a:off x="1290418" y="1799726"/>
            <a:ext cx="497886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Importance of Health and Safety in Construction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B4DA624-E4DC-4533-7B2E-FBC9E7E34C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39" b="18623"/>
          <a:stretch>
            <a:fillRect/>
          </a:stretch>
        </p:blipFill>
        <p:spPr>
          <a:xfrm>
            <a:off x="0" y="2890982"/>
            <a:ext cx="7559675" cy="580967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5A1D011-19A4-7370-82F0-D475EDE8ABDE}"/>
              </a:ext>
            </a:extLst>
          </p:cNvPr>
          <p:cNvSpPr/>
          <p:nvPr/>
        </p:nvSpPr>
        <p:spPr>
          <a:xfrm>
            <a:off x="-1" y="9541164"/>
            <a:ext cx="7559675" cy="1150649"/>
          </a:xfrm>
          <a:prstGeom prst="rect">
            <a:avLst/>
          </a:prstGeom>
          <a:gradFill flip="none" rotWithShape="1">
            <a:gsLst>
              <a:gs pos="38000">
                <a:schemeClr val="accent1">
                  <a:lumMod val="67000"/>
                </a:schemeClr>
              </a:gs>
              <a:gs pos="100000">
                <a:srgbClr val="1F6165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E7807EE-D7B8-BB49-8538-088955065545}"/>
              </a:ext>
            </a:extLst>
          </p:cNvPr>
          <p:cNvGrpSpPr>
            <a:grpSpLocks noChangeAspect="1"/>
          </p:cNvGrpSpPr>
          <p:nvPr/>
        </p:nvGrpSpPr>
        <p:grpSpPr>
          <a:xfrm>
            <a:off x="172172" y="9886595"/>
            <a:ext cx="1554593" cy="805217"/>
            <a:chOff x="5867744" y="10139672"/>
            <a:chExt cx="697946" cy="361508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00A1385-717A-B174-C64D-C07986463D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67744" y="10180417"/>
              <a:ext cx="270980" cy="280018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B3EC17B2-E18A-5F1F-7FB6-F9B40FD01C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6023" y="10139672"/>
              <a:ext cx="349667" cy="361508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C56ABCD4-47D5-0F9E-9AA4-53B1247F6D83}"/>
              </a:ext>
            </a:extLst>
          </p:cNvPr>
          <p:cNvSpPr txBox="1"/>
          <p:nvPr/>
        </p:nvSpPr>
        <p:spPr>
          <a:xfrm>
            <a:off x="5464221" y="10309630"/>
            <a:ext cx="2213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Lecturer: James Rix</a:t>
            </a:r>
          </a:p>
        </p:txBody>
      </p:sp>
    </p:spTree>
    <p:extLst>
      <p:ext uri="{BB962C8B-B14F-4D97-AF65-F5344CB8AC3E}">
        <p14:creationId xmlns:p14="http://schemas.microsoft.com/office/powerpoint/2010/main" val="2930092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C0687-A229-1ECA-A692-B3AAC21B9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E337ED3-20AF-D013-BF33-4E79B5CA6A05}"/>
              </a:ext>
            </a:extLst>
          </p:cNvPr>
          <p:cNvSpPr/>
          <p:nvPr/>
        </p:nvSpPr>
        <p:spPr>
          <a:xfrm>
            <a:off x="147782" y="147782"/>
            <a:ext cx="7264111" cy="10372436"/>
          </a:xfrm>
          <a:prstGeom prst="rect">
            <a:avLst/>
          </a:prstGeom>
          <a:noFill/>
          <a:ln w="762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1F6165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60281D-ADE1-BB4A-68B9-A0F2846015C8}"/>
              </a:ext>
            </a:extLst>
          </p:cNvPr>
          <p:cNvSpPr/>
          <p:nvPr/>
        </p:nvSpPr>
        <p:spPr>
          <a:xfrm>
            <a:off x="215780" y="127518"/>
            <a:ext cx="3416063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 You.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C41E78-70D6-8E53-FB27-3E9D38B5EFFC}"/>
              </a:ext>
            </a:extLst>
          </p:cNvPr>
          <p:cNvSpPr txBox="1"/>
          <p:nvPr/>
        </p:nvSpPr>
        <p:spPr>
          <a:xfrm>
            <a:off x="412967" y="1605495"/>
            <a:ext cx="5131167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1F6165"/>
                </a:solidFill>
              </a:rPr>
              <a:t>We would like to say thank you for using this learning material, we hope you found it useful.</a:t>
            </a:r>
          </a:p>
          <a:p>
            <a:endParaRPr lang="en-GB" sz="2800" dirty="0">
              <a:solidFill>
                <a:srgbClr val="1F6165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6B5025-4168-BAA0-1CD8-346F0F52830E}"/>
              </a:ext>
            </a:extLst>
          </p:cNvPr>
          <p:cNvSpPr txBox="1"/>
          <p:nvPr/>
        </p:nvSpPr>
        <p:spPr>
          <a:xfrm>
            <a:off x="479642" y="6764384"/>
            <a:ext cx="5167688" cy="20313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1F6165"/>
                </a:solidFill>
              </a:rPr>
              <a:t>If you have any questions regarding this or any other learning material, or have any suggestions about improvements or ideas please email James Rix at:</a:t>
            </a:r>
          </a:p>
          <a:p>
            <a:endParaRPr lang="en-GB" dirty="0">
              <a:solidFill>
                <a:srgbClr val="1F6165"/>
              </a:solidFill>
            </a:endParaRPr>
          </a:p>
          <a:p>
            <a:r>
              <a:rPr lang="en-GB" dirty="0">
                <a:solidFill>
                  <a:srgbClr val="1F6165"/>
                </a:solidFill>
              </a:rPr>
              <a:t>educon@gmail.com</a:t>
            </a:r>
          </a:p>
          <a:p>
            <a:endParaRPr lang="en-GB" dirty="0">
              <a:solidFill>
                <a:srgbClr val="1F6165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18242F5-7320-9789-A734-4A08BF9831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31128" y="2837584"/>
            <a:ext cx="3789394" cy="3789394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5301DA8-251D-CE5E-B5CE-10BF1A49DE56}"/>
              </a:ext>
            </a:extLst>
          </p:cNvPr>
          <p:cNvSpPr/>
          <p:nvPr/>
        </p:nvSpPr>
        <p:spPr>
          <a:xfrm>
            <a:off x="-1" y="9541164"/>
            <a:ext cx="7559675" cy="1150649"/>
          </a:xfrm>
          <a:prstGeom prst="rect">
            <a:avLst/>
          </a:prstGeom>
          <a:gradFill flip="none" rotWithShape="1">
            <a:gsLst>
              <a:gs pos="69000">
                <a:srgbClr val="8DA4AF">
                  <a:alpha val="50000"/>
                </a:srgbClr>
              </a:gs>
              <a:gs pos="38000">
                <a:schemeClr val="accent1">
                  <a:lumMod val="67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65B97C6-59D6-7005-44DC-AEFEC4FFFBBD}"/>
              </a:ext>
            </a:extLst>
          </p:cNvPr>
          <p:cNvGrpSpPr>
            <a:grpSpLocks noChangeAspect="1"/>
          </p:cNvGrpSpPr>
          <p:nvPr/>
        </p:nvGrpSpPr>
        <p:grpSpPr>
          <a:xfrm>
            <a:off x="172172" y="9886595"/>
            <a:ext cx="1554593" cy="805217"/>
            <a:chOff x="5867744" y="10139672"/>
            <a:chExt cx="697946" cy="36150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6A2723F-6673-DAEF-B720-43D2637E57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67744" y="10180417"/>
              <a:ext cx="270980" cy="28001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3CDFDBC-B36B-4AB3-BBE8-01018B8DE2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6023" y="10139672"/>
              <a:ext cx="349667" cy="361508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01D8749-1D64-715D-3096-3C5C4926D749}"/>
              </a:ext>
            </a:extLst>
          </p:cNvPr>
          <p:cNvSpPr txBox="1"/>
          <p:nvPr/>
        </p:nvSpPr>
        <p:spPr>
          <a:xfrm>
            <a:off x="5464221" y="10309630"/>
            <a:ext cx="2213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Lecturer: James Rix</a:t>
            </a:r>
          </a:p>
        </p:txBody>
      </p:sp>
    </p:spTree>
    <p:extLst>
      <p:ext uri="{BB962C8B-B14F-4D97-AF65-F5344CB8AC3E}">
        <p14:creationId xmlns:p14="http://schemas.microsoft.com/office/powerpoint/2010/main" val="1544980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71367E4-1783-D890-1C59-E2FBB6C4B13D}"/>
              </a:ext>
            </a:extLst>
          </p:cNvPr>
          <p:cNvGrpSpPr/>
          <p:nvPr/>
        </p:nvGrpSpPr>
        <p:grpSpPr>
          <a:xfrm>
            <a:off x="212652" y="244550"/>
            <a:ext cx="2946184" cy="988505"/>
            <a:chOff x="212651" y="244549"/>
            <a:chExt cx="7591647" cy="2105247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429E763F-E260-4F73-3E2C-78970CB48DB4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CEB119F-D8E5-E70D-CEAA-3E2FB9BABBFA}"/>
                </a:ext>
              </a:extLst>
            </p:cNvPr>
            <p:cNvSpPr/>
            <p:nvPr/>
          </p:nvSpPr>
          <p:spPr>
            <a:xfrm rot="21009592">
              <a:off x="2129475" y="606311"/>
              <a:ext cx="2409341" cy="1142507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Contents.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E9F1978-2490-A6A2-F656-0CEE0FA1C352}"/>
              </a:ext>
            </a:extLst>
          </p:cNvPr>
          <p:cNvSpPr txBox="1"/>
          <p:nvPr/>
        </p:nvSpPr>
        <p:spPr>
          <a:xfrm>
            <a:off x="549442" y="1938227"/>
            <a:ext cx="379395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  <a:effectLst/>
              </a:rPr>
              <a:t>Purpose</a:t>
            </a:r>
            <a:endParaRPr lang="en-GB" sz="2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  <a:effectLst/>
              </a:rPr>
              <a:t>Learner Brief</a:t>
            </a:r>
            <a:endParaRPr lang="en-GB" sz="2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  <a:effectLst/>
              </a:rPr>
              <a:t>Resource List</a:t>
            </a:r>
            <a:endParaRPr lang="en-GB" sz="2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  <a:effectLst/>
              </a:rPr>
              <a:t>Assessment Method</a:t>
            </a:r>
            <a:endParaRPr lang="en-GB" sz="2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  <a:effectLst/>
              </a:rPr>
              <a:t>Skills Utilised</a:t>
            </a:r>
            <a:endParaRPr lang="en-GB" sz="2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  <a:effectLst/>
              </a:rPr>
              <a:t>Research Worksheet</a:t>
            </a:r>
            <a:endParaRPr lang="en-GB" sz="2400" dirty="0">
              <a:solidFill>
                <a:srgbClr val="1F61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300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19D24-E954-602B-6A9A-3C3FDA6A5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FAD2550-1566-45FE-632E-E166C6312C7D}"/>
              </a:ext>
            </a:extLst>
          </p:cNvPr>
          <p:cNvGrpSpPr/>
          <p:nvPr/>
        </p:nvGrpSpPr>
        <p:grpSpPr>
          <a:xfrm>
            <a:off x="212652" y="244550"/>
            <a:ext cx="2946184" cy="988505"/>
            <a:chOff x="212651" y="244549"/>
            <a:chExt cx="7591647" cy="2105247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32834719-048B-E598-A254-21550FA61795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7AA1311-4DF1-459B-5AAC-6E9631CBCF51}"/>
                </a:ext>
              </a:extLst>
            </p:cNvPr>
            <p:cNvSpPr/>
            <p:nvPr/>
          </p:nvSpPr>
          <p:spPr>
            <a:xfrm rot="21009592">
              <a:off x="1208558" y="292666"/>
              <a:ext cx="4251188" cy="1769798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Purpose.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26A9466-775E-23AE-7685-E156C9C21192}"/>
              </a:ext>
            </a:extLst>
          </p:cNvPr>
          <p:cNvSpPr txBox="1"/>
          <p:nvPr/>
        </p:nvSpPr>
        <p:spPr>
          <a:xfrm>
            <a:off x="212652" y="1863350"/>
            <a:ext cx="678170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1F6165"/>
                </a:solidFill>
              </a:rPr>
              <a:t>This pack encourages learners to explore topics </a:t>
            </a:r>
            <a:r>
              <a:rPr lang="en-GB" sz="2400" b="1" dirty="0">
                <a:solidFill>
                  <a:srgbClr val="1F6165"/>
                </a:solidFill>
              </a:rPr>
              <a:t>indirectly related</a:t>
            </a:r>
            <a:r>
              <a:rPr lang="en-GB" sz="2400" dirty="0">
                <a:solidFill>
                  <a:srgbClr val="1F6165"/>
                </a:solidFill>
              </a:rPr>
              <a:t> to the lesson content. By researching new areas of Health &amp; Safety, learners develop curiosity, independence, and digital literacy. </a:t>
            </a:r>
          </a:p>
          <a:p>
            <a:endParaRPr lang="en-GB" sz="2400" dirty="0">
              <a:solidFill>
                <a:srgbClr val="1F6165"/>
              </a:solidFill>
            </a:endParaRPr>
          </a:p>
          <a:p>
            <a:r>
              <a:rPr lang="en-GB" sz="2400" dirty="0">
                <a:solidFill>
                  <a:srgbClr val="1F6165"/>
                </a:solidFill>
              </a:rPr>
              <a:t>The task builds on the lesson’s mention of regulations and helps learners discover how wider legislation supports safe working practices in construction.</a:t>
            </a:r>
          </a:p>
        </p:txBody>
      </p:sp>
    </p:spTree>
    <p:extLst>
      <p:ext uri="{BB962C8B-B14F-4D97-AF65-F5344CB8AC3E}">
        <p14:creationId xmlns:p14="http://schemas.microsoft.com/office/powerpoint/2010/main" val="3341820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726FC-4249-917C-8C67-59B9A253D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D1D69DF-AC03-24C1-D8BA-654FCB4ECBCC}"/>
              </a:ext>
            </a:extLst>
          </p:cNvPr>
          <p:cNvGrpSpPr/>
          <p:nvPr/>
        </p:nvGrpSpPr>
        <p:grpSpPr>
          <a:xfrm>
            <a:off x="212652" y="244550"/>
            <a:ext cx="2946184" cy="988505"/>
            <a:chOff x="212651" y="244549"/>
            <a:chExt cx="7591647" cy="2105247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52230683-D6E5-C614-1BC5-E89D8B346EFD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E66ED42-7251-113E-3C5F-8E82972D0854}"/>
                </a:ext>
              </a:extLst>
            </p:cNvPr>
            <p:cNvSpPr/>
            <p:nvPr/>
          </p:nvSpPr>
          <p:spPr>
            <a:xfrm rot="21009592">
              <a:off x="1819880" y="292666"/>
              <a:ext cx="3028540" cy="1769798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Brief.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1613F67-9707-904D-B645-2051E5C25BC3}"/>
              </a:ext>
            </a:extLst>
          </p:cNvPr>
          <p:cNvSpPr txBox="1"/>
          <p:nvPr/>
        </p:nvSpPr>
        <p:spPr>
          <a:xfrm>
            <a:off x="177096" y="1821064"/>
            <a:ext cx="7106020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1F6165"/>
                </a:solidFill>
              </a:rPr>
              <a:t>Choose </a:t>
            </a:r>
            <a:r>
              <a:rPr lang="en-GB" b="1" dirty="0">
                <a:solidFill>
                  <a:srgbClr val="1F6165"/>
                </a:solidFill>
              </a:rPr>
              <a:t>one indirect topic</a:t>
            </a:r>
            <a:r>
              <a:rPr lang="en-GB" dirty="0">
                <a:solidFill>
                  <a:srgbClr val="1F6165"/>
                </a:solidFill>
              </a:rPr>
              <a:t> mentioned in the lesson but not studied in detail. For example, the lesson discussed regulations — you could research </a:t>
            </a:r>
            <a:r>
              <a:rPr lang="en-GB" b="1" dirty="0">
                <a:solidFill>
                  <a:srgbClr val="1F6165"/>
                </a:solidFill>
              </a:rPr>
              <a:t>three additional regulations</a:t>
            </a:r>
            <a:r>
              <a:rPr lang="en-GB" dirty="0">
                <a:solidFill>
                  <a:srgbClr val="1F6165"/>
                </a:solidFill>
              </a:rPr>
              <a:t> relevant to construction (e.g., Manual Handling, Asbestos, Fire Safety).</a:t>
            </a:r>
          </a:p>
          <a:p>
            <a:r>
              <a:rPr lang="en-GB" dirty="0">
                <a:solidFill>
                  <a:srgbClr val="1F6165"/>
                </a:solidFill>
              </a:rPr>
              <a:t>Your task:</a:t>
            </a:r>
          </a:p>
          <a:p>
            <a:endParaRPr lang="en-GB" dirty="0">
              <a:solidFill>
                <a:srgbClr val="1F6165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rgbClr val="1F6165"/>
                </a:solidFill>
              </a:rPr>
              <a:t>Research your chosen topic(s) using reliable sources such as the HSE website.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solidFill>
                <a:srgbClr val="1F6165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rgbClr val="1F6165"/>
                </a:solidFill>
              </a:rPr>
              <a:t>Create a </a:t>
            </a:r>
            <a:r>
              <a:rPr lang="en-GB" b="1" dirty="0">
                <a:solidFill>
                  <a:srgbClr val="1F6165"/>
                </a:solidFill>
              </a:rPr>
              <a:t>multimedia slideshow</a:t>
            </a:r>
            <a:r>
              <a:rPr lang="en-GB" dirty="0">
                <a:solidFill>
                  <a:srgbClr val="1F6165"/>
                </a:solidFill>
              </a:rPr>
              <a:t> (PowerPoint, Canva, or Google Slides) in the same visual style as the HASAWA example — clear headings, year, and purpose, with supporting images or icons.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solidFill>
                <a:srgbClr val="1F6165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rgbClr val="1F6165"/>
                </a:solidFill>
              </a:rPr>
              <a:t>Each slide should include: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</a:rPr>
              <a:t>Regulation name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</a:rPr>
              <a:t>Year introduced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</a:rPr>
              <a:t>Purpose (summary in your own words)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</a:rPr>
              <a:t>Visual representation (e.g., poster, symbol, or photo)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dirty="0">
              <a:solidFill>
                <a:srgbClr val="1F6165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rgbClr val="1F6165"/>
                </a:solidFill>
              </a:rPr>
              <a:t>Complete the worksheet below to record your chosen topic and research plan.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solidFill>
                <a:srgbClr val="1F6165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rgbClr val="1F6165"/>
                </a:solidFill>
              </a:rPr>
              <a:t>Submit your slideshow and worksheet in the next session.</a:t>
            </a:r>
          </a:p>
        </p:txBody>
      </p:sp>
    </p:spTree>
    <p:extLst>
      <p:ext uri="{BB962C8B-B14F-4D97-AF65-F5344CB8AC3E}">
        <p14:creationId xmlns:p14="http://schemas.microsoft.com/office/powerpoint/2010/main" val="3016286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BE8D9-B035-12BE-3B3B-59C35B72B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9A54862-D269-60D1-6BF7-F696E0305C95}"/>
              </a:ext>
            </a:extLst>
          </p:cNvPr>
          <p:cNvGrpSpPr/>
          <p:nvPr/>
        </p:nvGrpSpPr>
        <p:grpSpPr>
          <a:xfrm>
            <a:off x="212652" y="244550"/>
            <a:ext cx="2946184" cy="988505"/>
            <a:chOff x="212651" y="244549"/>
            <a:chExt cx="7591647" cy="2105247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505448E1-5B5C-A9BD-67C4-6C37B0C214EA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549D85D-3A82-DEA1-48E7-29D805F28CDF}"/>
                </a:ext>
              </a:extLst>
            </p:cNvPr>
            <p:cNvSpPr/>
            <p:nvPr/>
          </p:nvSpPr>
          <p:spPr>
            <a:xfrm rot="21009592">
              <a:off x="830613" y="292666"/>
              <a:ext cx="5007085" cy="1769798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Resources.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F50AF5FC-8E4A-0CB0-E7AA-5EA709C12DE7}"/>
              </a:ext>
            </a:extLst>
          </p:cNvPr>
          <p:cNvSpPr txBox="1"/>
          <p:nvPr/>
        </p:nvSpPr>
        <p:spPr>
          <a:xfrm>
            <a:off x="212652" y="1827528"/>
            <a:ext cx="678170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</a:rPr>
              <a:t>HSE website: </a:t>
            </a:r>
            <a:r>
              <a:rPr lang="en-GB" sz="2400" dirty="0">
                <a:solidFill>
                  <a:srgbClr val="1F6165"/>
                </a:solidFill>
                <a:hlinkClick r:id="rId2" tooltip="www.hse.gov.u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www.hse.gov.uk</a:t>
            </a:r>
            <a:endParaRPr lang="en-GB" sz="2400" dirty="0">
              <a:solidFill>
                <a:srgbClr val="1F6165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i="1" dirty="0">
                <a:solidFill>
                  <a:srgbClr val="1F6165"/>
                </a:solidFill>
              </a:rPr>
              <a:t>Basic Construction Skills – Health &amp; Safety</a:t>
            </a:r>
            <a:r>
              <a:rPr lang="en-GB" sz="2400" dirty="0">
                <a:solidFill>
                  <a:srgbClr val="1F6165"/>
                </a:solidFill>
              </a:rPr>
              <a:t> (City &amp; Guilds)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</a:rPr>
              <a:t>College VLE or shared drive for saving digital work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</a:rPr>
              <a:t>Approved online sources (e.g., gov.uk, CITB, IOSH)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</a:rPr>
              <a:t>Tutor guidance and classroom notes</a:t>
            </a:r>
          </a:p>
        </p:txBody>
      </p:sp>
    </p:spTree>
    <p:extLst>
      <p:ext uri="{BB962C8B-B14F-4D97-AF65-F5344CB8AC3E}">
        <p14:creationId xmlns:p14="http://schemas.microsoft.com/office/powerpoint/2010/main" val="1823518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19394-A35A-6CC2-0D2B-8E2DC1899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EEBA9FA-46D8-CEC4-4523-93413B9FEFE0}"/>
              </a:ext>
            </a:extLst>
          </p:cNvPr>
          <p:cNvGrpSpPr/>
          <p:nvPr/>
        </p:nvGrpSpPr>
        <p:grpSpPr>
          <a:xfrm>
            <a:off x="212652" y="244550"/>
            <a:ext cx="2946184" cy="988505"/>
            <a:chOff x="212651" y="244549"/>
            <a:chExt cx="7591647" cy="2105247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A199FA2B-C8D3-2A76-5137-AA2481B13BB0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1157843-79C7-CB11-7DBF-51C843C57276}"/>
                </a:ext>
              </a:extLst>
            </p:cNvPr>
            <p:cNvSpPr/>
            <p:nvPr/>
          </p:nvSpPr>
          <p:spPr>
            <a:xfrm rot="21009592">
              <a:off x="570384" y="292666"/>
              <a:ext cx="5527536" cy="1769798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Assessment.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BB77ACB-32AD-0E7F-8570-3D4A134CD09E}"/>
              </a:ext>
            </a:extLst>
          </p:cNvPr>
          <p:cNvSpPr txBox="1"/>
          <p:nvPr/>
        </p:nvSpPr>
        <p:spPr>
          <a:xfrm>
            <a:off x="296251" y="1735013"/>
            <a:ext cx="692269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1F6165"/>
                </a:solidFill>
              </a:rPr>
              <a:t>Your tutor will assess your work based on:</a:t>
            </a:r>
          </a:p>
          <a:p>
            <a:endParaRPr lang="en-GB" sz="2400" dirty="0">
              <a:solidFill>
                <a:srgbClr val="1F6165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</a:rPr>
              <a:t>Completion of the worksheet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</a:rPr>
              <a:t>Accuracy and relevance of research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</a:rPr>
              <a:t>Quality and clarity of your slideshow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</a:rPr>
              <a:t>Evidence of independent learning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</a:rPr>
              <a:t>Creativity and presentation style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</a:rPr>
              <a:t>Correct referencing of sources</a:t>
            </a:r>
          </a:p>
        </p:txBody>
      </p:sp>
    </p:spTree>
    <p:extLst>
      <p:ext uri="{BB962C8B-B14F-4D97-AF65-F5344CB8AC3E}">
        <p14:creationId xmlns:p14="http://schemas.microsoft.com/office/powerpoint/2010/main" val="4144293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A53A0-2E24-F1A1-CF15-21C9BCE84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CF356AF-5D83-A8A9-F912-AF1CC1453043}"/>
              </a:ext>
            </a:extLst>
          </p:cNvPr>
          <p:cNvGrpSpPr/>
          <p:nvPr/>
        </p:nvGrpSpPr>
        <p:grpSpPr>
          <a:xfrm>
            <a:off x="212652" y="244550"/>
            <a:ext cx="2946184" cy="988505"/>
            <a:chOff x="212651" y="244549"/>
            <a:chExt cx="7591647" cy="2105247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ABEA0920-DB3F-B9A1-AD4F-5CBA6E755C2F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9D9244F-92AC-AE42-33F8-4388F842472D}"/>
                </a:ext>
              </a:extLst>
            </p:cNvPr>
            <p:cNvSpPr/>
            <p:nvPr/>
          </p:nvSpPr>
          <p:spPr>
            <a:xfrm rot="21009592">
              <a:off x="1805424" y="292666"/>
              <a:ext cx="3057452" cy="1769798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Skills.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712C507-F2B5-8AD2-58F1-B6CD6CC42AD7}"/>
              </a:ext>
            </a:extLst>
          </p:cNvPr>
          <p:cNvSpPr txBox="1"/>
          <p:nvPr/>
        </p:nvSpPr>
        <p:spPr>
          <a:xfrm>
            <a:off x="212651" y="1757480"/>
            <a:ext cx="631648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F6165"/>
                </a:solidFill>
              </a:rPr>
              <a:t>Independent research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F6165"/>
                </a:solidFill>
              </a:rPr>
              <a:t>Digital presentation skills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F6165"/>
                </a:solidFill>
              </a:rPr>
              <a:t>Critical thinking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F6165"/>
                </a:solidFill>
              </a:rPr>
              <a:t>Information literacy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F6165"/>
                </a:solidFill>
              </a:rPr>
              <a:t>Communication and summarising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F6165"/>
                </a:solidFill>
              </a:rPr>
              <a:t>Health &amp; Safety awareness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F6165"/>
                </a:solidFill>
              </a:rPr>
              <a:t>Creativity and design</a:t>
            </a:r>
          </a:p>
        </p:txBody>
      </p:sp>
    </p:spTree>
    <p:extLst>
      <p:ext uri="{BB962C8B-B14F-4D97-AF65-F5344CB8AC3E}">
        <p14:creationId xmlns:p14="http://schemas.microsoft.com/office/powerpoint/2010/main" val="2323678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19D24-E954-602B-6A9A-3C3FDA6A5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FAD2550-1566-45FE-632E-E166C6312C7D}"/>
              </a:ext>
            </a:extLst>
          </p:cNvPr>
          <p:cNvGrpSpPr/>
          <p:nvPr/>
        </p:nvGrpSpPr>
        <p:grpSpPr>
          <a:xfrm>
            <a:off x="212652" y="244550"/>
            <a:ext cx="2946184" cy="988505"/>
            <a:chOff x="212651" y="244549"/>
            <a:chExt cx="7591647" cy="2105247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32834719-048B-E598-A254-21550FA61795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7AA1311-4DF1-459B-5AAC-6E9631CBCF51}"/>
                </a:ext>
              </a:extLst>
            </p:cNvPr>
            <p:cNvSpPr/>
            <p:nvPr/>
          </p:nvSpPr>
          <p:spPr>
            <a:xfrm rot="21009592">
              <a:off x="628215" y="292666"/>
              <a:ext cx="5411880" cy="1769798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Worksheet.</a:t>
              </a:r>
            </a:p>
          </p:txBody>
        </p:sp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B56D2C4-0EB2-1033-BEBD-817FDA3A8D86}"/>
              </a:ext>
            </a:extLst>
          </p:cNvPr>
          <p:cNvSpPr/>
          <p:nvPr/>
        </p:nvSpPr>
        <p:spPr>
          <a:xfrm>
            <a:off x="4528592" y="304180"/>
            <a:ext cx="2557145" cy="318770"/>
          </a:xfrm>
          <a:prstGeom prst="roundRect">
            <a:avLst>
              <a:gd name="adj" fmla="val 43559"/>
            </a:avLst>
          </a:prstGeom>
          <a:solidFill>
            <a:schemeClr val="bg1"/>
          </a:solidFill>
          <a:ln w="381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B0F622D-19F2-D371-C30F-5795A6C72214}"/>
              </a:ext>
            </a:extLst>
          </p:cNvPr>
          <p:cNvSpPr/>
          <p:nvPr/>
        </p:nvSpPr>
        <p:spPr>
          <a:xfrm>
            <a:off x="4528592" y="737250"/>
            <a:ext cx="2557145" cy="318770"/>
          </a:xfrm>
          <a:prstGeom prst="roundRect">
            <a:avLst>
              <a:gd name="adj" fmla="val 43559"/>
            </a:avLst>
          </a:prstGeom>
          <a:solidFill>
            <a:schemeClr val="bg1"/>
          </a:solidFill>
          <a:ln w="381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6ACA3464-6639-D7FF-3056-3E2044DD0374}"/>
              </a:ext>
            </a:extLst>
          </p:cNvPr>
          <p:cNvSpPr txBox="1"/>
          <p:nvPr/>
        </p:nvSpPr>
        <p:spPr>
          <a:xfrm>
            <a:off x="3599587" y="394350"/>
            <a:ext cx="855980" cy="240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" kern="100">
                <a:solidFill>
                  <a:srgbClr val="1F616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Student Name:</a:t>
            </a:r>
            <a:endParaRPr lang="en-GB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5AEE29CE-6859-495C-410D-1D33B77E917F}"/>
              </a:ext>
            </a:extLst>
          </p:cNvPr>
          <p:cNvSpPr txBox="1"/>
          <p:nvPr/>
        </p:nvSpPr>
        <p:spPr>
          <a:xfrm>
            <a:off x="3599587" y="815990"/>
            <a:ext cx="1008380" cy="240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" kern="100">
                <a:solidFill>
                  <a:srgbClr val="1F616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Student Number:</a:t>
            </a:r>
            <a:endParaRPr lang="en-GB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01B2A5-9157-69F1-AD18-35E4E9278D84}"/>
              </a:ext>
            </a:extLst>
          </p:cNvPr>
          <p:cNvSpPr/>
          <p:nvPr/>
        </p:nvSpPr>
        <p:spPr>
          <a:xfrm>
            <a:off x="4528592" y="1170955"/>
            <a:ext cx="2557145" cy="318770"/>
          </a:xfrm>
          <a:prstGeom prst="roundRect">
            <a:avLst>
              <a:gd name="adj" fmla="val 43559"/>
            </a:avLst>
          </a:prstGeom>
          <a:solidFill>
            <a:schemeClr val="bg1"/>
          </a:solidFill>
          <a:ln w="381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8F2D209E-5BE1-21BF-E2C7-195E1FB30B31}"/>
              </a:ext>
            </a:extLst>
          </p:cNvPr>
          <p:cNvSpPr txBox="1"/>
          <p:nvPr/>
        </p:nvSpPr>
        <p:spPr>
          <a:xfrm>
            <a:off x="3599587" y="1249695"/>
            <a:ext cx="855980" cy="240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" kern="100">
                <a:solidFill>
                  <a:srgbClr val="1F616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Date:</a:t>
            </a:r>
            <a:endParaRPr lang="en-GB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274A3CD-0996-8BF5-5EAD-D4E201315C8C}"/>
              </a:ext>
            </a:extLst>
          </p:cNvPr>
          <p:cNvSpPr txBox="1"/>
          <p:nvPr/>
        </p:nvSpPr>
        <p:spPr>
          <a:xfrm>
            <a:off x="290999" y="1735515"/>
            <a:ext cx="7029443" cy="8956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GB" b="1" dirty="0">
                <a:solidFill>
                  <a:srgbClr val="1F6165"/>
                </a:solidFill>
              </a:rPr>
              <a:t>What topic or regulation(s) have you chosen to research?</a:t>
            </a:r>
          </a:p>
          <a:p>
            <a:r>
              <a:rPr lang="en-GB" sz="3600" dirty="0">
                <a:solidFill>
                  <a:srgbClr val="1F6165"/>
                </a:solidFill>
              </a:rPr>
              <a:t>________________________________________________________________________________________________</a:t>
            </a:r>
            <a:endParaRPr lang="en-GB" b="1" dirty="0">
              <a:solidFill>
                <a:srgbClr val="1F6165"/>
              </a:solidFill>
            </a:endParaRPr>
          </a:p>
          <a:p>
            <a:pPr marL="342900" indent="-342900">
              <a:buAutoNum type="arabicPeriod"/>
            </a:pPr>
            <a:endParaRPr lang="en-GB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b="1" dirty="0">
                <a:solidFill>
                  <a:srgbClr val="1F6165"/>
                </a:solidFill>
              </a:rPr>
              <a:t>2. Why did you choose this topic?</a:t>
            </a:r>
          </a:p>
          <a:p>
            <a:r>
              <a:rPr lang="en-GB" sz="3600" dirty="0">
                <a:solidFill>
                  <a:srgbClr val="1F6165"/>
                </a:solidFill>
              </a:rPr>
              <a:t>________________________________________________________________________________________________</a:t>
            </a:r>
            <a:endParaRPr lang="en-GB" sz="3600" b="1" dirty="0">
              <a:solidFill>
                <a:srgbClr val="1F6165"/>
              </a:solidFill>
            </a:endParaRPr>
          </a:p>
          <a:p>
            <a:pPr>
              <a:buNone/>
            </a:pPr>
            <a:endParaRPr lang="en-GB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b="1" dirty="0">
                <a:solidFill>
                  <a:srgbClr val="1F6165"/>
                </a:solidFill>
              </a:rPr>
              <a:t>3. What will your slideshow include?</a:t>
            </a:r>
          </a:p>
          <a:p>
            <a:pPr>
              <a:buNone/>
            </a:pPr>
            <a:r>
              <a:rPr lang="en-GB" dirty="0">
                <a:solidFill>
                  <a:srgbClr val="1F6165"/>
                </a:solidFill>
                <a:effectLst/>
              </a:rPr>
              <a:t>Tick all that apply:</a:t>
            </a: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☐ Regulation name</a:t>
            </a: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☐ Year introduced</a:t>
            </a: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☐ Purpose (summary)</a:t>
            </a: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☐ Visual representation (image or icon)</a:t>
            </a: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☐ Additional facts or examples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b="1" dirty="0">
                <a:solidFill>
                  <a:srgbClr val="1F6165"/>
                </a:solidFill>
              </a:rPr>
              <a:t>4. What resources will you use for your research?</a:t>
            </a:r>
          </a:p>
          <a:p>
            <a:r>
              <a:rPr lang="en-GB" sz="3600" dirty="0">
                <a:solidFill>
                  <a:srgbClr val="1F6165"/>
                </a:solidFill>
              </a:rPr>
              <a:t>________________________________________________________________________________________________</a:t>
            </a:r>
            <a:endParaRPr lang="en-GB" sz="3600" b="1" dirty="0">
              <a:solidFill>
                <a:srgbClr val="1F61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12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2D13611-0D99-2B18-4310-4144E2BBD3F2}"/>
              </a:ext>
            </a:extLst>
          </p:cNvPr>
          <p:cNvSpPr txBox="1"/>
          <p:nvPr/>
        </p:nvSpPr>
        <p:spPr>
          <a:xfrm>
            <a:off x="212651" y="1956917"/>
            <a:ext cx="7006295" cy="830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b="1" dirty="0">
                <a:solidFill>
                  <a:srgbClr val="1F6165"/>
                </a:solidFill>
              </a:rPr>
              <a:t>5. How will your slideshow show extended knowledge?</a:t>
            </a:r>
          </a:p>
          <a:p>
            <a:r>
              <a:rPr lang="en-GB" sz="3600" dirty="0">
                <a:solidFill>
                  <a:srgbClr val="1F6165"/>
                </a:solidFill>
              </a:rPr>
              <a:t>________________________________________________________________________________________________</a:t>
            </a:r>
            <a:endParaRPr lang="en-GB" sz="3600" b="1" dirty="0">
              <a:solidFill>
                <a:srgbClr val="1F6165"/>
              </a:solidFill>
            </a:endParaRPr>
          </a:p>
          <a:p>
            <a:pPr>
              <a:buNone/>
            </a:pPr>
            <a:endParaRPr lang="en-GB" b="1" dirty="0">
              <a:solidFill>
                <a:srgbClr val="1F6165"/>
              </a:solidFill>
            </a:endParaRPr>
          </a:p>
          <a:p>
            <a:pPr>
              <a:buNone/>
            </a:pPr>
            <a:endParaRPr lang="en-GB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b="1" dirty="0">
                <a:solidFill>
                  <a:srgbClr val="1F6165"/>
                </a:solidFill>
              </a:rPr>
              <a:t>6. What software or tools will you use?</a:t>
            </a:r>
          </a:p>
          <a:p>
            <a:pPr>
              <a:buNone/>
            </a:pPr>
            <a:endParaRPr lang="en-GB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dirty="0">
                <a:solidFill>
                  <a:srgbClr val="1F6165"/>
                </a:solidFill>
                <a:effectLst/>
              </a:rPr>
              <a:t>☐ PowerPoint ☐ Canva ☐ Google Slides ☐ Other (please specify): ________________________</a:t>
            </a:r>
          </a:p>
          <a:p>
            <a:pPr>
              <a:buNone/>
            </a:pPr>
            <a:endParaRPr lang="en-GB" dirty="0">
              <a:solidFill>
                <a:srgbClr val="1F6165"/>
              </a:solidFill>
            </a:endParaRPr>
          </a:p>
          <a:p>
            <a:pPr>
              <a:buNone/>
            </a:pPr>
            <a:endParaRPr lang="en-GB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b="1" dirty="0">
                <a:solidFill>
                  <a:srgbClr val="1F6165"/>
                </a:solidFill>
              </a:rPr>
              <a:t>7. Tutor Approval (to be completed in class)</a:t>
            </a:r>
          </a:p>
          <a:p>
            <a:pPr>
              <a:buNone/>
            </a:pPr>
            <a:endParaRPr lang="en-GB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dirty="0">
                <a:solidFill>
                  <a:srgbClr val="1F6165"/>
                </a:solidFill>
                <a:effectLst/>
              </a:rPr>
              <a:t>Topic approved: ☐ Yes ☐ No </a:t>
            </a:r>
          </a:p>
          <a:p>
            <a:pPr>
              <a:buNone/>
            </a:pPr>
            <a:r>
              <a:rPr lang="en-GB" dirty="0">
                <a:solidFill>
                  <a:srgbClr val="1F6165"/>
                </a:solidFill>
                <a:effectLst/>
              </a:rPr>
              <a:t>Format approved: ☐ Yes ☐ No Tutor comments</a:t>
            </a:r>
            <a:r>
              <a:rPr lang="en-GB" sz="3200" dirty="0">
                <a:solidFill>
                  <a:srgbClr val="1F6165"/>
                </a:solidFill>
                <a:effectLst/>
              </a:rPr>
              <a:t>: ______________________________________________________________________________________________________________________________________________________________________________________________________________</a:t>
            </a:r>
            <a:endParaRPr lang="en-GB" dirty="0">
              <a:solidFill>
                <a:srgbClr val="1F6165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031E941-BA66-DF13-63A0-8A9EDDDA1AC6}"/>
              </a:ext>
            </a:extLst>
          </p:cNvPr>
          <p:cNvGrpSpPr/>
          <p:nvPr/>
        </p:nvGrpSpPr>
        <p:grpSpPr>
          <a:xfrm>
            <a:off x="212652" y="244550"/>
            <a:ext cx="2946184" cy="988505"/>
            <a:chOff x="212651" y="244549"/>
            <a:chExt cx="7591647" cy="2105247"/>
          </a:xfrm>
        </p:grpSpPr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B0D0B3C0-AEFB-BEFF-BFFE-A78149663F87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C4D49D-0B48-80B7-39D9-3E695DB06AE3}"/>
                </a:ext>
              </a:extLst>
            </p:cNvPr>
            <p:cNvSpPr/>
            <p:nvPr/>
          </p:nvSpPr>
          <p:spPr>
            <a:xfrm rot="21009592">
              <a:off x="628215" y="292666"/>
              <a:ext cx="5411880" cy="1769798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Worksheet.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5237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FB0C6598E6DE44913EE31FB80FD53A" ma:contentTypeVersion="11" ma:contentTypeDescription="Create a new document." ma:contentTypeScope="" ma:versionID="cb452d9b4de0a920b6efd099a41a454b">
  <xsd:schema xmlns:xsd="http://www.w3.org/2001/XMLSchema" xmlns:xs="http://www.w3.org/2001/XMLSchema" xmlns:p="http://schemas.microsoft.com/office/2006/metadata/properties" xmlns:ns3="d333b3f6-72de-4be0-8e2b-70a34ce119d9" targetNamespace="http://schemas.microsoft.com/office/2006/metadata/properties" ma:root="true" ma:fieldsID="262a73a768cea3ff3053ff32b331ff4d" ns3:_="">
    <xsd:import namespace="d333b3f6-72de-4be0-8e2b-70a34ce119d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ServiceOCR" minOccurs="0"/>
                <xsd:element ref="ns3:MediaServiceSearchProperties" minOccurs="0"/>
                <xsd:element ref="ns3:MediaServiceDateTaken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33b3f6-72de-4be0-8e2b-70a34ce119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71D462F-A846-433B-A910-0CC60020AA9E}">
  <ds:schemaRefs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  <ds:schemaRef ds:uri="http://purl.org/dc/terms/"/>
    <ds:schemaRef ds:uri="http://schemas.openxmlformats.org/package/2006/metadata/core-properties"/>
    <ds:schemaRef ds:uri="d333b3f6-72de-4be0-8e2b-70a34ce119d9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EA2A7BA-F94D-4966-9D52-274ECFD527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52D133-6996-4CD8-9C3F-1B0DE66B11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333b3f6-72de-4be0-8e2b-70a34ce119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520</Words>
  <Application>Microsoft Office PowerPoint</Application>
  <PresentationFormat>Custom</PresentationFormat>
  <Paragraphs>95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Arial Black</vt:lpstr>
      <vt:lpstr>MisterEarl BT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Rix</dc:creator>
  <cp:lastModifiedBy>James Rix</cp:lastModifiedBy>
  <cp:revision>11</cp:revision>
  <dcterms:created xsi:type="dcterms:W3CDTF">2026-06-15T15:13:11Z</dcterms:created>
  <dcterms:modified xsi:type="dcterms:W3CDTF">2026-07-03T11:38:59Z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0x0101001EFB0C6598E6DE44913EE31FB80FD53A</vt:lpwstr>
  </property>
</Properties>
</file>