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0" r:id="rId6"/>
    <p:sldId id="261" r:id="rId7"/>
    <p:sldId id="262" r:id="rId8"/>
    <p:sldId id="263" r:id="rId9"/>
    <p:sldId id="264" r:id="rId10"/>
    <p:sldId id="265" r:id="rId11"/>
    <p:sldId id="257" r:id="rId12"/>
    <p:sldId id="266" r:id="rId13"/>
    <p:sldId id="267" r:id="rId14"/>
    <p:sldId id="268" r:id="rId15"/>
    <p:sldId id="269" r:id="rId16"/>
    <p:sldId id="285" r:id="rId17"/>
    <p:sldId id="258" r:id="rId18"/>
    <p:sldId id="286" r:id="rId19"/>
    <p:sldId id="287" r:id="rId20"/>
    <p:sldId id="295" r:id="rId21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1305624-3214-4312-AE00-1210FB1EB62B}">
          <p14:sldIdLst>
            <p14:sldId id="256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Reading &amp; Reflection" id="{EB6D3434-962B-4000-866C-1BD3C0424480}">
          <p14:sldIdLst>
            <p14:sldId id="257"/>
            <p14:sldId id="266"/>
            <p14:sldId id="267"/>
            <p14:sldId id="268"/>
            <p14:sldId id="269"/>
          </p14:sldIdLst>
        </p14:section>
        <p14:section name="Keywords" id="{9CB42ACC-A125-4C6B-B8C2-42661657FE6B}">
          <p14:sldIdLst>
            <p14:sldId id="285"/>
            <p14:sldId id="258"/>
            <p14:sldId id="286"/>
            <p14:sldId id="287"/>
          </p14:sldIdLst>
        </p14:section>
        <p14:section name="Thank You" id="{F6AA5759-46CA-41F4-AAD5-02AD5AFB1DBE}">
          <p14:sldIdLst>
            <p14:sldId id="29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40" d="100"/>
          <a:sy n="40" d="100"/>
        </p:scale>
        <p:origin x="14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0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5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64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1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6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9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80AFE7-84AA-48BF-B113-D80513E5E47F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3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search?q=%22https%3A%2F%2Fwww.hse.gov.uk%2Fconstruction%22&amp;utm_source=copilot.com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61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E0BDE5-B9E8-A222-A887-63491A376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6413" y="33895"/>
            <a:ext cx="724065" cy="72406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5F16F7C-868A-9E76-D29C-47405694BB95}"/>
              </a:ext>
            </a:extLst>
          </p:cNvPr>
          <p:cNvSpPr/>
          <p:nvPr/>
        </p:nvSpPr>
        <p:spPr>
          <a:xfrm>
            <a:off x="951565" y="901141"/>
            <a:ext cx="5656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PREPARATION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C62C9BC-847A-81DF-2376-C96BBC09746C}"/>
              </a:ext>
            </a:extLst>
          </p:cNvPr>
          <p:cNvCxnSpPr>
            <a:cxnSpLocks/>
          </p:cNvCxnSpPr>
          <p:nvPr/>
        </p:nvCxnSpPr>
        <p:spPr>
          <a:xfrm>
            <a:off x="765142" y="1754909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9FF4CC6-E8C3-C56E-7F4A-4C443ECF9A36}"/>
              </a:ext>
            </a:extLst>
          </p:cNvPr>
          <p:cNvCxnSpPr>
            <a:cxnSpLocks/>
          </p:cNvCxnSpPr>
          <p:nvPr/>
        </p:nvCxnSpPr>
        <p:spPr>
          <a:xfrm>
            <a:off x="765142" y="983673"/>
            <a:ext cx="602939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3DB66E0-FDE5-2A50-DDA5-7BAC4D272AF6}"/>
              </a:ext>
            </a:extLst>
          </p:cNvPr>
          <p:cNvSpPr/>
          <p:nvPr/>
        </p:nvSpPr>
        <p:spPr>
          <a:xfrm>
            <a:off x="1836004" y="436824"/>
            <a:ext cx="38876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101.1 – Homework Pack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7F0A9A-DDB2-E1C7-D318-6FE639C647F0}"/>
              </a:ext>
            </a:extLst>
          </p:cNvPr>
          <p:cNvSpPr/>
          <p:nvPr/>
        </p:nvSpPr>
        <p:spPr>
          <a:xfrm>
            <a:off x="1290418" y="1799726"/>
            <a:ext cx="497886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Importance of Health and Safety in Construction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178450-D1CC-5D17-3E63-A726F1686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9" b="18623"/>
          <a:stretch>
            <a:fillRect/>
          </a:stretch>
        </p:blipFill>
        <p:spPr>
          <a:xfrm>
            <a:off x="0" y="2890982"/>
            <a:ext cx="7559675" cy="580967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ABBF2C4-74D9-5163-D1FC-6E00BB5DB776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38000">
                <a:schemeClr val="accent1">
                  <a:lumMod val="67000"/>
                </a:schemeClr>
              </a:gs>
              <a:gs pos="100000">
                <a:srgbClr val="1F6165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0A5C277-4774-6F1C-7AA5-2FB9BAE7B4BA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567A793-297D-EF85-F592-E30A53C92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3C6260B-F714-B321-5D7E-3E7A3486C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A0A6BDD-DF84-01AC-0100-45FC672BF6E8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293009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B7A0C-FD41-7C3F-C05B-AEEDE77EC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5C3831-4D77-D7A4-042D-C276D89CECE9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7D3306-9B11-D38F-8E3A-EB1040F4A72D}"/>
              </a:ext>
            </a:extLst>
          </p:cNvPr>
          <p:cNvSpPr txBox="1"/>
          <p:nvPr/>
        </p:nvSpPr>
        <p:spPr>
          <a:xfrm>
            <a:off x="300181" y="1174698"/>
            <a:ext cx="50199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City and Guilds Textbook</a:t>
            </a:r>
          </a:p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 Diploma Carpentry and Joinery</a:t>
            </a:r>
          </a:p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ISBN10: </a:t>
            </a:r>
            <a:r>
              <a:rPr lang="en-GB" sz="2000" dirty="0">
                <a:solidFill>
                  <a:srgbClr val="1F6165"/>
                </a:solidFill>
              </a:rPr>
              <a:t>1398319376</a:t>
            </a:r>
            <a:endParaRPr lang="en-GB" sz="2000" dirty="0">
              <a:solidFill>
                <a:srgbClr val="1F6165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ts val="1200"/>
              </a:lnSpc>
            </a:pPr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ISBN13: </a:t>
            </a:r>
            <a:r>
              <a:rPr lang="en-GB" sz="2000" dirty="0">
                <a:solidFill>
                  <a:srgbClr val="1F6165"/>
                </a:solidFill>
              </a:rPr>
              <a:t>978-1398319370</a:t>
            </a:r>
            <a:endParaRPr lang="en-GB" sz="2400" dirty="0">
              <a:solidFill>
                <a:srgbClr val="1F616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2243BD-AC40-7AAA-04B7-897AF254AD72}"/>
              </a:ext>
            </a:extLst>
          </p:cNvPr>
          <p:cNvSpPr/>
          <p:nvPr/>
        </p:nvSpPr>
        <p:spPr>
          <a:xfrm>
            <a:off x="138545" y="147782"/>
            <a:ext cx="3542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Textbook 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BEA84C-2FC8-68C5-A943-5C5557B3B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9836" y="1975309"/>
            <a:ext cx="3473557" cy="45027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7FC7D24-CAC2-1FBC-1E7D-D62EDDD4E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842995"/>
              </p:ext>
            </p:extLst>
          </p:nvPr>
        </p:nvGraphicFramePr>
        <p:xfrm>
          <a:off x="519113" y="6456479"/>
          <a:ext cx="6521448" cy="3657600"/>
        </p:xfrm>
        <a:graphic>
          <a:graphicData uri="http://schemas.openxmlformats.org/drawingml/2006/table">
            <a:tbl>
              <a:tblPr/>
              <a:tblGrid>
                <a:gridCol w="1630362">
                  <a:extLst>
                    <a:ext uri="{9D8B030D-6E8A-4147-A177-3AD203B41FA5}">
                      <a16:colId xmlns:a16="http://schemas.microsoft.com/office/drawing/2014/main" val="1794873032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1093979054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3696405115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3949917364"/>
                    </a:ext>
                  </a:extLst>
                </a:gridCol>
              </a:tblGrid>
              <a:tr h="3181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AC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Required Reading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Pages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248341"/>
                  </a:ext>
                </a:extLst>
              </a:tr>
              <a:tr h="5449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1.1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Importance of H&amp;S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Introduction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268–269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352392"/>
                  </a:ext>
                </a:extLst>
              </a:tr>
              <a:tr h="7717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1.2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Role of HSE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Roles &amp; responsibilities of HSE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275–276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5851439"/>
                  </a:ext>
                </a:extLst>
              </a:tr>
              <a:tr h="7717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1.3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Main regulations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Health &amp; safety legislation + Table 6.1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268–271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712385"/>
                  </a:ext>
                </a:extLst>
              </a:tr>
              <a:tr h="998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1.4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Employer &amp; employee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Employer responsibilities; Employee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272–275</a:t>
                      </a: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469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5726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870F6-BFD7-BB3A-F2E4-AF4E7CFA0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913856-0E54-252A-013A-5A56EE1C71C0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AE41D0-5E93-F71F-FE34-93E7049698B7}"/>
              </a:ext>
            </a:extLst>
          </p:cNvPr>
          <p:cNvSpPr txBox="1"/>
          <p:nvPr/>
        </p:nvSpPr>
        <p:spPr>
          <a:xfrm>
            <a:off x="406400" y="1450110"/>
            <a:ext cx="58466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Cskills Textbook</a:t>
            </a:r>
          </a:p>
          <a:p>
            <a:r>
              <a:rPr lang="en-GB" dirty="0">
                <a:solidFill>
                  <a:srgbClr val="1F6165"/>
                </a:solidFill>
              </a:rPr>
              <a:t>Site Carpentry Level 2 Diploma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r>
              <a:rPr lang="en-GB" dirty="0">
                <a:solidFill>
                  <a:srgbClr val="1F6165"/>
                </a:solidFill>
              </a:rPr>
              <a:t>ISBN-10: 1408521261</a:t>
            </a:r>
          </a:p>
          <a:p>
            <a:r>
              <a:rPr lang="en-GB" dirty="0">
                <a:solidFill>
                  <a:srgbClr val="1F6165"/>
                </a:solidFill>
              </a:rPr>
              <a:t>ISBN-13 978-1408521267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3C6B00-3196-D314-26F4-22F55E6A4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5652" y="1345590"/>
            <a:ext cx="3274909" cy="4632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9F304F-5014-C9BF-7A77-B83055BAFD9F}"/>
              </a:ext>
            </a:extLst>
          </p:cNvPr>
          <p:cNvSpPr/>
          <p:nvPr/>
        </p:nvSpPr>
        <p:spPr>
          <a:xfrm>
            <a:off x="138545" y="147782"/>
            <a:ext cx="3542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Textbook 3.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E239A5-CC16-A50B-3996-83E9BA194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759012"/>
              </p:ext>
            </p:extLst>
          </p:nvPr>
        </p:nvGraphicFramePr>
        <p:xfrm>
          <a:off x="519113" y="6542881"/>
          <a:ext cx="6521448" cy="3657600"/>
        </p:xfrm>
        <a:graphic>
          <a:graphicData uri="http://schemas.openxmlformats.org/drawingml/2006/table">
            <a:tbl>
              <a:tblPr/>
              <a:tblGrid>
                <a:gridCol w="1630362">
                  <a:extLst>
                    <a:ext uri="{9D8B030D-6E8A-4147-A177-3AD203B41FA5}">
                      <a16:colId xmlns:a16="http://schemas.microsoft.com/office/drawing/2014/main" val="72415813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1369915891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1719462057"/>
                    </a:ext>
                  </a:extLst>
                </a:gridCol>
                <a:gridCol w="1630362">
                  <a:extLst>
                    <a:ext uri="{9D8B030D-6E8A-4147-A177-3AD203B41FA5}">
                      <a16:colId xmlns:a16="http://schemas.microsoft.com/office/drawing/2014/main" val="1582786424"/>
                    </a:ext>
                  </a:extLst>
                </a:gridCol>
              </a:tblGrid>
              <a:tr h="3181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AC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Required Reading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Pages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816746"/>
                  </a:ext>
                </a:extLst>
              </a:tr>
              <a:tr h="5449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1.1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Importance of H&amp;S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>
                          <a:solidFill>
                            <a:srgbClr val="1F6165"/>
                          </a:solidFill>
                        </a:rPr>
                        <a:t>Introduction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268–269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1679195"/>
                  </a:ext>
                </a:extLst>
              </a:tr>
              <a:tr h="7717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1.2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Role of HSE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Roles &amp; responsibilities of HSE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275–276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223495"/>
                  </a:ext>
                </a:extLst>
              </a:tr>
              <a:tr h="7717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1.3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Main regulations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Health &amp; safety legislation + Table 6.1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268–271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608474"/>
                  </a:ext>
                </a:extLst>
              </a:tr>
              <a:tr h="9984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rgbClr val="1F6165"/>
                          </a:solidFill>
                        </a:rPr>
                        <a:t>1.4</a:t>
                      </a:r>
                      <a:endParaRPr lang="en-GB" sz="150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Employer &amp; employee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>
                          <a:solidFill>
                            <a:srgbClr val="1F6165"/>
                          </a:solidFill>
                        </a:rPr>
                        <a:t>Employer responsibilities; Employee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272–275</a:t>
                      </a: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5398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824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CA576-3628-0CCD-0439-CAEB8119A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AB221B-CCDC-895C-10F7-F332CFC10403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3D6E0C-B68A-DE3E-358E-330266D60277}"/>
              </a:ext>
            </a:extLst>
          </p:cNvPr>
          <p:cNvSpPr txBox="1"/>
          <p:nvPr/>
        </p:nvSpPr>
        <p:spPr>
          <a:xfrm>
            <a:off x="406400" y="1450110"/>
            <a:ext cx="584661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Heinemann Textbook</a:t>
            </a:r>
          </a:p>
          <a:p>
            <a:r>
              <a:rPr lang="en-GB" dirty="0">
                <a:solidFill>
                  <a:srgbClr val="1F6165"/>
                </a:solidFill>
              </a:rPr>
              <a:t>L1 NVQ/SVQ Diploma Carpentry &amp; Joinery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r>
              <a:rPr lang="en-GB" dirty="0">
                <a:solidFill>
                  <a:srgbClr val="1F6165"/>
                </a:solidFill>
              </a:rPr>
              <a:t>ISBN-10: </a:t>
            </a:r>
            <a:r>
              <a:rPr lang="en-GB" sz="2000" dirty="0">
                <a:solidFill>
                  <a:srgbClr val="1F6165"/>
                </a:solidFill>
              </a:rPr>
              <a:t>0435027026</a:t>
            </a:r>
            <a:endParaRPr lang="en-GB" dirty="0">
              <a:solidFill>
                <a:srgbClr val="1F6165"/>
              </a:solidFill>
            </a:endParaRPr>
          </a:p>
          <a:p>
            <a:pPr fontAlgn="t"/>
            <a:r>
              <a:rPr lang="en-GB" dirty="0">
                <a:solidFill>
                  <a:srgbClr val="1F6165"/>
                </a:solidFill>
              </a:rPr>
              <a:t>ISBN-13 </a:t>
            </a:r>
            <a:r>
              <a:rPr lang="en-GB" sz="2000" dirty="0">
                <a:solidFill>
                  <a:srgbClr val="1F6165"/>
                </a:solidFill>
              </a:rPr>
              <a:t>978-0435027025</a:t>
            </a:r>
            <a:endParaRPr lang="en-GB" dirty="0">
              <a:solidFill>
                <a:srgbClr val="1F6165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DF73B4-CBE3-2290-41AD-24314A95D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7445" y="2149642"/>
            <a:ext cx="3055829" cy="3918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1A5598-F399-BF26-FE62-325881E73FD6}"/>
              </a:ext>
            </a:extLst>
          </p:cNvPr>
          <p:cNvSpPr/>
          <p:nvPr/>
        </p:nvSpPr>
        <p:spPr>
          <a:xfrm>
            <a:off x="138545" y="147782"/>
            <a:ext cx="3542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Textbook 4.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35BE6AC-427F-C4BB-477F-44142FE0AE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828046"/>
              </p:ext>
            </p:extLst>
          </p:nvPr>
        </p:nvGraphicFramePr>
        <p:xfrm>
          <a:off x="519112" y="6456497"/>
          <a:ext cx="6521450" cy="3675698"/>
        </p:xfrm>
        <a:graphic>
          <a:graphicData uri="http://schemas.openxmlformats.org/drawingml/2006/table">
            <a:tbl>
              <a:tblPr/>
              <a:tblGrid>
                <a:gridCol w="1304290">
                  <a:extLst>
                    <a:ext uri="{9D8B030D-6E8A-4147-A177-3AD203B41FA5}">
                      <a16:colId xmlns:a16="http://schemas.microsoft.com/office/drawing/2014/main" val="984697100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839057662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2810981770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34914633"/>
                    </a:ext>
                  </a:extLst>
                </a:gridCol>
                <a:gridCol w="1304290">
                  <a:extLst>
                    <a:ext uri="{9D8B030D-6E8A-4147-A177-3AD203B41FA5}">
                      <a16:colId xmlns:a16="http://schemas.microsoft.com/office/drawing/2014/main" val="93746937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chemeClr val="bg1"/>
                          </a:solidFill>
                        </a:rPr>
                        <a:t>AC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chemeClr val="bg1"/>
                          </a:solidFill>
                        </a:rPr>
                        <a:t>Topic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chemeClr val="bg1"/>
                          </a:solidFill>
                        </a:rPr>
                        <a:t>Required Reading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chemeClr val="bg1"/>
                          </a:solidFill>
                        </a:rPr>
                        <a:t>Textbook Source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Pages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801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rgbClr val="1F6165"/>
                          </a:solidFill>
                        </a:rPr>
                        <a:t>1.1</a:t>
                      </a:r>
                      <a:endParaRPr lang="en-GB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rgbClr val="1F6165"/>
                          </a:solidFill>
                        </a:rPr>
                        <a:t>Importance of health &amp; safety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solidFill>
                            <a:srgbClr val="1F6165"/>
                          </a:solidFill>
                        </a:rPr>
                        <a:t>Introduction (hazards, accidents, fatalities, long‑term health)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i="1">
                          <a:solidFill>
                            <a:srgbClr val="1F6165"/>
                          </a:solidFill>
                        </a:rPr>
                        <a:t>Chp 6 – Health, Safety &amp; Welfare in Construction</a:t>
                      </a:r>
                      <a:endParaRPr lang="en-GB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rgbClr val="1F6165"/>
                          </a:solidFill>
                        </a:rPr>
                        <a:t>268–269</a:t>
                      </a:r>
                      <a:endParaRPr lang="en-GB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23421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>
                          <a:solidFill>
                            <a:srgbClr val="1F6165"/>
                          </a:solidFill>
                        </a:rPr>
                        <a:t>1.1</a:t>
                      </a:r>
                      <a:endParaRPr lang="en-GB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rgbClr val="1F6165"/>
                          </a:solidFill>
                        </a:rPr>
                        <a:t>Importance of health &amp; safety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solidFill>
                            <a:srgbClr val="1F6165"/>
                          </a:solidFill>
                        </a:rPr>
                        <a:t>Safe working practices; industry accident statistics; health impacts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i="1">
                          <a:solidFill>
                            <a:srgbClr val="1F6165"/>
                          </a:solidFill>
                        </a:rPr>
                        <a:t>Unit 1001 – Safe Working Practices in Construction</a:t>
                      </a:r>
                      <a:endParaRPr lang="en-GB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b="1" dirty="0">
                          <a:solidFill>
                            <a:srgbClr val="1F6165"/>
                          </a:solidFill>
                        </a:rPr>
                        <a:t>Page 1</a:t>
                      </a:r>
                      <a:endParaRPr lang="en-GB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9510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95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4757F-F883-6A3E-F89D-F405A2F4B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E61D49B-1EC4-7832-A876-40ECBB624678}"/>
              </a:ext>
            </a:extLst>
          </p:cNvPr>
          <p:cNvGrpSpPr/>
          <p:nvPr/>
        </p:nvGrpSpPr>
        <p:grpSpPr>
          <a:xfrm>
            <a:off x="212652" y="244550"/>
            <a:ext cx="5658062" cy="1531242"/>
            <a:chOff x="212651" y="244549"/>
            <a:chExt cx="7591647" cy="2105247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6940456A-92D1-E0B9-1C3F-E24262FEEC5A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7B67AA-419C-7706-EA7E-53575E0480DE}"/>
                </a:ext>
              </a:extLst>
            </p:cNvPr>
            <p:cNvSpPr/>
            <p:nvPr/>
          </p:nvSpPr>
          <p:spPr>
            <a:xfrm rot="21009592">
              <a:off x="1479304" y="426940"/>
              <a:ext cx="2594312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Keywords.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848286C-B2FC-7A8F-A254-394CDC8AD98C}"/>
              </a:ext>
            </a:extLst>
          </p:cNvPr>
          <p:cNvGrpSpPr/>
          <p:nvPr/>
        </p:nvGrpSpPr>
        <p:grpSpPr>
          <a:xfrm>
            <a:off x="1933696" y="9756900"/>
            <a:ext cx="5436782" cy="744280"/>
            <a:chOff x="6560287" y="5869172"/>
            <a:chExt cx="5436782" cy="744280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318B14E-8F95-B18F-1CB7-B3877FDF3D47}"/>
                </a:ext>
              </a:extLst>
            </p:cNvPr>
            <p:cNvSpPr/>
            <p:nvPr/>
          </p:nvSpPr>
          <p:spPr>
            <a:xfrm rot="10800000" flipV="1">
              <a:off x="6560287" y="5869172"/>
              <a:ext cx="5436782" cy="744279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518853-0BAA-5E4F-5841-F2C8554779E6}"/>
                </a:ext>
              </a:extLst>
            </p:cNvPr>
            <p:cNvGrpSpPr/>
            <p:nvPr/>
          </p:nvGrpSpPr>
          <p:grpSpPr>
            <a:xfrm>
              <a:off x="11220478" y="6251944"/>
              <a:ext cx="698619" cy="361508"/>
              <a:chOff x="2504463" y="5708261"/>
              <a:chExt cx="2157794" cy="1080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9B2F468-27D7-8091-2895-4E412E1326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04463" y="5829986"/>
                <a:ext cx="836964" cy="83655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54208F0-E6D7-0DEC-E0C5-89251EDC05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2257" y="5708261"/>
                <a:ext cx="1080000" cy="1080000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1A4616E-F300-D319-7F8C-70B355ED4E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8" y="398171"/>
            <a:ext cx="612000" cy="61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DFC023-3BE4-99C2-7CC5-E5CB4E11304F}"/>
              </a:ext>
            </a:extLst>
          </p:cNvPr>
          <p:cNvSpPr/>
          <p:nvPr/>
        </p:nvSpPr>
        <p:spPr>
          <a:xfrm>
            <a:off x="962278" y="346793"/>
            <a:ext cx="60465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101.1.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5B862-FE71-5E31-2733-C18A516EF2BA}"/>
              </a:ext>
            </a:extLst>
          </p:cNvPr>
          <p:cNvSpPr txBox="1"/>
          <p:nvPr/>
        </p:nvSpPr>
        <p:spPr>
          <a:xfrm>
            <a:off x="212652" y="2541702"/>
            <a:ext cx="6942228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1. Accident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 unplanned event that results in injury, damage, or loss.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2. Fatality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death caused by unsafe working conditions or serious incidents on site.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3. Hazard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Anything with the potential to cause harm (materials, equipment, environment, behaviour).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4. Risk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likelihood and severity of harm occurring from a hazard.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5. Control Measure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 action or system put in place to reduce or eliminate risk.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6. Legislation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Laws that govern workplace safety (e.g. HASAWA 1974, CDM 2015).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7. Responsibility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Legal and moral duties of employers and employees to maintain safety.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8. Insurance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Financial protection affected by accident rates and safety performance.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9. Productivity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Output and efficiency impacted by safe or unsafe working practices.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10. Cost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financial impact of accidents, including lost output, fines, claims, and downtime.</a:t>
            </a:r>
            <a:endParaRPr lang="en-GB" sz="1200" dirty="0">
              <a:solidFill>
                <a:srgbClr val="1F6165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67F4EE-7315-2A39-0774-EB58F802E780}"/>
              </a:ext>
            </a:extLst>
          </p:cNvPr>
          <p:cNvSpPr/>
          <p:nvPr/>
        </p:nvSpPr>
        <p:spPr>
          <a:xfrm>
            <a:off x="212652" y="1927770"/>
            <a:ext cx="38614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Keyword Reference Sheet.</a:t>
            </a:r>
          </a:p>
        </p:txBody>
      </p:sp>
    </p:spTree>
    <p:extLst>
      <p:ext uri="{BB962C8B-B14F-4D97-AF65-F5344CB8AC3E}">
        <p14:creationId xmlns:p14="http://schemas.microsoft.com/office/powerpoint/2010/main" val="343631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9D24-E954-602B-6A9A-3C3FDA6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AD2550-1566-45FE-632E-E166C6312C7D}"/>
              </a:ext>
            </a:extLst>
          </p:cNvPr>
          <p:cNvGrpSpPr/>
          <p:nvPr/>
        </p:nvGrpSpPr>
        <p:grpSpPr>
          <a:xfrm>
            <a:off x="46706" y="244550"/>
            <a:ext cx="3304046" cy="988505"/>
            <a:chOff x="-214953" y="244549"/>
            <a:chExt cx="8513774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834719-048B-E598-A254-21550FA6179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AA1311-4DF1-459B-5AAC-6E9631CBCF51}"/>
                </a:ext>
              </a:extLst>
            </p:cNvPr>
            <p:cNvSpPr/>
            <p:nvPr/>
          </p:nvSpPr>
          <p:spPr>
            <a:xfrm rot="21009592">
              <a:off x="-214953" y="412274"/>
              <a:ext cx="8513774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Keyword Glossary.</a:t>
              </a: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1C62BD-5F64-5595-519A-0C7110398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578773"/>
              </p:ext>
            </p:extLst>
          </p:nvPr>
        </p:nvGraphicFramePr>
        <p:xfrm>
          <a:off x="228563" y="2236894"/>
          <a:ext cx="7102548" cy="7991019"/>
        </p:xfrm>
        <a:graphic>
          <a:graphicData uri="http://schemas.openxmlformats.org/drawingml/2006/table">
            <a:tbl>
              <a:tblPr/>
              <a:tblGrid>
                <a:gridCol w="2367516">
                  <a:extLst>
                    <a:ext uri="{9D8B030D-6E8A-4147-A177-3AD203B41FA5}">
                      <a16:colId xmlns:a16="http://schemas.microsoft.com/office/drawing/2014/main" val="601807594"/>
                    </a:ext>
                  </a:extLst>
                </a:gridCol>
                <a:gridCol w="2367516">
                  <a:extLst>
                    <a:ext uri="{9D8B030D-6E8A-4147-A177-3AD203B41FA5}">
                      <a16:colId xmlns:a16="http://schemas.microsoft.com/office/drawing/2014/main" val="1024547800"/>
                    </a:ext>
                  </a:extLst>
                </a:gridCol>
                <a:gridCol w="2367516">
                  <a:extLst>
                    <a:ext uri="{9D8B030D-6E8A-4147-A177-3AD203B41FA5}">
                      <a16:colId xmlns:a16="http://schemas.microsoft.com/office/drawing/2014/main" val="12604708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Keyword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Meaning (in your own words)</a:t>
                      </a:r>
                      <a:endParaRPr lang="en-GB" sz="15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Example</a:t>
                      </a:r>
                      <a:endParaRPr lang="en-GB" sz="15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625544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Accident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596986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Fatality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6650176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Risk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1255729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Control Measure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585119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Legislation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74999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Responsibility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711338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Insurance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6384520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Productivity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6737185"/>
                  </a:ext>
                </a:extLst>
              </a:tr>
              <a:tr h="8269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rgbClr val="1F6165"/>
                          </a:solidFill>
                        </a:rPr>
                        <a:t>Cost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500" dirty="0">
                        <a:solidFill>
                          <a:srgbClr val="1F6165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61611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F3B907E-BEDC-1605-4E15-01D55676C63C}"/>
              </a:ext>
            </a:extLst>
          </p:cNvPr>
          <p:cNvSpPr txBox="1"/>
          <p:nvPr/>
        </p:nvSpPr>
        <p:spPr>
          <a:xfrm>
            <a:off x="228563" y="1649040"/>
            <a:ext cx="67016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Complete the table using your reading and class notes.</a:t>
            </a:r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AE09BE9-4D9F-7ACB-A59A-35C836079CB2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10D34E7-768B-9C47-4A76-590AB4CD6CC5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8145E5E3-0B51-7BF5-2817-514688F4CE30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7B778625-59B7-FA91-8062-54C9BCDC3413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541B295-F4BE-7FFE-A3FE-705CE926546F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405F3B72-10F4-1EDB-E371-11CCEB0F80B8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12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DBD70-B37A-9F2F-4692-91F6EBF28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D5A2329-ABA5-42C8-D8CA-363E230286E4}"/>
              </a:ext>
            </a:extLst>
          </p:cNvPr>
          <p:cNvGrpSpPr/>
          <p:nvPr/>
        </p:nvGrpSpPr>
        <p:grpSpPr>
          <a:xfrm>
            <a:off x="212652" y="244550"/>
            <a:ext cx="2946185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2A8D678E-7F6F-BE26-7F7A-944BF8B438CC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A3802BB-4B54-32E9-C917-6DB8355A1615}"/>
                </a:ext>
              </a:extLst>
            </p:cNvPr>
            <p:cNvSpPr/>
            <p:nvPr/>
          </p:nvSpPr>
          <p:spPr>
            <a:xfrm rot="21009592">
              <a:off x="1406214" y="412274"/>
              <a:ext cx="5271439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Reflection.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9D671AE-94F4-6E46-2491-3EAA3BAC3EEF}"/>
              </a:ext>
            </a:extLst>
          </p:cNvPr>
          <p:cNvSpPr txBox="1"/>
          <p:nvPr/>
        </p:nvSpPr>
        <p:spPr>
          <a:xfrm>
            <a:off x="212652" y="1713091"/>
            <a:ext cx="707046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Think about what you learned in 101.1 and how it links to 101.2. 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Write a short paragraph (4–6 sentences) explaining: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1F6165"/>
                </a:solidFill>
                <a:effectLst/>
              </a:rPr>
              <a:t>Why health and safety is important before starting any job.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1F6165"/>
                </a:solidFill>
                <a:effectLst/>
              </a:rPr>
              <a:t>How understanding hazards and risks helps you work safely.</a:t>
            </a: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GB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1F6165"/>
                </a:solidFill>
                <a:effectLst/>
              </a:rPr>
              <a:t>What you can do personally to prepare for the next session.</a:t>
            </a:r>
            <a:endParaRPr lang="en-GB" b="1" dirty="0">
              <a:solidFill>
                <a:srgbClr val="1F6165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578CE37-ABED-69EF-1C2B-161DF905E41E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ABAADA-BEEC-4F83-62ED-BCD68EAC5ED9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A1B6445-65A5-3D5D-68A7-CF20B5BA5F16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3F4F79DA-5BB0-BA16-C954-5509F3155D20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DF5F87-7A85-2352-2081-0506C106253C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FB562148-E03D-24A3-C71C-40B76FD8D6F0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E92D39-A92F-3A62-E14D-154F09B07F69}"/>
              </a:ext>
            </a:extLst>
          </p:cNvPr>
          <p:cNvSpPr/>
          <p:nvPr/>
        </p:nvSpPr>
        <p:spPr>
          <a:xfrm>
            <a:off x="619892" y="3376242"/>
            <a:ext cx="6465845" cy="1821399"/>
          </a:xfrm>
          <a:prstGeom prst="roundRect">
            <a:avLst>
              <a:gd name="adj" fmla="val 26005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5480B37-70CD-D62B-9CE2-8BB934577EFE}"/>
              </a:ext>
            </a:extLst>
          </p:cNvPr>
          <p:cNvSpPr/>
          <p:nvPr/>
        </p:nvSpPr>
        <p:spPr>
          <a:xfrm>
            <a:off x="619892" y="5776320"/>
            <a:ext cx="6465845" cy="1821399"/>
          </a:xfrm>
          <a:prstGeom prst="roundRect">
            <a:avLst>
              <a:gd name="adj" fmla="val 26005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DA3B0AC-DBC9-BAAD-1063-CA40066B8B2A}"/>
              </a:ext>
            </a:extLst>
          </p:cNvPr>
          <p:cNvSpPr/>
          <p:nvPr/>
        </p:nvSpPr>
        <p:spPr>
          <a:xfrm>
            <a:off x="619892" y="8344410"/>
            <a:ext cx="6465845" cy="1821399"/>
          </a:xfrm>
          <a:prstGeom prst="roundRect">
            <a:avLst>
              <a:gd name="adj" fmla="val 26005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957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CC2F-B97E-C22A-B2CB-2A61D8DE4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914F78-7462-0140-F63A-DACF89E3852D}"/>
              </a:ext>
            </a:extLst>
          </p:cNvPr>
          <p:cNvGrpSpPr/>
          <p:nvPr/>
        </p:nvGrpSpPr>
        <p:grpSpPr>
          <a:xfrm>
            <a:off x="212652" y="244550"/>
            <a:ext cx="2946185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6DC83E01-F098-2016-5AB4-364ED6880507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ACCE5E8-7C30-87AD-26B6-95F29A3A1E45}"/>
                </a:ext>
              </a:extLst>
            </p:cNvPr>
            <p:cNvSpPr/>
            <p:nvPr/>
          </p:nvSpPr>
          <p:spPr>
            <a:xfrm rot="21009592">
              <a:off x="1590028" y="412274"/>
              <a:ext cx="4903819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Feedback.</a:t>
              </a: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4762636-DC13-E402-820E-E56B47B9E37D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7474EEE-5CA0-C745-CF22-E2DE976B4E58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3E2AF9A7-C95E-BC21-23B0-9CF21964A09B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 Box 4">
            <a:extLst>
              <a:ext uri="{FF2B5EF4-FFF2-40B4-BE49-F238E27FC236}">
                <a16:creationId xmlns:a16="http://schemas.microsoft.com/office/drawing/2014/main" id="{5710AD63-8D61-0A81-BFC4-F4FD09520E69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CB0FB28-263A-69A7-24C0-75A71D7CE3E6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9F7AB29D-BC03-47B1-B682-5EEB568D271F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183D8E-6370-433D-7265-8F5A9DC2A5A8}"/>
              </a:ext>
            </a:extLst>
          </p:cNvPr>
          <p:cNvSpPr txBox="1"/>
          <p:nvPr/>
        </p:nvSpPr>
        <p:spPr>
          <a:xfrm>
            <a:off x="513347" y="2438400"/>
            <a:ext cx="616016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1F6165"/>
                </a:solidFill>
              </a:rPr>
              <a:t>Checklist.</a:t>
            </a:r>
          </a:p>
          <a:p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Reding Task 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Keyword Glossary 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Reflections Completed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rgbClr val="1F6165"/>
              </a:solidFill>
            </a:endParaRPr>
          </a:p>
          <a:p>
            <a:r>
              <a:rPr lang="en-GB" sz="2400" b="1" dirty="0">
                <a:solidFill>
                  <a:srgbClr val="1F6165"/>
                </a:solidFill>
              </a:rPr>
              <a:t>Lecturer Comments.</a:t>
            </a:r>
          </a:p>
          <a:p>
            <a:endParaRPr lang="en-GB" sz="2400" dirty="0">
              <a:solidFill>
                <a:srgbClr val="1F6165"/>
              </a:solidFill>
            </a:endParaRPr>
          </a:p>
          <a:p>
            <a:endParaRPr lang="en-GB" sz="2400" dirty="0">
              <a:solidFill>
                <a:srgbClr val="1F6165"/>
              </a:solidFill>
            </a:endParaRPr>
          </a:p>
          <a:p>
            <a:endParaRPr lang="en-GB" sz="2400" dirty="0">
              <a:solidFill>
                <a:srgbClr val="1F6165"/>
              </a:solidFill>
            </a:endParaRPr>
          </a:p>
          <a:p>
            <a:endParaRPr lang="en-GB" sz="2400" dirty="0">
              <a:solidFill>
                <a:srgbClr val="1F6165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A77C57-45AB-9467-0EBC-69C658B181F4}"/>
              </a:ext>
            </a:extLst>
          </p:cNvPr>
          <p:cNvSpPr/>
          <p:nvPr/>
        </p:nvSpPr>
        <p:spPr>
          <a:xfrm>
            <a:off x="5425939" y="3293745"/>
            <a:ext cx="216000" cy="216000"/>
          </a:xfrm>
          <a:prstGeom prst="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C1D39BC-8216-AFC6-6683-9F3F6BE8E2AA}"/>
              </a:ext>
            </a:extLst>
          </p:cNvPr>
          <p:cNvSpPr/>
          <p:nvPr/>
        </p:nvSpPr>
        <p:spPr>
          <a:xfrm>
            <a:off x="5425939" y="3674566"/>
            <a:ext cx="216000" cy="216000"/>
          </a:xfrm>
          <a:prstGeom prst="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433FC86-07A5-5641-3D57-BA45A00B484E}"/>
              </a:ext>
            </a:extLst>
          </p:cNvPr>
          <p:cNvSpPr/>
          <p:nvPr/>
        </p:nvSpPr>
        <p:spPr>
          <a:xfrm>
            <a:off x="5425939" y="4055387"/>
            <a:ext cx="216000" cy="216000"/>
          </a:xfrm>
          <a:prstGeom prst="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35EC3F3-AB52-B08D-3878-8BCF798CD513}"/>
              </a:ext>
            </a:extLst>
          </p:cNvPr>
          <p:cNvSpPr/>
          <p:nvPr/>
        </p:nvSpPr>
        <p:spPr>
          <a:xfrm>
            <a:off x="513347" y="5919537"/>
            <a:ext cx="6572390" cy="3713616"/>
          </a:xfrm>
          <a:prstGeom prst="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149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C0687-A229-1ECA-A692-B3AAC21B9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337ED3-20AF-D013-BF33-4E79B5CA6A05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60281D-ADE1-BB4A-68B9-A0F2846015C8}"/>
              </a:ext>
            </a:extLst>
          </p:cNvPr>
          <p:cNvSpPr/>
          <p:nvPr/>
        </p:nvSpPr>
        <p:spPr>
          <a:xfrm>
            <a:off x="215780" y="127518"/>
            <a:ext cx="3416063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C41E78-70D6-8E53-FB27-3E9D38B5EFFC}"/>
              </a:ext>
            </a:extLst>
          </p:cNvPr>
          <p:cNvSpPr txBox="1"/>
          <p:nvPr/>
        </p:nvSpPr>
        <p:spPr>
          <a:xfrm>
            <a:off x="412967" y="1605495"/>
            <a:ext cx="5131167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1F6165"/>
                </a:solidFill>
              </a:rPr>
              <a:t>We would like to say thank you for using this learning material, we hope you found it useful.</a:t>
            </a:r>
          </a:p>
          <a:p>
            <a:endParaRPr lang="en-GB" sz="2800" dirty="0">
              <a:solidFill>
                <a:srgbClr val="1F616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B5025-4168-BAA0-1CD8-346F0F52830E}"/>
              </a:ext>
            </a:extLst>
          </p:cNvPr>
          <p:cNvSpPr txBox="1"/>
          <p:nvPr/>
        </p:nvSpPr>
        <p:spPr>
          <a:xfrm>
            <a:off x="479642" y="6764384"/>
            <a:ext cx="5167688" cy="2031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1F6165"/>
                </a:solidFill>
              </a:rPr>
              <a:t>If you have any questions regarding this or any other learning material, or have any suggestions about improvements or ideas please email James Rix at:</a:t>
            </a:r>
          </a:p>
          <a:p>
            <a:endParaRPr lang="en-GB" dirty="0">
              <a:solidFill>
                <a:srgbClr val="1F6165"/>
              </a:solidFill>
            </a:endParaRPr>
          </a:p>
          <a:p>
            <a:r>
              <a:rPr lang="en-GB" dirty="0">
                <a:solidFill>
                  <a:srgbClr val="1F6165"/>
                </a:solidFill>
              </a:rPr>
              <a:t>educon@gmail.com</a:t>
            </a:r>
          </a:p>
          <a:p>
            <a:endParaRPr lang="en-GB" dirty="0">
              <a:solidFill>
                <a:srgbClr val="1F6165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8242F5-7320-9789-A734-4A08BF983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1128" y="2837584"/>
            <a:ext cx="3789394" cy="3789394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301DA8-251D-CE5E-B5CE-10BF1A49DE56}"/>
              </a:ext>
            </a:extLst>
          </p:cNvPr>
          <p:cNvSpPr/>
          <p:nvPr/>
        </p:nvSpPr>
        <p:spPr>
          <a:xfrm>
            <a:off x="-1" y="9541164"/>
            <a:ext cx="7559675" cy="1150649"/>
          </a:xfrm>
          <a:prstGeom prst="rect">
            <a:avLst/>
          </a:prstGeom>
          <a:gradFill flip="none" rotWithShape="1">
            <a:gsLst>
              <a:gs pos="69000">
                <a:srgbClr val="8DA4AF">
                  <a:alpha val="50000"/>
                </a:srgbClr>
              </a:gs>
              <a:gs pos="38000">
                <a:schemeClr val="accent1">
                  <a:lumMod val="67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65B97C6-59D6-7005-44DC-AEFEC4FFFBBD}"/>
              </a:ext>
            </a:extLst>
          </p:cNvPr>
          <p:cNvGrpSpPr>
            <a:grpSpLocks noChangeAspect="1"/>
          </p:cNvGrpSpPr>
          <p:nvPr/>
        </p:nvGrpSpPr>
        <p:grpSpPr>
          <a:xfrm>
            <a:off x="172172" y="9886595"/>
            <a:ext cx="1554593" cy="805217"/>
            <a:chOff x="5867744" y="10139672"/>
            <a:chExt cx="697946" cy="3615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6A2723F-6673-DAEF-B720-43D2637E5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7744" y="10180417"/>
              <a:ext cx="270980" cy="28001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3CDFDBC-B36B-4AB3-BBE8-01018B8DE2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6023" y="10139672"/>
              <a:ext cx="349667" cy="361508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1D8749-1D64-715D-3096-3C5C4926D749}"/>
              </a:ext>
            </a:extLst>
          </p:cNvPr>
          <p:cNvSpPr txBox="1"/>
          <p:nvPr/>
        </p:nvSpPr>
        <p:spPr>
          <a:xfrm>
            <a:off x="5464221" y="10309630"/>
            <a:ext cx="2213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Lecturer: James Rix</a:t>
            </a:r>
          </a:p>
        </p:txBody>
      </p:sp>
    </p:spTree>
    <p:extLst>
      <p:ext uri="{BB962C8B-B14F-4D97-AF65-F5344CB8AC3E}">
        <p14:creationId xmlns:p14="http://schemas.microsoft.com/office/powerpoint/2010/main" val="154498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1367E4-1783-D890-1C59-E2FBB6C4B13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429E763F-E260-4F73-3E2C-78970CB48DB4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EB119F-D8E5-E70D-CEAA-3E2FB9BABBFA}"/>
                </a:ext>
              </a:extLst>
            </p:cNvPr>
            <p:cNvSpPr/>
            <p:nvPr/>
          </p:nvSpPr>
          <p:spPr>
            <a:xfrm rot="21009592">
              <a:off x="2129475" y="606311"/>
              <a:ext cx="2409341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Contents.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C83A8C7-B1A6-1B1D-84AB-F170AAC42AB0}"/>
              </a:ext>
            </a:extLst>
          </p:cNvPr>
          <p:cNvSpPr txBox="1"/>
          <p:nvPr/>
        </p:nvSpPr>
        <p:spPr>
          <a:xfrm>
            <a:off x="390237" y="1926578"/>
            <a:ext cx="572423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Cover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Contents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Purpose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Brief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Resource List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Assessment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Reading Task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Keywords Task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Reflection Task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1F6165"/>
                </a:solidFill>
              </a:rPr>
              <a:t>Thank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863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19D24-E954-602B-6A9A-3C3FDA6A5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FAD2550-1566-45FE-632E-E166C6312C7D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834719-048B-E598-A254-21550FA6179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AA1311-4DF1-459B-5AAC-6E9631CBCF51}"/>
                </a:ext>
              </a:extLst>
            </p:cNvPr>
            <p:cNvSpPr/>
            <p:nvPr/>
          </p:nvSpPr>
          <p:spPr>
            <a:xfrm rot="21009592">
              <a:off x="1208563" y="292666"/>
              <a:ext cx="4251188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Purpose.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FDE7FB3-23A4-C521-5F59-446F11A5894C}"/>
              </a:ext>
            </a:extLst>
          </p:cNvPr>
          <p:cNvSpPr txBox="1"/>
          <p:nvPr/>
        </p:nvSpPr>
        <p:spPr>
          <a:xfrm>
            <a:off x="183684" y="1603399"/>
            <a:ext cx="697449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dirty="0">
                <a:solidFill>
                  <a:srgbClr val="1F6165"/>
                </a:solidFill>
              </a:rPr>
              <a:t>To prepare learners for the next lesson by introducing the ideas of </a:t>
            </a:r>
            <a:r>
              <a:rPr lang="en-GB" b="1" dirty="0">
                <a:solidFill>
                  <a:srgbClr val="1F6165"/>
                </a:solidFill>
              </a:rPr>
              <a:t>hazards, risks, and risk assessment</a:t>
            </a:r>
            <a:r>
              <a:rPr lang="en-GB" dirty="0">
                <a:solidFill>
                  <a:srgbClr val="1F6165"/>
                </a:solidFill>
              </a:rPr>
              <a:t>. </a:t>
            </a:r>
          </a:p>
          <a:p>
            <a:pPr>
              <a:buNone/>
            </a:pPr>
            <a:endParaRPr lang="en-GB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</a:rPr>
              <a:t>This pack builds on the understanding of health &amp; safety importance and encourages independent reading from trusted sources.</a:t>
            </a:r>
          </a:p>
        </p:txBody>
      </p:sp>
    </p:spTree>
    <p:extLst>
      <p:ext uri="{BB962C8B-B14F-4D97-AF65-F5344CB8AC3E}">
        <p14:creationId xmlns:p14="http://schemas.microsoft.com/office/powerpoint/2010/main" val="288435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B62AA-90A1-8517-8BEE-3458530BE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9BE757-F606-7635-85DB-E56BDB121A58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2D3CE03-20BA-A6F6-AD14-1F9F4E7AF3CC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0A7F56-5F75-C2DB-F89A-689F56E01CDF}"/>
                </a:ext>
              </a:extLst>
            </p:cNvPr>
            <p:cNvSpPr/>
            <p:nvPr/>
          </p:nvSpPr>
          <p:spPr>
            <a:xfrm rot="21009592">
              <a:off x="1848136" y="292666"/>
              <a:ext cx="2972032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Brief.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5C30039-FE9B-E6AB-CF34-AF3F14951D14}"/>
              </a:ext>
            </a:extLst>
          </p:cNvPr>
          <p:cNvSpPr txBox="1"/>
          <p:nvPr/>
        </p:nvSpPr>
        <p:spPr>
          <a:xfrm>
            <a:off x="212651" y="1686572"/>
            <a:ext cx="68808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2400" dirty="0">
                <a:solidFill>
                  <a:srgbClr val="1F6165"/>
                </a:solidFill>
              </a:rPr>
              <a:t>Read the extracts provided from your textbook and the HSE website.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>
                <a:solidFill>
                  <a:srgbClr val="1F6165"/>
                </a:solidFill>
              </a:rPr>
              <a:t>Complete the reflection sheet explaining how health &amp; safety principles help prevent accidents.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>
                <a:solidFill>
                  <a:srgbClr val="1F6165"/>
                </a:solidFill>
              </a:rPr>
              <a:t>Fill in the glossary for the new keywords: </a:t>
            </a:r>
            <a:r>
              <a:rPr lang="en-GB" sz="2400" i="1" dirty="0">
                <a:solidFill>
                  <a:srgbClr val="1F6165"/>
                </a:solidFill>
              </a:rPr>
              <a:t>hazard</a:t>
            </a:r>
            <a:r>
              <a:rPr lang="en-GB" sz="2400" dirty="0">
                <a:solidFill>
                  <a:srgbClr val="1F6165"/>
                </a:solidFill>
              </a:rPr>
              <a:t>, </a:t>
            </a:r>
            <a:r>
              <a:rPr lang="en-GB" sz="2400" i="1" dirty="0">
                <a:solidFill>
                  <a:srgbClr val="1F6165"/>
                </a:solidFill>
              </a:rPr>
              <a:t>risk</a:t>
            </a:r>
            <a:r>
              <a:rPr lang="en-GB" sz="2400" dirty="0">
                <a:solidFill>
                  <a:srgbClr val="1F6165"/>
                </a:solidFill>
              </a:rPr>
              <a:t>, </a:t>
            </a:r>
            <a:r>
              <a:rPr lang="en-GB" sz="2400" i="1" dirty="0">
                <a:solidFill>
                  <a:srgbClr val="1F6165"/>
                </a:solidFill>
              </a:rPr>
              <a:t>risk assessment</a:t>
            </a:r>
            <a:r>
              <a:rPr lang="en-GB" sz="2400" dirty="0">
                <a:solidFill>
                  <a:srgbClr val="1F6165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>
                <a:solidFill>
                  <a:srgbClr val="1F6165"/>
                </a:solidFill>
              </a:rPr>
              <a:t>Answer the comprehension questions in full sentences.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2400" dirty="0">
                <a:solidFill>
                  <a:srgbClr val="1F6165"/>
                </a:solidFill>
              </a:rPr>
              <a:t>Bring your completed pack to the next session.</a:t>
            </a:r>
          </a:p>
        </p:txBody>
      </p:sp>
    </p:spTree>
    <p:extLst>
      <p:ext uri="{BB962C8B-B14F-4D97-AF65-F5344CB8AC3E}">
        <p14:creationId xmlns:p14="http://schemas.microsoft.com/office/powerpoint/2010/main" val="372065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A7878-858F-F518-BD4F-83C7928A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51B8E9-83C8-83A2-6C7B-24477F6BE487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3B3BE56C-428F-3DAF-1818-D041C367A4D5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99BEE53-9A38-C26B-15AF-732B5284492E}"/>
                </a:ext>
              </a:extLst>
            </p:cNvPr>
            <p:cNvSpPr/>
            <p:nvPr/>
          </p:nvSpPr>
          <p:spPr>
            <a:xfrm rot="21009592">
              <a:off x="830618" y="292666"/>
              <a:ext cx="5007085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Resources.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E01479B-8487-CE86-F048-D1BAA0FF0B6E}"/>
              </a:ext>
            </a:extLst>
          </p:cNvPr>
          <p:cNvSpPr txBox="1"/>
          <p:nvPr/>
        </p:nvSpPr>
        <p:spPr>
          <a:xfrm>
            <a:off x="316345" y="1543225"/>
            <a:ext cx="686954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1" dirty="0">
                <a:solidFill>
                  <a:srgbClr val="1F6165"/>
                </a:solidFill>
              </a:rPr>
              <a:t>Basic Construction Skills – Health &amp; Safety</a:t>
            </a:r>
            <a:r>
              <a:rPr lang="en-GB" sz="2400" dirty="0">
                <a:solidFill>
                  <a:srgbClr val="1F6165"/>
                </a:solidFill>
              </a:rPr>
              <a:t> (City &amp; Guilds)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HSE website: www.hse.gov.uk/construction </a:t>
            </a:r>
            <a:r>
              <a:rPr lang="en-GB" sz="2400" dirty="0">
                <a:solidFill>
                  <a:srgbClr val="1F6165"/>
                </a:solidFill>
                <a:hlinkClick r:id="rId2" tooltip="www.bing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(hse.gov.uk in Bing)</a:t>
            </a:r>
            <a:endParaRPr lang="en-GB" sz="2400" dirty="0">
              <a:solidFill>
                <a:srgbClr val="1F616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Unit 101 coursework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Pen, paper, highlighters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Optional: classroom posters on accident prevention</a:t>
            </a:r>
          </a:p>
        </p:txBody>
      </p:sp>
    </p:spTree>
    <p:extLst>
      <p:ext uri="{BB962C8B-B14F-4D97-AF65-F5344CB8AC3E}">
        <p14:creationId xmlns:p14="http://schemas.microsoft.com/office/powerpoint/2010/main" val="432103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55976-2F9A-51A9-C130-CC1849942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6800414-F808-23C3-A62C-40BBD1161B52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DB263E19-14B5-5834-355F-D79238395104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DCC0AB-9EC2-9DB6-E4F2-BE2030416D32}"/>
                </a:ext>
              </a:extLst>
            </p:cNvPr>
            <p:cNvSpPr/>
            <p:nvPr/>
          </p:nvSpPr>
          <p:spPr>
            <a:xfrm rot="21009592">
              <a:off x="570390" y="292666"/>
              <a:ext cx="5527536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Assessment.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BF36B8E-FBE8-B9BF-BEC0-172B9AE745EF}"/>
              </a:ext>
            </a:extLst>
          </p:cNvPr>
          <p:cNvSpPr txBox="1"/>
          <p:nvPr/>
        </p:nvSpPr>
        <p:spPr>
          <a:xfrm>
            <a:off x="212652" y="1524889"/>
            <a:ext cx="69917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Tutor review of completed reflection and glossary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Discussion in next session on hazard identification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F6165"/>
                </a:solidFill>
              </a:rPr>
              <a:t>Feedback recorded on learner progress sheet</a:t>
            </a:r>
          </a:p>
        </p:txBody>
      </p:sp>
    </p:spTree>
    <p:extLst>
      <p:ext uri="{BB962C8B-B14F-4D97-AF65-F5344CB8AC3E}">
        <p14:creationId xmlns:p14="http://schemas.microsoft.com/office/powerpoint/2010/main" val="1081650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DF54-3CE4-ADAA-FEA7-BCF630A48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77F18E-AEA4-8D64-3074-351B8D6107C4}"/>
              </a:ext>
            </a:extLst>
          </p:cNvPr>
          <p:cNvGrpSpPr/>
          <p:nvPr/>
        </p:nvGrpSpPr>
        <p:grpSpPr>
          <a:xfrm>
            <a:off x="212652" y="244550"/>
            <a:ext cx="2946184" cy="988505"/>
            <a:chOff x="212651" y="244549"/>
            <a:chExt cx="7591647" cy="2105247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083B7E2E-25B4-7C9E-D6C2-0B5932D0F1C1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9B316BC-C8E1-09A5-90FF-E30BEFD75028}"/>
                </a:ext>
              </a:extLst>
            </p:cNvPr>
            <p:cNvSpPr/>
            <p:nvPr/>
          </p:nvSpPr>
          <p:spPr>
            <a:xfrm rot="21009592">
              <a:off x="1805429" y="292666"/>
              <a:ext cx="3057452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Skills.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7FCB8C-B6F1-B2B4-1FCE-F7E1A840E22D}"/>
              </a:ext>
            </a:extLst>
          </p:cNvPr>
          <p:cNvSpPr txBox="1"/>
          <p:nvPr/>
        </p:nvSpPr>
        <p:spPr>
          <a:xfrm>
            <a:off x="212652" y="1515791"/>
            <a:ext cx="69085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Reading comprehension</a:t>
            </a:r>
          </a:p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Independent learning</a:t>
            </a:r>
          </a:p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Vocabulary development</a:t>
            </a:r>
          </a:p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Linking prior and future learning</a:t>
            </a:r>
          </a:p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Health &amp; safety awareness</a:t>
            </a:r>
          </a:p>
          <a:p>
            <a:pPr marL="722313" indent="-285750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rgbClr val="1F6165"/>
                </a:solidFill>
              </a:rPr>
              <a:t>Reflective thinking</a:t>
            </a:r>
          </a:p>
        </p:txBody>
      </p:sp>
    </p:spTree>
    <p:extLst>
      <p:ext uri="{BB962C8B-B14F-4D97-AF65-F5344CB8AC3E}">
        <p14:creationId xmlns:p14="http://schemas.microsoft.com/office/powerpoint/2010/main" val="3665891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71367E4-1783-D890-1C59-E2FBB6C4B13D}"/>
              </a:ext>
            </a:extLst>
          </p:cNvPr>
          <p:cNvGrpSpPr/>
          <p:nvPr/>
        </p:nvGrpSpPr>
        <p:grpSpPr>
          <a:xfrm>
            <a:off x="212651" y="244550"/>
            <a:ext cx="2946185" cy="1030053"/>
            <a:chOff x="212651" y="244549"/>
            <a:chExt cx="7591647" cy="2193733"/>
          </a:xfrm>
        </p:grpSpPr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429E763F-E260-4F73-3E2C-78970CB48DB4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EB119F-D8E5-E70D-CEAA-3E2FB9BABBFA}"/>
                </a:ext>
              </a:extLst>
            </p:cNvPr>
            <p:cNvSpPr/>
            <p:nvPr/>
          </p:nvSpPr>
          <p:spPr>
            <a:xfrm rot="21009592">
              <a:off x="1163129" y="668484"/>
              <a:ext cx="4342059" cy="1769798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Reading.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14EC1F3-C0E9-4159-2325-EC1A6F12DA5C}"/>
              </a:ext>
            </a:extLst>
          </p:cNvPr>
          <p:cNvSpPr txBox="1"/>
          <p:nvPr/>
        </p:nvSpPr>
        <p:spPr>
          <a:xfrm>
            <a:off x="212650" y="1952413"/>
            <a:ext cx="71025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</a:rPr>
              <a:t>Reading Task</a:t>
            </a:r>
          </a:p>
          <a:p>
            <a:pPr>
              <a:buNone/>
            </a:pPr>
            <a:endParaRPr lang="en-GB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dirty="0">
                <a:solidFill>
                  <a:srgbClr val="1F6165"/>
                </a:solidFill>
                <a:effectLst/>
              </a:rPr>
              <a:t>Read the short extracts provided from your textbook and the HSE website. Then answer the questions below in full sentences.</a:t>
            </a:r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6526CB-EB5A-DA81-CA65-129172904FC5}"/>
              </a:ext>
            </a:extLst>
          </p:cNvPr>
          <p:cNvSpPr txBox="1"/>
          <p:nvPr/>
        </p:nvSpPr>
        <p:spPr>
          <a:xfrm>
            <a:off x="212649" y="3289533"/>
            <a:ext cx="7102549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solidFill>
                  <a:srgbClr val="1F6165"/>
                </a:solidFill>
                <a:effectLst/>
              </a:rPr>
              <a:t>Questions:</a:t>
            </a: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What is the main job of the HSE?</a:t>
            </a: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Why must employers complete risk assessments?</a:t>
            </a: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Give one example of how employees can help keep the workplace safe.</a:t>
            </a: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endParaRPr lang="en-GB" dirty="0">
              <a:solidFill>
                <a:srgbClr val="1F6165"/>
              </a:solidFill>
            </a:endParaRPr>
          </a:p>
          <a:p>
            <a:pPr>
              <a:buFont typeface="+mj-lt"/>
              <a:buAutoNum type="arabicPeriod"/>
            </a:pPr>
            <a:r>
              <a:rPr lang="en-GB" dirty="0">
                <a:solidFill>
                  <a:srgbClr val="1F6165"/>
                </a:solidFill>
                <a:effectLst/>
              </a:rPr>
              <a:t>How does good health and safety benefit both workers and employers?</a:t>
            </a:r>
            <a:endParaRPr lang="en-GB" dirty="0">
              <a:solidFill>
                <a:srgbClr val="1F6165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2BD088-3641-4DAA-F75A-736287DB0A8E}"/>
              </a:ext>
            </a:extLst>
          </p:cNvPr>
          <p:cNvSpPr/>
          <p:nvPr/>
        </p:nvSpPr>
        <p:spPr>
          <a:xfrm>
            <a:off x="354977" y="3914274"/>
            <a:ext cx="6849720" cy="1122947"/>
          </a:xfrm>
          <a:prstGeom prst="round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4A11381-305C-11E8-BA54-5C657A4A9305}"/>
              </a:ext>
            </a:extLst>
          </p:cNvPr>
          <p:cNvSpPr/>
          <p:nvPr/>
        </p:nvSpPr>
        <p:spPr>
          <a:xfrm>
            <a:off x="354977" y="5654592"/>
            <a:ext cx="6849720" cy="1122947"/>
          </a:xfrm>
          <a:prstGeom prst="round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45AD532-EBB8-4DC2-79C8-DC6F504D586C}"/>
              </a:ext>
            </a:extLst>
          </p:cNvPr>
          <p:cNvSpPr/>
          <p:nvPr/>
        </p:nvSpPr>
        <p:spPr>
          <a:xfrm>
            <a:off x="844261" y="7218697"/>
            <a:ext cx="6360436" cy="1122947"/>
          </a:xfrm>
          <a:prstGeom prst="round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D418B45-1868-33F2-34E3-E497CA670879}"/>
              </a:ext>
            </a:extLst>
          </p:cNvPr>
          <p:cNvSpPr/>
          <p:nvPr/>
        </p:nvSpPr>
        <p:spPr>
          <a:xfrm>
            <a:off x="339063" y="9198843"/>
            <a:ext cx="6849720" cy="1122947"/>
          </a:xfrm>
          <a:prstGeom prst="roundRect">
            <a:avLst/>
          </a:prstGeom>
          <a:solidFill>
            <a:schemeClr val="bg1"/>
          </a:solidFill>
          <a:ln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D9DD94-62F3-1574-B88B-129B0E26797C}"/>
              </a:ext>
            </a:extLst>
          </p:cNvPr>
          <p:cNvSpPr/>
          <p:nvPr/>
        </p:nvSpPr>
        <p:spPr>
          <a:xfrm>
            <a:off x="4528592" y="30418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9655E39-9722-C05A-A065-440C34BF3889}"/>
              </a:ext>
            </a:extLst>
          </p:cNvPr>
          <p:cNvSpPr/>
          <p:nvPr/>
        </p:nvSpPr>
        <p:spPr>
          <a:xfrm>
            <a:off x="4528592" y="737250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C99339DE-766A-D489-24FB-4A4B86A44BFF}"/>
              </a:ext>
            </a:extLst>
          </p:cNvPr>
          <p:cNvSpPr txBox="1"/>
          <p:nvPr/>
        </p:nvSpPr>
        <p:spPr>
          <a:xfrm>
            <a:off x="3599587" y="394350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Name: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E422D740-F1CC-3CC4-854F-67BBB43F64D5}"/>
              </a:ext>
            </a:extLst>
          </p:cNvPr>
          <p:cNvSpPr txBox="1"/>
          <p:nvPr/>
        </p:nvSpPr>
        <p:spPr>
          <a:xfrm>
            <a:off x="3599587" y="815990"/>
            <a:ext cx="10083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Number: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6D458DA-2104-EC6D-5F1D-C36CBF2B811A}"/>
              </a:ext>
            </a:extLst>
          </p:cNvPr>
          <p:cNvSpPr/>
          <p:nvPr/>
        </p:nvSpPr>
        <p:spPr>
          <a:xfrm>
            <a:off x="4528592" y="1170955"/>
            <a:ext cx="2557145" cy="318770"/>
          </a:xfrm>
          <a:prstGeom prst="roundRect">
            <a:avLst>
              <a:gd name="adj" fmla="val 43559"/>
            </a:avLst>
          </a:prstGeom>
          <a:solidFill>
            <a:schemeClr val="bg1"/>
          </a:solidFill>
          <a:ln w="381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23E89265-C702-3917-2478-2D26376B139D}"/>
              </a:ext>
            </a:extLst>
          </p:cNvPr>
          <p:cNvSpPr txBox="1"/>
          <p:nvPr/>
        </p:nvSpPr>
        <p:spPr>
          <a:xfrm>
            <a:off x="3599587" y="1249695"/>
            <a:ext cx="855980" cy="24003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800" kern="100">
                <a:solidFill>
                  <a:srgbClr val="1F6165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Date:</a:t>
            </a:r>
            <a:endParaRPr lang="en-GB" sz="12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300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0CC24-C5D5-289C-A7A2-F4159470D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5DAF1-FA3C-D8DE-8105-CF46C358D75D}"/>
              </a:ext>
            </a:extLst>
          </p:cNvPr>
          <p:cNvSpPr/>
          <p:nvPr/>
        </p:nvSpPr>
        <p:spPr>
          <a:xfrm>
            <a:off x="147782" y="147782"/>
            <a:ext cx="7264111" cy="10372436"/>
          </a:xfrm>
          <a:prstGeom prst="rect">
            <a:avLst/>
          </a:prstGeom>
          <a:noFill/>
          <a:ln w="76200">
            <a:solidFill>
              <a:srgbClr val="1F61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1F6165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76375B-8216-AFBA-A54F-02BEAA6E3A6D}"/>
              </a:ext>
            </a:extLst>
          </p:cNvPr>
          <p:cNvSpPr txBox="1"/>
          <p:nvPr/>
        </p:nvSpPr>
        <p:spPr>
          <a:xfrm>
            <a:off x="300181" y="1174698"/>
            <a:ext cx="5019964" cy="1208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City and Guilds Textbook</a:t>
            </a:r>
          </a:p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 Diploma Carpentry and Joinery</a:t>
            </a:r>
          </a:p>
          <a:p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ISBN10: </a:t>
            </a:r>
            <a:r>
              <a:rPr lang="en-GB" sz="2000" dirty="0">
                <a:solidFill>
                  <a:srgbClr val="1F61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0851932673</a:t>
            </a:r>
            <a:endParaRPr lang="en-GB" sz="2000" dirty="0">
              <a:solidFill>
                <a:srgbClr val="1F6165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t">
              <a:lnSpc>
                <a:spcPts val="1200"/>
              </a:lnSpc>
            </a:pPr>
            <a:r>
              <a:rPr lang="en-GB" sz="2000" dirty="0">
                <a:solidFill>
                  <a:srgbClr val="1F616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ISBN13: 978-051932675</a:t>
            </a:r>
            <a:endParaRPr lang="en-GB" sz="2400" dirty="0">
              <a:solidFill>
                <a:srgbClr val="1F6165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25C466-5C32-8999-120D-DB5E294691BD}"/>
              </a:ext>
            </a:extLst>
          </p:cNvPr>
          <p:cNvSpPr/>
          <p:nvPr/>
        </p:nvSpPr>
        <p:spPr>
          <a:xfrm>
            <a:off x="138545" y="147782"/>
            <a:ext cx="35427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0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Textbook 1.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48566E-3BB8-36E9-7091-2A6216F819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76265" y="2098028"/>
            <a:ext cx="3465770" cy="4894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2D334B5-6CFF-7180-96D6-DB6C265AD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082902"/>
              </p:ext>
            </p:extLst>
          </p:nvPr>
        </p:nvGraphicFramePr>
        <p:xfrm>
          <a:off x="420584" y="7788550"/>
          <a:ext cx="6521451" cy="2057400"/>
        </p:xfrm>
        <a:graphic>
          <a:graphicData uri="http://schemas.openxmlformats.org/drawingml/2006/table">
            <a:tbl>
              <a:tblPr/>
              <a:tblGrid>
                <a:gridCol w="2173817">
                  <a:extLst>
                    <a:ext uri="{9D8B030D-6E8A-4147-A177-3AD203B41FA5}">
                      <a16:colId xmlns:a16="http://schemas.microsoft.com/office/drawing/2014/main" val="1939182373"/>
                    </a:ext>
                  </a:extLst>
                </a:gridCol>
                <a:gridCol w="2173817">
                  <a:extLst>
                    <a:ext uri="{9D8B030D-6E8A-4147-A177-3AD203B41FA5}">
                      <a16:colId xmlns:a16="http://schemas.microsoft.com/office/drawing/2014/main" val="3511555319"/>
                    </a:ext>
                  </a:extLst>
                </a:gridCol>
                <a:gridCol w="2173817">
                  <a:extLst>
                    <a:ext uri="{9D8B030D-6E8A-4147-A177-3AD203B41FA5}">
                      <a16:colId xmlns:a16="http://schemas.microsoft.com/office/drawing/2014/main" val="1020347379"/>
                    </a:ext>
                  </a:extLst>
                </a:gridCol>
              </a:tblGrid>
              <a:tr h="3181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Unit 101 Requirement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>
                          <a:solidFill>
                            <a:schemeClr val="bg1"/>
                          </a:solidFill>
                        </a:rPr>
                        <a:t>Textbook Section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b="1" dirty="0">
                          <a:solidFill>
                            <a:schemeClr val="bg1"/>
                          </a:solidFill>
                        </a:rPr>
                        <a:t>Page(s)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61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924319"/>
                  </a:ext>
                </a:extLst>
              </a:tr>
              <a:tr h="5449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Importance of H&amp;S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Health &amp; safety legislation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p.2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0940350"/>
                  </a:ext>
                </a:extLst>
              </a:tr>
              <a:tr h="3181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HSE roles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HSE section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p.8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9274194"/>
                  </a:ext>
                </a:extLst>
              </a:tr>
              <a:tr h="31819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Main regulations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Principal legislation list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p.3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85366"/>
                  </a:ext>
                </a:extLst>
              </a:tr>
              <a:tr h="5449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Employer/employee responsibilities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/>
                        <a:t>HASAWA duties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500" dirty="0"/>
                        <a:t>p.3–4 &amp; p.6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616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9913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425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B0C6598E6DE44913EE31FB80FD53A" ma:contentTypeVersion="11" ma:contentTypeDescription="Create a new document." ma:contentTypeScope="" ma:versionID="cb452d9b4de0a920b6efd099a41a454b">
  <xsd:schema xmlns:xsd="http://www.w3.org/2001/XMLSchema" xmlns:xs="http://www.w3.org/2001/XMLSchema" xmlns:p="http://schemas.microsoft.com/office/2006/metadata/properties" xmlns:ns3="d333b3f6-72de-4be0-8e2b-70a34ce119d9" targetNamespace="http://schemas.microsoft.com/office/2006/metadata/properties" ma:root="true" ma:fieldsID="262a73a768cea3ff3053ff32b331ff4d" ns3:_="">
    <xsd:import namespace="d333b3f6-72de-4be0-8e2b-70a34ce119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3b3f6-72de-4be0-8e2b-70a34ce119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A2A7BA-F94D-4966-9D52-274ECFD527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1D462F-A846-433B-A910-0CC60020AA9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d333b3f6-72de-4be0-8e2b-70a34ce119d9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052D133-6996-4CD8-9C3F-1B0DE66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3b3f6-72de-4be0-8e2b-70a34ce119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</TotalTime>
  <Words>923</Words>
  <Application>Microsoft Office PowerPoint</Application>
  <PresentationFormat>Custom</PresentationFormat>
  <Paragraphs>259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Arial Black</vt:lpstr>
      <vt:lpstr>Calibri</vt:lpstr>
      <vt:lpstr>MisterEarl BT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12</cp:revision>
  <dcterms:created xsi:type="dcterms:W3CDTF">2026-06-15T15:13:11Z</dcterms:created>
  <dcterms:modified xsi:type="dcterms:W3CDTF">2026-07-03T10:45:25Z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0x0101001EFB0C6598E6DE44913EE31FB80FD53A</vt:lpwstr>
  </property>
</Properties>
</file>