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6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52" d="100"/>
          <a:sy n="52" d="100"/>
        </p:scale>
        <p:origin x="2238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068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955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550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64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440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160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03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913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865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39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77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33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g"/><Relationship Id="rId18" Type="http://schemas.openxmlformats.org/officeDocument/2006/relationships/hyperlink" Target="https://www.youtube.com/watch?v=5zjzvZzvKzA" TargetMode="External"/><Relationship Id="rId3" Type="http://schemas.openxmlformats.org/officeDocument/2006/relationships/image" Target="../media/image2.png"/><Relationship Id="rId21" Type="http://schemas.openxmlformats.org/officeDocument/2006/relationships/hyperlink" Target="https://www.hse.gov.uk/construction/resources/law.docx" TargetMode="External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17" Type="http://schemas.openxmlformats.org/officeDocument/2006/relationships/hyperlink" Target="https://www.youtube.com/watch?v=3vZzvKZtZ2A" TargetMode="External"/><Relationship Id="rId2" Type="http://schemas.openxmlformats.org/officeDocument/2006/relationships/image" Target="../media/image1.png"/><Relationship Id="rId16" Type="http://schemas.openxmlformats.org/officeDocument/2006/relationships/hyperlink" Target="https://www.youtube.com/watch?v=QbK8p1tKxYI" TargetMode="External"/><Relationship Id="rId20" Type="http://schemas.openxmlformats.org/officeDocument/2006/relationships/hyperlink" Target="https://qualifications.pearson.com/content/dam/pdf/BTEC-Specialist-Qualifications/Health-and-Safety-in-a-Construction-Environment/Specification-Issue-2.pdf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5" Type="http://schemas.openxmlformats.org/officeDocument/2006/relationships/hyperlink" Target="https://www.hse.gov.uk/construction/resources/index.html" TargetMode="External"/><Relationship Id="rId10" Type="http://schemas.openxmlformats.org/officeDocument/2006/relationships/image" Target="../media/image9.png"/><Relationship Id="rId19" Type="http://schemas.openxmlformats.org/officeDocument/2006/relationships/hyperlink" Target="https://www.combepaffordschool.co.uk/_site/data/files/curriculum/work-related-learning/construction/learning-organisers/2024/DC67115973FDAA2AA324548070B4765C.pdf?utm_source=copilot.com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https://www.hse.gov.uk/construction/new-health-safety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CD2CE35-9F61-3368-F633-0A2CC0E51FAB}"/>
              </a:ext>
            </a:extLst>
          </p:cNvPr>
          <p:cNvGrpSpPr/>
          <p:nvPr/>
        </p:nvGrpSpPr>
        <p:grpSpPr>
          <a:xfrm>
            <a:off x="212652" y="244550"/>
            <a:ext cx="5658062" cy="1531242"/>
            <a:chOff x="212651" y="244549"/>
            <a:chExt cx="7591647" cy="2105247"/>
          </a:xfrm>
        </p:grpSpPr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0891A942-8E02-9FE2-AB5B-85FBFFE39E93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B81D16A-2371-ADAF-9FED-7EF86304EB11}"/>
                </a:ext>
              </a:extLst>
            </p:cNvPr>
            <p:cNvSpPr/>
            <p:nvPr/>
          </p:nvSpPr>
          <p:spPr>
            <a:xfrm rot="21009592">
              <a:off x="1189093" y="404731"/>
              <a:ext cx="3882649" cy="1142507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Resource Sheet.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CD9E380-BD5E-3234-76C3-6107F6C0E00B}"/>
              </a:ext>
            </a:extLst>
          </p:cNvPr>
          <p:cNvGrpSpPr/>
          <p:nvPr/>
        </p:nvGrpSpPr>
        <p:grpSpPr>
          <a:xfrm>
            <a:off x="1933696" y="9756900"/>
            <a:ext cx="5436782" cy="744280"/>
            <a:chOff x="6560287" y="5869172"/>
            <a:chExt cx="5436782" cy="744280"/>
          </a:xfrm>
        </p:grpSpPr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0F82163D-C2A2-5928-5FB7-1881A00176B2}"/>
                </a:ext>
              </a:extLst>
            </p:cNvPr>
            <p:cNvSpPr/>
            <p:nvPr/>
          </p:nvSpPr>
          <p:spPr>
            <a:xfrm rot="10800000" flipV="1">
              <a:off x="6560287" y="5869172"/>
              <a:ext cx="5436782" cy="744279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6C67029-ACD1-C49D-CCCD-6DF0C6D036F5}"/>
                </a:ext>
              </a:extLst>
            </p:cNvPr>
            <p:cNvGrpSpPr/>
            <p:nvPr/>
          </p:nvGrpSpPr>
          <p:grpSpPr>
            <a:xfrm>
              <a:off x="11182952" y="6251944"/>
              <a:ext cx="736145" cy="361508"/>
              <a:chOff x="2388558" y="5708261"/>
              <a:chExt cx="2273699" cy="1080000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3D94ED34-05CF-3FEF-02C3-0622A30DAC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88558" y="5765603"/>
                <a:ext cx="836964" cy="83655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9F4F4913-B963-9395-AF4A-EAB64177B0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2257" y="5708261"/>
                <a:ext cx="1080000" cy="1080000"/>
              </a:xfrm>
              <a:prstGeom prst="rect">
                <a:avLst/>
              </a:prstGeom>
            </p:spPr>
          </p:pic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17C9208-32CF-D8DD-0C8E-8798740EAB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8672" y="470556"/>
            <a:ext cx="612000" cy="6120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F7E1EBE-0771-3960-2C8A-9468FEE41A67}"/>
              </a:ext>
            </a:extLst>
          </p:cNvPr>
          <p:cNvGrpSpPr/>
          <p:nvPr/>
        </p:nvGrpSpPr>
        <p:grpSpPr>
          <a:xfrm>
            <a:off x="239910" y="3397482"/>
            <a:ext cx="7079854" cy="6236887"/>
            <a:chOff x="212652" y="2142699"/>
            <a:chExt cx="5186200" cy="5821103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214CB06-0F00-7B9C-7ABD-C8E60906AF25}"/>
                </a:ext>
              </a:extLst>
            </p:cNvPr>
            <p:cNvSpPr/>
            <p:nvPr/>
          </p:nvSpPr>
          <p:spPr>
            <a:xfrm>
              <a:off x="212652" y="2142699"/>
              <a:ext cx="2516900" cy="2852382"/>
            </a:xfrm>
            <a:prstGeom prst="roundRect">
              <a:avLst>
                <a:gd name="adj" fmla="val 13956"/>
              </a:avLst>
            </a:prstGeom>
            <a:solidFill>
              <a:schemeClr val="bg1"/>
            </a:solidFill>
            <a:ln w="57150"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226B7B8-0137-5B5C-88A0-4DF9E5562EB3}"/>
                </a:ext>
              </a:extLst>
            </p:cNvPr>
            <p:cNvSpPr/>
            <p:nvPr/>
          </p:nvSpPr>
          <p:spPr>
            <a:xfrm>
              <a:off x="2881952" y="2142699"/>
              <a:ext cx="2516900" cy="2852382"/>
            </a:xfrm>
            <a:prstGeom prst="roundRect">
              <a:avLst>
                <a:gd name="adj" fmla="val 13956"/>
              </a:avLst>
            </a:prstGeom>
            <a:solidFill>
              <a:schemeClr val="bg1"/>
            </a:solidFill>
            <a:ln w="57150"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22996B4-53BD-466B-D26B-5ECE0D375498}"/>
                </a:ext>
              </a:extLst>
            </p:cNvPr>
            <p:cNvSpPr/>
            <p:nvPr/>
          </p:nvSpPr>
          <p:spPr>
            <a:xfrm>
              <a:off x="212652" y="5111420"/>
              <a:ext cx="2516900" cy="2852382"/>
            </a:xfrm>
            <a:prstGeom prst="roundRect">
              <a:avLst>
                <a:gd name="adj" fmla="val 13956"/>
              </a:avLst>
            </a:prstGeom>
            <a:solidFill>
              <a:schemeClr val="bg1"/>
            </a:solidFill>
            <a:ln w="57150"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7C52D1A2-A17A-6DA3-2482-3BA3F2416A75}"/>
                </a:ext>
              </a:extLst>
            </p:cNvPr>
            <p:cNvSpPr/>
            <p:nvPr/>
          </p:nvSpPr>
          <p:spPr>
            <a:xfrm>
              <a:off x="2881952" y="5111420"/>
              <a:ext cx="2516900" cy="2852382"/>
            </a:xfrm>
            <a:prstGeom prst="roundRect">
              <a:avLst>
                <a:gd name="adj" fmla="val 13956"/>
              </a:avLst>
            </a:prstGeom>
            <a:solidFill>
              <a:schemeClr val="bg1"/>
            </a:solidFill>
            <a:ln w="57150"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802B5A5-AFD1-53A7-F389-4D4C61555E5A}"/>
              </a:ext>
            </a:extLst>
          </p:cNvPr>
          <p:cNvSpPr/>
          <p:nvPr/>
        </p:nvSpPr>
        <p:spPr>
          <a:xfrm>
            <a:off x="2646737" y="1126299"/>
            <a:ext cx="4723742" cy="2077679"/>
          </a:xfrm>
          <a:prstGeom prst="roundRect">
            <a:avLst>
              <a:gd name="adj" fmla="val 13956"/>
            </a:avLst>
          </a:prstGeom>
          <a:solidFill>
            <a:schemeClr val="bg1"/>
          </a:solidFill>
          <a:ln w="5715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EE7FBC0-81D4-C6F9-2065-36FD9AC3E1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512" y="976054"/>
            <a:ext cx="694646" cy="69464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9ABCBE5-0226-1DB9-8D30-D81ECD9690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114" y="3054903"/>
            <a:ext cx="1324160" cy="131463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DBD5DEF-8DC3-CF75-1708-5A35130228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424" y="3054903"/>
            <a:ext cx="1321101" cy="132110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EE5D10F-DEA8-1B17-111E-FA9A571630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355" y="6135629"/>
            <a:ext cx="1321101" cy="132110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D6EEB75-6D52-59BE-4AA0-7BA5C57ABE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423" y="6158027"/>
            <a:ext cx="1321101" cy="1321101"/>
          </a:xfrm>
          <a:prstGeom prst="rect">
            <a:avLst/>
          </a:prstGeom>
        </p:spPr>
      </p:pic>
      <p:pic>
        <p:nvPicPr>
          <p:cNvPr id="2" name="Picture 1" descr="A book cover of a wood worker's manual&#10;&#10;AI-generated content may be incorrect.">
            <a:extLst>
              <a:ext uri="{FF2B5EF4-FFF2-40B4-BE49-F238E27FC236}">
                <a16:creationId xmlns:a16="http://schemas.microsoft.com/office/drawing/2014/main" id="{0B6F9FB7-D356-C028-7561-981B1C98DA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734" y="1245497"/>
            <a:ext cx="1013165" cy="127058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7748E0-65F9-C827-26C4-5525479D326F}"/>
              </a:ext>
            </a:extLst>
          </p:cNvPr>
          <p:cNvSpPr txBox="1"/>
          <p:nvPr/>
        </p:nvSpPr>
        <p:spPr>
          <a:xfrm>
            <a:off x="2972417" y="2550234"/>
            <a:ext cx="111780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/>
              <a:t>Collins Complete Woodworkers Manual.</a:t>
            </a:r>
          </a:p>
          <a:p>
            <a:endParaRPr lang="en-GB" sz="700" b="1" dirty="0"/>
          </a:p>
          <a:p>
            <a:r>
              <a:rPr lang="en-GB" sz="600" dirty="0"/>
              <a:t>ISBN-10: 9780004140056</a:t>
            </a:r>
          </a:p>
          <a:p>
            <a:r>
              <a:rPr lang="en-GB" sz="600" dirty="0"/>
              <a:t>ISBN-13: 978-0004140056</a:t>
            </a:r>
          </a:p>
        </p:txBody>
      </p:sp>
      <p:pic>
        <p:nvPicPr>
          <p:cNvPr id="20" name="Picture 19" descr="A book cover of a woodworking book&#10;&#10;AI-generated content may be incorrect.">
            <a:extLst>
              <a:ext uri="{FF2B5EF4-FFF2-40B4-BE49-F238E27FC236}">
                <a16:creationId xmlns:a16="http://schemas.microsoft.com/office/drawing/2014/main" id="{BF92907E-0A1A-6E61-7B81-0FAC198858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664" y="1245497"/>
            <a:ext cx="950694" cy="127058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5A0143B-C32D-594D-64D7-61C3F8FE76DF}"/>
              </a:ext>
            </a:extLst>
          </p:cNvPr>
          <p:cNvSpPr txBox="1"/>
          <p:nvPr/>
        </p:nvSpPr>
        <p:spPr>
          <a:xfrm>
            <a:off x="4591110" y="2550234"/>
            <a:ext cx="1117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/>
              <a:t>The Illustrated Encyclopedia of Working in Wood.</a:t>
            </a:r>
          </a:p>
          <a:p>
            <a:endParaRPr lang="en-GB" sz="700" b="1" dirty="0"/>
          </a:p>
          <a:p>
            <a:r>
              <a:rPr lang="en-GB" sz="600" dirty="0"/>
              <a:t>ISBN-10: 051712078X</a:t>
            </a:r>
          </a:p>
          <a:p>
            <a:r>
              <a:rPr lang="en-GB" sz="600" dirty="0"/>
              <a:t>ISBN-13: 978-0517120781</a:t>
            </a:r>
          </a:p>
        </p:txBody>
      </p:sp>
      <p:pic>
        <p:nvPicPr>
          <p:cNvPr id="22" name="Picture 21" descr="A book cover of a wood book&#10;&#10;AI-generated content may be incorrect.">
            <a:extLst>
              <a:ext uri="{FF2B5EF4-FFF2-40B4-BE49-F238E27FC236}">
                <a16:creationId xmlns:a16="http://schemas.microsoft.com/office/drawing/2014/main" id="{DE229186-DD3A-718C-7379-43451F9B75F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032" y="1245497"/>
            <a:ext cx="859639" cy="125577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245B8EB-5896-327A-9C91-6D2E809AC6E9}"/>
              </a:ext>
            </a:extLst>
          </p:cNvPr>
          <p:cNvSpPr txBox="1"/>
          <p:nvPr/>
        </p:nvSpPr>
        <p:spPr>
          <a:xfrm>
            <a:off x="6210451" y="2535425"/>
            <a:ext cx="111780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/>
              <a:t>Working in Wood, An Introduction</a:t>
            </a:r>
          </a:p>
          <a:p>
            <a:endParaRPr lang="en-GB" sz="700" b="1" dirty="0"/>
          </a:p>
          <a:p>
            <a:r>
              <a:rPr lang="en-GB" sz="600" dirty="0"/>
              <a:t>ISBN-10: 1857325648</a:t>
            </a:r>
          </a:p>
          <a:p>
            <a:r>
              <a:rPr lang="en-GB" sz="600" dirty="0"/>
              <a:t>ISBN-13: 978-1857325645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C3A49C2-4500-4DD6-ECB9-95323830E8F0}"/>
              </a:ext>
            </a:extLst>
          </p:cNvPr>
          <p:cNvSpPr txBox="1"/>
          <p:nvPr/>
        </p:nvSpPr>
        <p:spPr>
          <a:xfrm>
            <a:off x="154858" y="201612"/>
            <a:ext cx="2817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101.1 – Resource Sheet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967ACFE-82FB-F950-A036-D6335894DBCA}"/>
              </a:ext>
            </a:extLst>
          </p:cNvPr>
          <p:cNvSpPr txBox="1"/>
          <p:nvPr/>
        </p:nvSpPr>
        <p:spPr>
          <a:xfrm>
            <a:off x="663580" y="3997453"/>
            <a:ext cx="26592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hlinkClick r:id="rId14"/>
              </a:rPr>
              <a:t>https://www.hse.gov.uk/construction/new-health-safety.html</a:t>
            </a:r>
            <a:endParaRPr lang="en-GB" sz="1600" dirty="0"/>
          </a:p>
          <a:p>
            <a:endParaRPr lang="en-GB" sz="16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519CC3-D762-F2AD-012E-FF82B736BD00}"/>
              </a:ext>
            </a:extLst>
          </p:cNvPr>
          <p:cNvSpPr txBox="1"/>
          <p:nvPr/>
        </p:nvSpPr>
        <p:spPr>
          <a:xfrm>
            <a:off x="663580" y="5048482"/>
            <a:ext cx="26592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1F6165"/>
                </a:solidFill>
                <a:hlinkClick r:id="rId15"/>
              </a:rPr>
              <a:t>https://www.hse.gov.uk/construction/resources/index.html</a:t>
            </a:r>
            <a:endParaRPr lang="en-GB" dirty="0">
              <a:solidFill>
                <a:srgbClr val="1F6165"/>
              </a:solidFill>
            </a:endParaRPr>
          </a:p>
          <a:p>
            <a:endParaRPr lang="en-GB" dirty="0">
              <a:solidFill>
                <a:srgbClr val="1F6165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32C9FBA-3F60-D8C3-52CD-EE560B0EF1F5}"/>
              </a:ext>
            </a:extLst>
          </p:cNvPr>
          <p:cNvSpPr txBox="1"/>
          <p:nvPr/>
        </p:nvSpPr>
        <p:spPr>
          <a:xfrm>
            <a:off x="3965943" y="3924840"/>
            <a:ext cx="31557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16"/>
              </a:rPr>
              <a:t>https://www.youtube.com/watch?v=QbK8p1tKxYI</a:t>
            </a:r>
            <a:endParaRPr lang="en-GB" dirty="0"/>
          </a:p>
          <a:p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BEED3F3-B2D7-CBCC-0E9C-2C6B9BFE42FC}"/>
              </a:ext>
            </a:extLst>
          </p:cNvPr>
          <p:cNvSpPr txBox="1"/>
          <p:nvPr/>
        </p:nvSpPr>
        <p:spPr>
          <a:xfrm>
            <a:off x="3965942" y="4642513"/>
            <a:ext cx="30089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17"/>
              </a:rPr>
              <a:t>https://www.youtube.com/watch?v=3vZzvKZtZ2A</a:t>
            </a:r>
            <a:endParaRPr lang="en-GB" dirty="0"/>
          </a:p>
          <a:p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08F802B-47E8-3787-2F84-3D1F30375F30}"/>
              </a:ext>
            </a:extLst>
          </p:cNvPr>
          <p:cNvSpPr txBox="1"/>
          <p:nvPr/>
        </p:nvSpPr>
        <p:spPr>
          <a:xfrm>
            <a:off x="3965942" y="5370687"/>
            <a:ext cx="30089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18"/>
              </a:rPr>
              <a:t>https://www.youtube.com/watch?v=5zjzvZzvKzA</a:t>
            </a:r>
            <a:endParaRPr lang="en-GB" dirty="0"/>
          </a:p>
          <a:p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DB1C37E-51B9-154A-A6FD-F5C6DB1B0CE9}"/>
              </a:ext>
            </a:extLst>
          </p:cNvPr>
          <p:cNvSpPr txBox="1"/>
          <p:nvPr/>
        </p:nvSpPr>
        <p:spPr>
          <a:xfrm>
            <a:off x="780098" y="6780019"/>
            <a:ext cx="2617302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hlinkClick r:id="rId19"/>
              </a:rPr>
              <a:t>https://www.combepaffordschool.co.uk/_site/data/files/curriculum/work-related-learning/construction/learning-organisers/2024/DC67115973FDAA2AA324548070B4765C.pdf?utm_source=copilot.com</a:t>
            </a:r>
            <a:endParaRPr lang="en-GB" sz="1100" dirty="0"/>
          </a:p>
          <a:p>
            <a:endParaRPr lang="en-GB" sz="11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0AD83B7-8806-B123-6379-37AF20AEA111}"/>
              </a:ext>
            </a:extLst>
          </p:cNvPr>
          <p:cNvSpPr txBox="1"/>
          <p:nvPr/>
        </p:nvSpPr>
        <p:spPr>
          <a:xfrm>
            <a:off x="780098" y="8451017"/>
            <a:ext cx="261730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hlinkClick r:id="rId20"/>
              </a:rPr>
              <a:t>https://qualifications.pearson.com/content/dam/pdf/BTEC-Specialist-Qualifications/Health-and-Safety-in-a-Construction-Environment/Specification-Issue-2.pdf</a:t>
            </a:r>
            <a:endParaRPr lang="en-GB" sz="1100" dirty="0"/>
          </a:p>
          <a:p>
            <a:endParaRPr lang="en-GB" sz="11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FA6E230-8FA3-8F95-D586-F3656C7A44BB}"/>
              </a:ext>
            </a:extLst>
          </p:cNvPr>
          <p:cNvSpPr txBox="1"/>
          <p:nvPr/>
        </p:nvSpPr>
        <p:spPr>
          <a:xfrm>
            <a:off x="4562851" y="6960783"/>
            <a:ext cx="26097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1"/>
              </a:rPr>
              <a:t>https://www.hse.gov.uk/construction/resources/law.docx</a:t>
            </a:r>
            <a:endParaRPr lang="en-GB" dirty="0"/>
          </a:p>
          <a:p>
            <a:endParaRPr lang="en-GB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C144E8E-40F7-323F-BBFC-C5807AE2F4FA}"/>
              </a:ext>
            </a:extLst>
          </p:cNvPr>
          <p:cNvSpPr txBox="1"/>
          <p:nvPr/>
        </p:nvSpPr>
        <p:spPr>
          <a:xfrm>
            <a:off x="4562851" y="8074015"/>
            <a:ext cx="26097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1F6165"/>
                </a:solidFill>
              </a:rPr>
              <a:t>https://www.hse.gov.uk/construction/resources/toolboxtalks</a:t>
            </a:r>
            <a:r>
              <a:rPr lang="en-GB">
                <a:solidFill>
                  <a:srgbClr val="1F6165"/>
                </a:solidFill>
              </a:rPr>
              <a:t>.docx</a:t>
            </a:r>
            <a:endParaRPr lang="en-GB" dirty="0">
              <a:solidFill>
                <a:srgbClr val="1F6165"/>
              </a:solidFill>
            </a:endParaRPr>
          </a:p>
          <a:p>
            <a:endParaRPr lang="en-GB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092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FB0C6598E6DE44913EE31FB80FD53A" ma:contentTypeVersion="11" ma:contentTypeDescription="Create a new document." ma:contentTypeScope="" ma:versionID="cb452d9b4de0a920b6efd099a41a454b">
  <xsd:schema xmlns:xsd="http://www.w3.org/2001/XMLSchema" xmlns:xs="http://www.w3.org/2001/XMLSchema" xmlns:p="http://schemas.microsoft.com/office/2006/metadata/properties" xmlns:ns3="d333b3f6-72de-4be0-8e2b-70a34ce119d9" targetNamespace="http://schemas.microsoft.com/office/2006/metadata/properties" ma:root="true" ma:fieldsID="262a73a768cea3ff3053ff32b331ff4d" ns3:_="">
    <xsd:import namespace="d333b3f6-72de-4be0-8e2b-70a34ce119d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ServiceOCR" minOccurs="0"/>
                <xsd:element ref="ns3:MediaServiceSearchProperties" minOccurs="0"/>
                <xsd:element ref="ns3:MediaServiceDateTaken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33b3f6-72de-4be0-8e2b-70a34ce119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052D133-6996-4CD8-9C3F-1B0DE66B11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33b3f6-72de-4be0-8e2b-70a34ce119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A2A7BA-F94D-4966-9D52-274ECFD527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1D462F-A846-433B-A910-0CC60020AA9E}">
  <ds:schemaRefs>
    <ds:schemaRef ds:uri="http://purl.org/dc/elements/1.1/"/>
    <ds:schemaRef ds:uri="d333b3f6-72de-4be0-8e2b-70a34ce119d9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207</Words>
  <Application>Microsoft Office PowerPoint</Application>
  <PresentationFormat>Custom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MisterEarl BT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Rix</dc:creator>
  <cp:lastModifiedBy>James Rix</cp:lastModifiedBy>
  <cp:revision>9</cp:revision>
  <dcterms:created xsi:type="dcterms:W3CDTF">2026-06-15T15:13:11Z</dcterms:created>
  <dcterms:modified xsi:type="dcterms:W3CDTF">2026-06-25T13:27:46Z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0x0101001EFB0C6598E6DE44913EE31FB80FD53A</vt:lpwstr>
  </property>
</Properties>
</file>