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sldIdLst>
    <p:sldId id="280" r:id="rId2"/>
    <p:sldId id="258" r:id="rId3"/>
    <p:sldId id="257" r:id="rId4"/>
    <p:sldId id="259" r:id="rId5"/>
    <p:sldId id="281" r:id="rId6"/>
    <p:sldId id="282" r:id="rId7"/>
    <p:sldId id="283" r:id="rId8"/>
    <p:sldId id="284" r:id="rId9"/>
    <p:sldId id="285" r:id="rId10"/>
    <p:sldId id="286" r:id="rId11"/>
    <p:sldId id="292" r:id="rId12"/>
    <p:sldId id="290" r:id="rId13"/>
    <p:sldId id="293" r:id="rId14"/>
    <p:sldId id="291" r:id="rId15"/>
    <p:sldId id="294" r:id="rId16"/>
    <p:sldId id="279" r:id="rId17"/>
    <p:sldId id="287" r:id="rId18"/>
    <p:sldId id="295" r:id="rId19"/>
    <p:sldId id="307" r:id="rId20"/>
    <p:sldId id="288" r:id="rId21"/>
    <p:sldId id="296" r:id="rId22"/>
    <p:sldId id="262" r:id="rId23"/>
  </p:sldIdLst>
  <p:sldSz cx="5327650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09E7C00-8BD4-4E3C-A2DB-4E79D0AD95C3}">
          <p14:sldIdLst>
            <p14:sldId id="280"/>
            <p14:sldId id="258"/>
            <p14:sldId id="257"/>
            <p14:sldId id="259"/>
            <p14:sldId id="281"/>
            <p14:sldId id="282"/>
            <p14:sldId id="283"/>
            <p14:sldId id="284"/>
            <p14:sldId id="285"/>
            <p14:sldId id="286"/>
            <p14:sldId id="292"/>
            <p14:sldId id="290"/>
            <p14:sldId id="293"/>
            <p14:sldId id="291"/>
            <p14:sldId id="294"/>
            <p14:sldId id="279"/>
            <p14:sldId id="287"/>
            <p14:sldId id="295"/>
            <p14:sldId id="307"/>
            <p14:sldId id="288"/>
            <p14:sldId id="296"/>
            <p14:sldId id="262"/>
          </p14:sldIdLst>
        </p14:section>
        <p14:section name="Untitled Section" id="{FCD5006A-D9F5-4CC6-A178-59A38392C93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701" userDrawn="1">
          <p15:clr>
            <a:srgbClr val="A4A3A4"/>
          </p15:clr>
        </p15:guide>
        <p15:guide id="2" pos="16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6165"/>
    <a:srgbClr val="A5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>
        <p:scale>
          <a:sx n="70" d="100"/>
          <a:sy n="70" d="100"/>
        </p:scale>
        <p:origin x="2334" y="117"/>
      </p:cViewPr>
      <p:guideLst>
        <p:guide orient="horz" pos="170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59E44-C380-452C-8E39-1841CA0FC7F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41563" y="1143000"/>
            <a:ext cx="2174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E6F44-8BAA-4185-9E77-C3DD5E6ECD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735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E6F44-8BAA-4185-9E77-C3DD5E6ECD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692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314-24E6-4BC9-8C1D-EB2679CB5388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47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64032-48FE-4B6D-9759-A636CD72C059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142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C1E9-05F4-4060-A86C-09A302C2B51B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1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6374B-6812-49F0-88BB-8997ABDEA0AD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599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>
                    <a:tint val="82000"/>
                  </a:schemeClr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82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82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4E3BC-798F-433B-9986-A37CDD295C99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836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F2EEB-891E-469B-9FBC-C40F90994C85}" type="datetime1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12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C99E-26F0-429A-8968-C0035ACB81DA}" type="datetime1">
              <a:rPr lang="en-GB" smtClean="0"/>
              <a:t>26/06/2026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344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0D1E1-5F4E-4BBD-97EF-D6C56B301CA1}" type="datetime1">
              <a:rPr lang="en-GB" smtClean="0"/>
              <a:t>26/06/2026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85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65113-8995-4F36-8985-DEADE3503053}" type="datetime1">
              <a:rPr lang="en-GB" smtClean="0"/>
              <a:t>26/06/2026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70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3C141-3504-4547-9B47-46BE2E0E5E16}" type="datetime1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562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9BA15-0950-497F-A1E0-234F73CDFEEE}" type="datetime1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39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68F999-B571-41C1-B783-BA9C8437837F}" type="datetime1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9C9020-1690-4713-8E85-2622CC24C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016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hyperlink" Target="https://www.youtube.com/watch?v=QbK8p1tKxYI" TargetMode="External"/><Relationship Id="rId18" Type="http://schemas.openxmlformats.org/officeDocument/2006/relationships/hyperlink" Target="https://qualifications.pearson.com/content/dam/pdf/BTEC-Specialist-Qualifications/Health-and-Safety-in-a-Construction-Environment/Specification-Issue-2.pdf" TargetMode="External"/><Relationship Id="rId3" Type="http://schemas.openxmlformats.org/officeDocument/2006/relationships/image" Target="../media/image21.png"/><Relationship Id="rId7" Type="http://schemas.openxmlformats.org/officeDocument/2006/relationships/hyperlink" Target="https://www.hse.gov.uk/construction/resources/law.docx" TargetMode="External"/><Relationship Id="rId12" Type="http://schemas.openxmlformats.org/officeDocument/2006/relationships/image" Target="../media/image27.png"/><Relationship Id="rId17" Type="http://schemas.openxmlformats.org/officeDocument/2006/relationships/hyperlink" Target="https://www.combepaffordschool.co.uk/_site/data/files/curriculum/work-related-learning/construction/learning-organisers/2024/DC67115973FDAA2AA324548070B4765C.pdf?utm_source=copilot.com" TargetMode="External"/><Relationship Id="rId2" Type="http://schemas.openxmlformats.org/officeDocument/2006/relationships/image" Target="../media/image20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6.jpg"/><Relationship Id="rId5" Type="http://schemas.openxmlformats.org/officeDocument/2006/relationships/hyperlink" Target="https://www.hse.gov.uk/construction/resources/index.html" TargetMode="External"/><Relationship Id="rId15" Type="http://schemas.openxmlformats.org/officeDocument/2006/relationships/hyperlink" Target="https://www.youtube.com/watch?v=5zjzvZzvKzA" TargetMode="External"/><Relationship Id="rId10" Type="http://schemas.openxmlformats.org/officeDocument/2006/relationships/image" Target="../media/image25.jpg"/><Relationship Id="rId4" Type="http://schemas.openxmlformats.org/officeDocument/2006/relationships/hyperlink" Target="https://www.hse.gov.uk/construction/new-health-safety.html" TargetMode="External"/><Relationship Id="rId9" Type="http://schemas.openxmlformats.org/officeDocument/2006/relationships/image" Target="../media/image24.jpg"/><Relationship Id="rId14" Type="http://schemas.openxmlformats.org/officeDocument/2006/relationships/hyperlink" Target="https://www.youtube.com/watch?v=3vZzvKZtZ2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9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DE43B-7FFC-78F7-B853-02865C285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aramedics helping a person&#10;&#10;Description automatically generated">
            <a:extLst>
              <a:ext uri="{FF2B5EF4-FFF2-40B4-BE49-F238E27FC236}">
                <a16:creationId xmlns:a16="http://schemas.microsoft.com/office/drawing/2014/main" id="{6ED88D7A-8BC8-109E-D680-FE5DB0BC0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"/>
          <a:stretch>
            <a:fillRect/>
          </a:stretch>
        </p:blipFill>
        <p:spPr>
          <a:xfrm>
            <a:off x="1" y="-10921"/>
            <a:ext cx="5327649" cy="2671290"/>
          </a:xfrm>
          <a:custGeom>
            <a:avLst/>
            <a:gdLst>
              <a:gd name="connsiteX0" fmla="*/ 1349472 w 5327649"/>
              <a:gd name="connsiteY0" fmla="*/ 0 h 2671290"/>
              <a:gd name="connsiteX1" fmla="*/ 5327649 w 5327649"/>
              <a:gd name="connsiteY1" fmla="*/ 0 h 2671290"/>
              <a:gd name="connsiteX2" fmla="*/ 5327649 w 5327649"/>
              <a:gd name="connsiteY2" fmla="*/ 1349474 h 2671290"/>
              <a:gd name="connsiteX3" fmla="*/ 4005832 w 5327649"/>
              <a:gd name="connsiteY3" fmla="*/ 2671290 h 2671290"/>
              <a:gd name="connsiteX4" fmla="*/ 0 w 5327649"/>
              <a:gd name="connsiteY4" fmla="*/ 2671290 h 2671290"/>
              <a:gd name="connsiteX5" fmla="*/ 0 w 5327649"/>
              <a:gd name="connsiteY5" fmla="*/ 1349473 h 267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27649" h="2671290">
                <a:moveTo>
                  <a:pt x="1349472" y="0"/>
                </a:moveTo>
                <a:lnTo>
                  <a:pt x="5327649" y="0"/>
                </a:lnTo>
                <a:lnTo>
                  <a:pt x="5327649" y="1349474"/>
                </a:lnTo>
                <a:lnTo>
                  <a:pt x="4005832" y="2671290"/>
                </a:lnTo>
                <a:lnTo>
                  <a:pt x="0" y="2671290"/>
                </a:lnTo>
                <a:lnTo>
                  <a:pt x="0" y="1349473"/>
                </a:lnTo>
                <a:close/>
              </a:path>
            </a:pathLst>
          </a:custGeom>
        </p:spPr>
      </p:pic>
      <p:sp>
        <p:nvSpPr>
          <p:cNvPr id="64" name="Flowchart: Process 63">
            <a:extLst>
              <a:ext uri="{FF2B5EF4-FFF2-40B4-BE49-F238E27FC236}">
                <a16:creationId xmlns:a16="http://schemas.microsoft.com/office/drawing/2014/main" id="{7EABA480-36D1-38BB-BCBB-5AE19B73CCBC}"/>
              </a:ext>
            </a:extLst>
          </p:cNvPr>
          <p:cNvSpPr/>
          <p:nvPr/>
        </p:nvSpPr>
        <p:spPr>
          <a:xfrm>
            <a:off x="0" y="7158641"/>
            <a:ext cx="5327650" cy="401034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: Top Corners Snipped 64">
            <a:extLst>
              <a:ext uri="{FF2B5EF4-FFF2-40B4-BE49-F238E27FC236}">
                <a16:creationId xmlns:a16="http://schemas.microsoft.com/office/drawing/2014/main" id="{FC0853FB-BF26-8A6C-E8C9-045155A022D8}"/>
              </a:ext>
            </a:extLst>
          </p:cNvPr>
          <p:cNvSpPr/>
          <p:nvPr/>
        </p:nvSpPr>
        <p:spPr>
          <a:xfrm rot="10800000">
            <a:off x="1189401" y="7158641"/>
            <a:ext cx="2948848" cy="248364"/>
          </a:xfrm>
          <a:prstGeom prst="snip2SameRect">
            <a:avLst>
              <a:gd name="adj1" fmla="val 50000"/>
              <a:gd name="adj2" fmla="val 50000"/>
            </a:avLst>
          </a:prstGeom>
          <a:solidFill>
            <a:srgbClr val="1F616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Trapezium 65">
            <a:extLst>
              <a:ext uri="{FF2B5EF4-FFF2-40B4-BE49-F238E27FC236}">
                <a16:creationId xmlns:a16="http://schemas.microsoft.com/office/drawing/2014/main" id="{C49996B9-63E1-BF9C-3711-1CCEAE127A3B}"/>
              </a:ext>
            </a:extLst>
          </p:cNvPr>
          <p:cNvSpPr/>
          <p:nvPr/>
        </p:nvSpPr>
        <p:spPr>
          <a:xfrm rot="10800000">
            <a:off x="1789820" y="7138955"/>
            <a:ext cx="1748009" cy="248365"/>
          </a:xfrm>
          <a:prstGeom prst="trapezoid">
            <a:avLst>
              <a:gd name="adj" fmla="val 618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160E080-2AFF-4C91-AAF3-08733D4384C3}"/>
              </a:ext>
            </a:extLst>
          </p:cNvPr>
          <p:cNvSpPr/>
          <p:nvPr/>
        </p:nvSpPr>
        <p:spPr>
          <a:xfrm>
            <a:off x="1986288" y="7351444"/>
            <a:ext cx="1355074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FA0E4FF-BB36-96E8-043E-F8BC818957C5}"/>
              </a:ext>
            </a:extLst>
          </p:cNvPr>
          <p:cNvSpPr/>
          <p:nvPr/>
        </p:nvSpPr>
        <p:spPr>
          <a:xfrm>
            <a:off x="-48282" y="2501977"/>
            <a:ext cx="104227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8800" b="1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&amp;</a:t>
            </a:r>
            <a:endParaRPr lang="en-GB" sz="16600" b="1" cap="none" spc="0" dirty="0">
              <a:ln w="0"/>
              <a:solidFill>
                <a:srgbClr val="1F616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863419BD-F19A-94FD-EE9F-12F0616BE59A}"/>
              </a:ext>
            </a:extLst>
          </p:cNvPr>
          <p:cNvSpPr/>
          <p:nvPr/>
        </p:nvSpPr>
        <p:spPr>
          <a:xfrm>
            <a:off x="575221" y="3209893"/>
            <a:ext cx="184249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JOINERY.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632F5AB-CBB5-2E70-1C9D-DF34F379D34E}"/>
              </a:ext>
            </a:extLst>
          </p:cNvPr>
          <p:cNvSpPr txBox="1"/>
          <p:nvPr/>
        </p:nvSpPr>
        <p:spPr>
          <a:xfrm>
            <a:off x="289250" y="5046950"/>
            <a:ext cx="48093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1F6165"/>
                </a:solidFill>
                <a:latin typeface="+mj-lt"/>
              </a:rPr>
              <a:t>This book is designed to support your carpentry and joinery studies across the 6219-06 Construction Skills Qualification.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763363BB-7EBE-EA09-03D6-CCD872EDB0A0}"/>
              </a:ext>
            </a:extLst>
          </p:cNvPr>
          <p:cNvGrpSpPr/>
          <p:nvPr/>
        </p:nvGrpSpPr>
        <p:grpSpPr>
          <a:xfrm>
            <a:off x="3891357" y="5632444"/>
            <a:ext cx="1087746" cy="1226325"/>
            <a:chOff x="3891357" y="5632444"/>
            <a:chExt cx="1087746" cy="1226325"/>
          </a:xfrm>
        </p:grpSpPr>
        <p:sp>
          <p:nvSpPr>
            <p:cNvPr id="108" name="Flowchart: Alternative Process 107">
              <a:extLst>
                <a:ext uri="{FF2B5EF4-FFF2-40B4-BE49-F238E27FC236}">
                  <a16:creationId xmlns:a16="http://schemas.microsoft.com/office/drawing/2014/main" id="{F435FD19-1B1D-4B48-30AD-C554E5010ACA}"/>
                </a:ext>
              </a:extLst>
            </p:cNvPr>
            <p:cNvSpPr/>
            <p:nvPr/>
          </p:nvSpPr>
          <p:spPr>
            <a:xfrm>
              <a:off x="3891357" y="5805692"/>
              <a:ext cx="1087746" cy="1053077"/>
            </a:xfrm>
            <a:prstGeom prst="flowChartAlternateProcess">
              <a:avLst/>
            </a:prstGeom>
            <a:solidFill>
              <a:srgbClr val="1F61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Flowchart: Connector 108">
              <a:extLst>
                <a:ext uri="{FF2B5EF4-FFF2-40B4-BE49-F238E27FC236}">
                  <a16:creationId xmlns:a16="http://schemas.microsoft.com/office/drawing/2014/main" id="{FBA208E1-17FC-6B1F-21DB-8C8EDAE04101}"/>
                </a:ext>
              </a:extLst>
            </p:cNvPr>
            <p:cNvSpPr/>
            <p:nvPr/>
          </p:nvSpPr>
          <p:spPr>
            <a:xfrm>
              <a:off x="4213241" y="5632444"/>
              <a:ext cx="424698" cy="424698"/>
            </a:xfrm>
            <a:prstGeom prst="flowChartConnector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3B436D0C-A173-71CF-B3C0-DDFA80F4A53A}"/>
              </a:ext>
            </a:extLst>
          </p:cNvPr>
          <p:cNvGrpSpPr/>
          <p:nvPr/>
        </p:nvGrpSpPr>
        <p:grpSpPr>
          <a:xfrm>
            <a:off x="1496467" y="5633874"/>
            <a:ext cx="1087746" cy="1263996"/>
            <a:chOff x="1496467" y="5633874"/>
            <a:chExt cx="1087746" cy="1263996"/>
          </a:xfrm>
        </p:grpSpPr>
        <p:sp>
          <p:nvSpPr>
            <p:cNvPr id="106" name="Flowchart: Alternative Process 105">
              <a:extLst>
                <a:ext uri="{FF2B5EF4-FFF2-40B4-BE49-F238E27FC236}">
                  <a16:creationId xmlns:a16="http://schemas.microsoft.com/office/drawing/2014/main" id="{E453F380-EB2D-E35E-8C73-9FB6DBCDD293}"/>
                </a:ext>
              </a:extLst>
            </p:cNvPr>
            <p:cNvSpPr/>
            <p:nvPr/>
          </p:nvSpPr>
          <p:spPr>
            <a:xfrm>
              <a:off x="1496467" y="5844793"/>
              <a:ext cx="1087746" cy="1053077"/>
            </a:xfrm>
            <a:prstGeom prst="flowChartAlternateProcess">
              <a:avLst/>
            </a:prstGeom>
            <a:solidFill>
              <a:srgbClr val="1F61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Flowchart: Connector 109">
              <a:extLst>
                <a:ext uri="{FF2B5EF4-FFF2-40B4-BE49-F238E27FC236}">
                  <a16:creationId xmlns:a16="http://schemas.microsoft.com/office/drawing/2014/main" id="{345F3B4C-339A-EFCA-C95B-5DF718A09604}"/>
                </a:ext>
              </a:extLst>
            </p:cNvPr>
            <p:cNvSpPr/>
            <p:nvPr/>
          </p:nvSpPr>
          <p:spPr>
            <a:xfrm>
              <a:off x="1827991" y="5633874"/>
              <a:ext cx="424698" cy="424698"/>
            </a:xfrm>
            <a:prstGeom prst="flowChartConnector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9FF95300-BAD6-FE3A-AFF3-12BE0446CC16}"/>
              </a:ext>
            </a:extLst>
          </p:cNvPr>
          <p:cNvGrpSpPr/>
          <p:nvPr/>
        </p:nvGrpSpPr>
        <p:grpSpPr>
          <a:xfrm>
            <a:off x="2693912" y="5632444"/>
            <a:ext cx="1087746" cy="1243102"/>
            <a:chOff x="2693912" y="5632444"/>
            <a:chExt cx="1087746" cy="1243102"/>
          </a:xfrm>
        </p:grpSpPr>
        <p:sp>
          <p:nvSpPr>
            <p:cNvPr id="107" name="Flowchart: Alternative Process 106">
              <a:extLst>
                <a:ext uri="{FF2B5EF4-FFF2-40B4-BE49-F238E27FC236}">
                  <a16:creationId xmlns:a16="http://schemas.microsoft.com/office/drawing/2014/main" id="{D24C32F9-D2C5-5C4E-EEA3-EAB9C9E4B046}"/>
                </a:ext>
              </a:extLst>
            </p:cNvPr>
            <p:cNvSpPr/>
            <p:nvPr/>
          </p:nvSpPr>
          <p:spPr>
            <a:xfrm>
              <a:off x="2693912" y="5822469"/>
              <a:ext cx="1087746" cy="1053077"/>
            </a:xfrm>
            <a:prstGeom prst="flowChartAlternateProcess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Flowchart: Connector 110">
              <a:extLst>
                <a:ext uri="{FF2B5EF4-FFF2-40B4-BE49-F238E27FC236}">
                  <a16:creationId xmlns:a16="http://schemas.microsoft.com/office/drawing/2014/main" id="{3C7AAF00-8CF8-F06B-7958-88B345CDDDAD}"/>
                </a:ext>
              </a:extLst>
            </p:cNvPr>
            <p:cNvSpPr/>
            <p:nvPr/>
          </p:nvSpPr>
          <p:spPr>
            <a:xfrm>
              <a:off x="3030058" y="5632444"/>
              <a:ext cx="424698" cy="424698"/>
            </a:xfrm>
            <a:prstGeom prst="flowChartConnector">
              <a:avLst/>
            </a:prstGeom>
            <a:solidFill>
              <a:schemeClr val="bg1"/>
            </a:solidFill>
            <a:ln w="3810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95149C1-40BA-EB53-E71D-B53D7F483C78}"/>
              </a:ext>
            </a:extLst>
          </p:cNvPr>
          <p:cNvGrpSpPr/>
          <p:nvPr/>
        </p:nvGrpSpPr>
        <p:grpSpPr>
          <a:xfrm>
            <a:off x="299022" y="5639414"/>
            <a:ext cx="1087746" cy="1258456"/>
            <a:chOff x="299022" y="5639414"/>
            <a:chExt cx="1087746" cy="1258456"/>
          </a:xfrm>
        </p:grpSpPr>
        <p:sp>
          <p:nvSpPr>
            <p:cNvPr id="105" name="Flowchart: Alternative Process 104">
              <a:extLst>
                <a:ext uri="{FF2B5EF4-FFF2-40B4-BE49-F238E27FC236}">
                  <a16:creationId xmlns:a16="http://schemas.microsoft.com/office/drawing/2014/main" id="{28FF9894-5005-D8B7-9133-8FF2B995E5C5}"/>
                </a:ext>
              </a:extLst>
            </p:cNvPr>
            <p:cNvSpPr/>
            <p:nvPr/>
          </p:nvSpPr>
          <p:spPr>
            <a:xfrm>
              <a:off x="299022" y="5844793"/>
              <a:ext cx="1087746" cy="1053077"/>
            </a:xfrm>
            <a:prstGeom prst="flowChartAlternateProcess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Flowchart: Connector 111">
              <a:extLst>
                <a:ext uri="{FF2B5EF4-FFF2-40B4-BE49-F238E27FC236}">
                  <a16:creationId xmlns:a16="http://schemas.microsoft.com/office/drawing/2014/main" id="{BC1983DF-3973-6167-E516-4349129F9B41}"/>
                </a:ext>
              </a:extLst>
            </p:cNvPr>
            <p:cNvSpPr/>
            <p:nvPr/>
          </p:nvSpPr>
          <p:spPr>
            <a:xfrm>
              <a:off x="632430" y="5639414"/>
              <a:ext cx="424698" cy="424698"/>
            </a:xfrm>
            <a:prstGeom prst="flowChartConnector">
              <a:avLst/>
            </a:prstGeom>
            <a:solidFill>
              <a:schemeClr val="bg1"/>
            </a:solidFill>
            <a:ln w="3810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4" name="Freeform 65">
            <a:extLst>
              <a:ext uri="{FF2B5EF4-FFF2-40B4-BE49-F238E27FC236}">
                <a16:creationId xmlns:a16="http://schemas.microsoft.com/office/drawing/2014/main" id="{F128ED57-6E9C-C4FD-045D-289FEC177EBC}"/>
              </a:ext>
            </a:extLst>
          </p:cNvPr>
          <p:cNvSpPr/>
          <p:nvPr/>
        </p:nvSpPr>
        <p:spPr>
          <a:xfrm>
            <a:off x="4845886" y="2095710"/>
            <a:ext cx="197217" cy="460743"/>
          </a:xfrm>
          <a:custGeom>
            <a:avLst/>
            <a:gdLst/>
            <a:ahLst/>
            <a:cxnLst/>
            <a:rect l="l" t="t" r="r" b="b"/>
            <a:pathLst>
              <a:path w="394434" h="878961">
                <a:moveTo>
                  <a:pt x="0" y="0"/>
                </a:moveTo>
                <a:lnTo>
                  <a:pt x="394434" y="0"/>
                </a:lnTo>
                <a:lnTo>
                  <a:pt x="394434" y="878961"/>
                </a:lnTo>
                <a:lnTo>
                  <a:pt x="0" y="8789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7" name="Freeform 65">
            <a:extLst>
              <a:ext uri="{FF2B5EF4-FFF2-40B4-BE49-F238E27FC236}">
                <a16:creationId xmlns:a16="http://schemas.microsoft.com/office/drawing/2014/main" id="{54F6C521-C102-D109-6CF1-EE99F8F223C8}"/>
              </a:ext>
            </a:extLst>
          </p:cNvPr>
          <p:cNvSpPr/>
          <p:nvPr/>
        </p:nvSpPr>
        <p:spPr>
          <a:xfrm>
            <a:off x="3237785" y="2821945"/>
            <a:ext cx="154238" cy="378203"/>
          </a:xfrm>
          <a:custGeom>
            <a:avLst/>
            <a:gdLst/>
            <a:ahLst/>
            <a:cxnLst/>
            <a:rect l="l" t="t" r="r" b="b"/>
            <a:pathLst>
              <a:path w="394434" h="878961">
                <a:moveTo>
                  <a:pt x="0" y="0"/>
                </a:moveTo>
                <a:lnTo>
                  <a:pt x="394434" y="0"/>
                </a:lnTo>
                <a:lnTo>
                  <a:pt x="394434" y="878961"/>
                </a:lnTo>
                <a:lnTo>
                  <a:pt x="0" y="8789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0BC4295-321D-2B75-DA27-FE46524D52A8}"/>
              </a:ext>
            </a:extLst>
          </p:cNvPr>
          <p:cNvSpPr txBox="1"/>
          <p:nvPr/>
        </p:nvSpPr>
        <p:spPr>
          <a:xfrm>
            <a:off x="2113817" y="6996400"/>
            <a:ext cx="1160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James Rix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376367A-C7E0-A2F9-35A2-40B200C5E499}"/>
              </a:ext>
            </a:extLst>
          </p:cNvPr>
          <p:cNvSpPr txBox="1"/>
          <p:nvPr/>
        </p:nvSpPr>
        <p:spPr>
          <a:xfrm>
            <a:off x="332043" y="6197919"/>
            <a:ext cx="97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</a:rPr>
              <a:t>Information at a glance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C3CA043-FEAF-CFF8-66E3-08B4A2C4C21E}"/>
              </a:ext>
            </a:extLst>
          </p:cNvPr>
          <p:cNvSpPr txBox="1"/>
          <p:nvPr/>
        </p:nvSpPr>
        <p:spPr>
          <a:xfrm>
            <a:off x="1496467" y="6150963"/>
            <a:ext cx="1055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</a:rPr>
              <a:t>Small incremental learning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0E8AED1-6B26-58A5-4303-50E873E558B6}"/>
              </a:ext>
            </a:extLst>
          </p:cNvPr>
          <p:cNvSpPr txBox="1"/>
          <p:nvPr/>
        </p:nvSpPr>
        <p:spPr>
          <a:xfrm>
            <a:off x="2710271" y="6130578"/>
            <a:ext cx="1055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</a:rPr>
              <a:t>Access to further resources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2613C23-439D-6A73-7F45-337E194F6707}"/>
              </a:ext>
            </a:extLst>
          </p:cNvPr>
          <p:cNvSpPr txBox="1"/>
          <p:nvPr/>
        </p:nvSpPr>
        <p:spPr>
          <a:xfrm>
            <a:off x="3922214" y="6197919"/>
            <a:ext cx="1055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</a:rPr>
              <a:t>Test your knowledge</a:t>
            </a:r>
          </a:p>
        </p:txBody>
      </p:sp>
      <p:pic>
        <p:nvPicPr>
          <p:cNvPr id="140" name="Picture 139" descr="A brown eye with a black background&#10;&#10;Description automatically generated">
            <a:extLst>
              <a:ext uri="{FF2B5EF4-FFF2-40B4-BE49-F238E27FC236}">
                <a16:creationId xmlns:a16="http://schemas.microsoft.com/office/drawing/2014/main" id="{F01EAB8D-FD2B-5362-CD8C-6F86525914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33" y="5687668"/>
            <a:ext cx="360000" cy="360000"/>
          </a:xfrm>
          <a:prstGeom prst="rect">
            <a:avLst/>
          </a:prstGeom>
        </p:spPr>
      </p:pic>
      <p:pic>
        <p:nvPicPr>
          <p:cNvPr id="142" name="Picture 141" descr="A brown symbol with dots&#10;&#10;Description automatically generated">
            <a:extLst>
              <a:ext uri="{FF2B5EF4-FFF2-40B4-BE49-F238E27FC236}">
                <a16:creationId xmlns:a16="http://schemas.microsoft.com/office/drawing/2014/main" id="{04E25C0A-3BFC-E8EF-651F-F7D3CFB59E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115" y="5701615"/>
            <a:ext cx="288000" cy="288000"/>
          </a:xfrm>
          <a:prstGeom prst="rect">
            <a:avLst/>
          </a:prstGeom>
        </p:spPr>
      </p:pic>
      <p:pic>
        <p:nvPicPr>
          <p:cNvPr id="144" name="Picture 143" descr="A triangle with a black background&#10;&#10;Description automatically generated">
            <a:extLst>
              <a:ext uri="{FF2B5EF4-FFF2-40B4-BE49-F238E27FC236}">
                <a16:creationId xmlns:a16="http://schemas.microsoft.com/office/drawing/2014/main" id="{7B1547C4-895A-C99A-1FF0-C834615A267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89" y="5692124"/>
            <a:ext cx="288000" cy="288000"/>
          </a:xfrm>
          <a:prstGeom prst="rect">
            <a:avLst/>
          </a:prstGeom>
        </p:spPr>
      </p:pic>
      <p:pic>
        <p:nvPicPr>
          <p:cNvPr id="146" name="Picture 145" descr="A clipboard with check marks&#10;&#10;Description automatically generated">
            <a:extLst>
              <a:ext uri="{FF2B5EF4-FFF2-40B4-BE49-F238E27FC236}">
                <a16:creationId xmlns:a16="http://schemas.microsoft.com/office/drawing/2014/main" id="{30F9A5BE-51E2-4246-AF45-DC085B53207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230" y="5696357"/>
            <a:ext cx="288000" cy="288000"/>
          </a:xfrm>
          <a:prstGeom prst="rect">
            <a:avLst/>
          </a:prstGeom>
        </p:spPr>
      </p:pic>
      <p:sp>
        <p:nvSpPr>
          <p:cNvPr id="147" name="Rectangle 146">
            <a:extLst>
              <a:ext uri="{FF2B5EF4-FFF2-40B4-BE49-F238E27FC236}">
                <a16:creationId xmlns:a16="http://schemas.microsoft.com/office/drawing/2014/main" id="{BCF04F02-1ABB-B731-C780-748837B8EAB7}"/>
              </a:ext>
            </a:extLst>
          </p:cNvPr>
          <p:cNvSpPr/>
          <p:nvPr/>
        </p:nvSpPr>
        <p:spPr>
          <a:xfrm>
            <a:off x="104323" y="3885782"/>
            <a:ext cx="506203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320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Importance of Health &amp; Safety in Construction.</a:t>
            </a:r>
            <a:endParaRPr lang="en-GB" sz="3200" b="0" cap="none" spc="0" dirty="0">
              <a:ln w="0"/>
              <a:solidFill>
                <a:srgbClr val="1F616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D25C675-4166-686A-593F-A94CF4923142}"/>
              </a:ext>
            </a:extLst>
          </p:cNvPr>
          <p:cNvSpPr/>
          <p:nvPr/>
        </p:nvSpPr>
        <p:spPr>
          <a:xfrm>
            <a:off x="538409" y="2766474"/>
            <a:ext cx="24136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CARPENTRY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669A541-7018-DE16-D1ED-46767B2AEE4C}"/>
              </a:ext>
            </a:extLst>
          </p:cNvPr>
          <p:cNvCxnSpPr/>
          <p:nvPr/>
        </p:nvCxnSpPr>
        <p:spPr>
          <a:xfrm>
            <a:off x="104325" y="3853543"/>
            <a:ext cx="506203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C4C158-A8A5-ED87-9AB0-C39BCF6D8088}"/>
              </a:ext>
            </a:extLst>
          </p:cNvPr>
          <p:cNvCxnSpPr/>
          <p:nvPr/>
        </p:nvCxnSpPr>
        <p:spPr>
          <a:xfrm>
            <a:off x="104324" y="4966063"/>
            <a:ext cx="506203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logo with a tree and roots&#10;&#10;Description automatically generated">
            <a:extLst>
              <a:ext uri="{FF2B5EF4-FFF2-40B4-BE49-F238E27FC236}">
                <a16:creationId xmlns:a16="http://schemas.microsoft.com/office/drawing/2014/main" id="{641B9E8F-C290-4DC3-4203-4EFB4308CC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60" y="141061"/>
            <a:ext cx="448210" cy="447989"/>
          </a:xfrm>
          <a:prstGeom prst="rect">
            <a:avLst/>
          </a:prstGeom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FF7B7F-E739-9874-C82C-F5C86E933FF5}"/>
              </a:ext>
            </a:extLst>
          </p:cNvPr>
          <p:cNvSpPr/>
          <p:nvPr/>
        </p:nvSpPr>
        <p:spPr>
          <a:xfrm rot="18889465">
            <a:off x="3536367" y="1881022"/>
            <a:ext cx="2187143" cy="140017"/>
          </a:xfrm>
          <a:custGeom>
            <a:avLst/>
            <a:gdLst>
              <a:gd name="connsiteX0" fmla="*/ 2187143 w 2187143"/>
              <a:gd name="connsiteY0" fmla="*/ 0 h 140017"/>
              <a:gd name="connsiteX1" fmla="*/ 2046265 w 2187143"/>
              <a:gd name="connsiteY1" fmla="*/ 140017 h 140017"/>
              <a:gd name="connsiteX2" fmla="*/ 139162 w 2187143"/>
              <a:gd name="connsiteY2" fmla="*/ 140017 h 140017"/>
              <a:gd name="connsiteX3" fmla="*/ 0 w 2187143"/>
              <a:gd name="connsiteY3" fmla="*/ 0 h 140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7143" h="140017">
                <a:moveTo>
                  <a:pt x="2187143" y="0"/>
                </a:moveTo>
                <a:lnTo>
                  <a:pt x="2046265" y="140017"/>
                </a:lnTo>
                <a:lnTo>
                  <a:pt x="139162" y="140017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Free-form: Shape 9">
            <a:extLst>
              <a:ext uri="{FF2B5EF4-FFF2-40B4-BE49-F238E27FC236}">
                <a16:creationId xmlns:a16="http://schemas.microsoft.com/office/drawing/2014/main" id="{8FE5D5CB-179F-D21E-FF10-F28BB18641EE}"/>
              </a:ext>
            </a:extLst>
          </p:cNvPr>
          <p:cNvSpPr/>
          <p:nvPr/>
        </p:nvSpPr>
        <p:spPr>
          <a:xfrm rot="18889465">
            <a:off x="-370826" y="636770"/>
            <a:ext cx="2176952" cy="140017"/>
          </a:xfrm>
          <a:custGeom>
            <a:avLst/>
            <a:gdLst>
              <a:gd name="connsiteX0" fmla="*/ 2176952 w 2176952"/>
              <a:gd name="connsiteY0" fmla="*/ 140017 h 140017"/>
              <a:gd name="connsiteX1" fmla="*/ 0 w 2176952"/>
              <a:gd name="connsiteY1" fmla="*/ 140017 h 140017"/>
              <a:gd name="connsiteX2" fmla="*/ 140878 w 2176952"/>
              <a:gd name="connsiteY2" fmla="*/ 0 h 140017"/>
              <a:gd name="connsiteX3" fmla="*/ 2037790 w 2176952"/>
              <a:gd name="connsiteY3" fmla="*/ 0 h 140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6952" h="140017">
                <a:moveTo>
                  <a:pt x="2176952" y="140017"/>
                </a:moveTo>
                <a:lnTo>
                  <a:pt x="0" y="140017"/>
                </a:lnTo>
                <a:lnTo>
                  <a:pt x="140878" y="0"/>
                </a:lnTo>
                <a:lnTo>
                  <a:pt x="203779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2F7D865C-4E96-349D-4EC9-1CAD71674DEE}"/>
              </a:ext>
            </a:extLst>
          </p:cNvPr>
          <p:cNvSpPr/>
          <p:nvPr/>
        </p:nvSpPr>
        <p:spPr>
          <a:xfrm rot="18889465">
            <a:off x="223209" y="360372"/>
            <a:ext cx="2021639" cy="392095"/>
          </a:xfrm>
          <a:custGeom>
            <a:avLst/>
            <a:gdLst>
              <a:gd name="connsiteX0" fmla="*/ 1631940 w 2021639"/>
              <a:gd name="connsiteY0" fmla="*/ 0 h 392095"/>
              <a:gd name="connsiteX1" fmla="*/ 2021639 w 2021639"/>
              <a:gd name="connsiteY1" fmla="*/ 392095 h 392095"/>
              <a:gd name="connsiteX2" fmla="*/ 389699 w 2021639"/>
              <a:gd name="connsiteY2" fmla="*/ 392095 h 392095"/>
              <a:gd name="connsiteX3" fmla="*/ 0 w 2021639"/>
              <a:gd name="connsiteY3" fmla="*/ 0 h 39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1639" h="392095">
                <a:moveTo>
                  <a:pt x="1631940" y="0"/>
                </a:moveTo>
                <a:lnTo>
                  <a:pt x="2021639" y="392095"/>
                </a:lnTo>
                <a:lnTo>
                  <a:pt x="389699" y="392095"/>
                </a:lnTo>
                <a:lnTo>
                  <a:pt x="0" y="0"/>
                </a:lnTo>
                <a:close/>
              </a:path>
            </a:pathLst>
          </a:custGeom>
          <a:solidFill>
            <a:srgbClr val="1F6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C7C125C4-49E4-5EF8-029B-5811785E8471}"/>
              </a:ext>
            </a:extLst>
          </p:cNvPr>
          <p:cNvSpPr/>
          <p:nvPr/>
        </p:nvSpPr>
        <p:spPr>
          <a:xfrm rot="18889465">
            <a:off x="3159702" y="2038173"/>
            <a:ext cx="1647186" cy="392095"/>
          </a:xfrm>
          <a:custGeom>
            <a:avLst/>
            <a:gdLst>
              <a:gd name="connsiteX0" fmla="*/ 1647186 w 1647186"/>
              <a:gd name="connsiteY0" fmla="*/ 392095 h 392095"/>
              <a:gd name="connsiteX1" fmla="*/ 389699 w 1647186"/>
              <a:gd name="connsiteY1" fmla="*/ 392095 h 392095"/>
              <a:gd name="connsiteX2" fmla="*/ 0 w 1647186"/>
              <a:gd name="connsiteY2" fmla="*/ 0 h 392095"/>
              <a:gd name="connsiteX3" fmla="*/ 1257486 w 1647186"/>
              <a:gd name="connsiteY3" fmla="*/ 0 h 39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7186" h="392095">
                <a:moveTo>
                  <a:pt x="1647186" y="392095"/>
                </a:moveTo>
                <a:lnTo>
                  <a:pt x="389699" y="392095"/>
                </a:lnTo>
                <a:lnTo>
                  <a:pt x="0" y="0"/>
                </a:lnTo>
                <a:lnTo>
                  <a:pt x="1257486" y="0"/>
                </a:lnTo>
                <a:close/>
              </a:path>
            </a:pathLst>
          </a:custGeom>
          <a:solidFill>
            <a:srgbClr val="1F6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5476B-8307-4399-2A02-FF372E4B6EFE}"/>
              </a:ext>
            </a:extLst>
          </p:cNvPr>
          <p:cNvSpPr/>
          <p:nvPr/>
        </p:nvSpPr>
        <p:spPr>
          <a:xfrm>
            <a:off x="4294802" y="2535715"/>
            <a:ext cx="81624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b="1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101.1: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41F4DF0-58F5-7253-2435-2288070D25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7" y="-20214"/>
            <a:ext cx="5322542" cy="758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DDADA14-EBAA-DA6C-8086-F630ADAD5809}"/>
              </a:ext>
            </a:extLst>
          </p:cNvPr>
          <p:cNvGrpSpPr/>
          <p:nvPr/>
        </p:nvGrpSpPr>
        <p:grpSpPr>
          <a:xfrm>
            <a:off x="29388" y="7204548"/>
            <a:ext cx="706077" cy="329640"/>
            <a:chOff x="50896" y="7189403"/>
            <a:chExt cx="706077" cy="32964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1091AF1-BB56-9121-975A-36D824E4A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96" y="7220787"/>
              <a:ext cx="276878" cy="27674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6374735-2F1A-F3BB-6477-5433967D5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333" y="7189403"/>
              <a:ext cx="329640" cy="329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7700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3E55D-7C86-225A-7E1D-ED167D981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1A4308-5D85-04EA-2123-AEC6F0B566FA}"/>
              </a:ext>
            </a:extLst>
          </p:cNvPr>
          <p:cNvSpPr/>
          <p:nvPr/>
        </p:nvSpPr>
        <p:spPr>
          <a:xfrm>
            <a:off x="95875" y="136822"/>
            <a:ext cx="2733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Case Study 1.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3803500-41E5-2D1B-C010-06862F950169}"/>
              </a:ext>
            </a:extLst>
          </p:cNvPr>
          <p:cNvCxnSpPr/>
          <p:nvPr/>
        </p:nvCxnSpPr>
        <p:spPr>
          <a:xfrm flipV="1">
            <a:off x="258939" y="1060152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887E3E-B819-52CD-B8E7-3EE89365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10</a:t>
            </a:fld>
            <a:endParaRPr lang="en-GB" b="1" dirty="0">
              <a:solidFill>
                <a:srgbClr val="1F616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83EECC-F828-C58E-563F-B946673D747A}"/>
              </a:ext>
            </a:extLst>
          </p:cNvPr>
          <p:cNvSpPr txBox="1"/>
          <p:nvPr/>
        </p:nvSpPr>
        <p:spPr>
          <a:xfrm>
            <a:off x="95875" y="1258567"/>
            <a:ext cx="495527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b="1" dirty="0">
                <a:solidFill>
                  <a:srgbClr val="1F6165"/>
                </a:solidFill>
              </a:rPr>
              <a:t>Case Study 1 – Unsafe Scaffolding</a:t>
            </a: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What Happened.</a:t>
            </a: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A small construction team was replacing roof tiles on a two‑storey building. When the HSE inspector arrived, they noticed several serious problems with the scaffolding:</a:t>
            </a:r>
          </a:p>
          <a:p>
            <a:pPr>
              <a:buNone/>
            </a:pPr>
            <a:endParaRPr lang="en-GB" sz="1400" dirty="0">
              <a:solidFill>
                <a:srgbClr val="1F6165"/>
              </a:solidFill>
            </a:endParaRPr>
          </a:p>
          <a:p>
            <a:pPr marL="719138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No guardrails</a:t>
            </a:r>
            <a:r>
              <a:rPr lang="en-GB" sz="1400" dirty="0">
                <a:solidFill>
                  <a:srgbClr val="1F6165"/>
                </a:solidFill>
                <a:effectLst/>
              </a:rPr>
              <a:t> to stop workers falling</a:t>
            </a:r>
            <a:endParaRPr lang="en-GB" sz="1400" dirty="0">
              <a:solidFill>
                <a:srgbClr val="1F6165"/>
              </a:solidFill>
            </a:endParaRPr>
          </a:p>
          <a:p>
            <a:pPr marL="719138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No toe boards</a:t>
            </a:r>
            <a:r>
              <a:rPr lang="en-GB" sz="1400" dirty="0">
                <a:solidFill>
                  <a:srgbClr val="1F6165"/>
                </a:solidFill>
                <a:effectLst/>
              </a:rPr>
              <a:t>, meaning tools could fall onto people below</a:t>
            </a:r>
            <a:endParaRPr lang="en-GB" sz="1400" dirty="0">
              <a:solidFill>
                <a:srgbClr val="1F6165"/>
              </a:solidFill>
            </a:endParaRPr>
          </a:p>
          <a:p>
            <a:pPr marL="719138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Loose planks</a:t>
            </a:r>
            <a:r>
              <a:rPr lang="en-GB" sz="1400" dirty="0">
                <a:solidFill>
                  <a:srgbClr val="1F6165"/>
                </a:solidFill>
                <a:effectLst/>
              </a:rPr>
              <a:t> that could shift under someone’s feet</a:t>
            </a:r>
            <a:endParaRPr lang="en-GB" sz="1400" dirty="0">
              <a:solidFill>
                <a:srgbClr val="1F6165"/>
              </a:solidFill>
            </a:endParaRPr>
          </a:p>
          <a:p>
            <a:pPr marL="719138" indent="-1714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No safe access ladder</a:t>
            </a:r>
            <a:r>
              <a:rPr lang="en-GB" sz="1400" dirty="0">
                <a:solidFill>
                  <a:srgbClr val="1F6165"/>
                </a:solidFill>
                <a:effectLst/>
              </a:rPr>
              <a:t>, so workers were climbing up the frame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400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These issues created an immediate risk of a fall from height — one of the biggest causes of</a:t>
            </a: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 injury in construction.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What the HSE Did</a:t>
            </a: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Because the situation was </a:t>
            </a: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dangerous, the inspector </a:t>
            </a: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issued a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Prohibition Notice</a:t>
            </a:r>
            <a:r>
              <a:rPr lang="en-GB" sz="1400" dirty="0">
                <a:solidFill>
                  <a:srgbClr val="1F6165"/>
                </a:solidFill>
                <a:effectLst/>
              </a:rPr>
              <a:t>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C0AB5F-9237-0B76-C491-3C923CF0D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30"/>
          <a:stretch>
            <a:fillRect/>
          </a:stretch>
        </p:blipFill>
        <p:spPr>
          <a:xfrm>
            <a:off x="2466164" y="4394457"/>
            <a:ext cx="2592977" cy="355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92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D8FDA-9634-AE55-8DA8-14467BDE2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C62DEC-94DF-478C-507F-09CCDF1EC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11</a:t>
            </a:fld>
            <a:endParaRPr lang="en-GB" b="1" dirty="0">
              <a:solidFill>
                <a:srgbClr val="1F616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2E12D5-72DE-19D4-B745-10E81B98BE82}"/>
              </a:ext>
            </a:extLst>
          </p:cNvPr>
          <p:cNvSpPr txBox="1"/>
          <p:nvPr/>
        </p:nvSpPr>
        <p:spPr>
          <a:xfrm>
            <a:off x="128533" y="50253"/>
            <a:ext cx="4955272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Why the HSE Took Action</a:t>
            </a: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The HSE acted because:</a:t>
            </a:r>
          </a:p>
          <a:p>
            <a:pPr>
              <a:buNone/>
            </a:pPr>
            <a:endParaRPr lang="en-GB" sz="14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Workers were at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serious risk of falling</a:t>
            </a:r>
            <a:endParaRPr lang="en-GB" sz="14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The scaffolding did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not meet legal safety standards</a:t>
            </a:r>
            <a:endParaRPr lang="en-GB" sz="14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There was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no safe access</a:t>
            </a:r>
            <a:r>
              <a:rPr lang="en-GB" sz="1400" dirty="0">
                <a:solidFill>
                  <a:srgbClr val="1F6165"/>
                </a:solidFill>
                <a:effectLst/>
              </a:rPr>
              <a:t> to the work area</a:t>
            </a:r>
            <a:endParaRPr lang="en-GB" sz="14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Loose materials could have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injured people below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400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Stopping the work prevented a potential life‑changing accident.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What We Learn</a:t>
            </a:r>
          </a:p>
          <a:p>
            <a:pPr>
              <a:buNone/>
            </a:pPr>
            <a:endParaRPr lang="en-GB" sz="1600" b="1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Falls from height are one of the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leading causes of injury</a:t>
            </a:r>
            <a:r>
              <a:rPr lang="en-GB" sz="1400" dirty="0">
                <a:solidFill>
                  <a:srgbClr val="1F6165"/>
                </a:solidFill>
                <a:effectLst/>
              </a:rPr>
              <a:t> in construction.</a:t>
            </a:r>
            <a:endParaRPr lang="en-GB" sz="14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Scaffolding must always be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properly built, inspected, and recorded</a:t>
            </a:r>
            <a:r>
              <a:rPr lang="en-GB" sz="1400" dirty="0">
                <a:solidFill>
                  <a:srgbClr val="1F6165"/>
                </a:solidFill>
                <a:effectLst/>
              </a:rPr>
              <a:t>.</a:t>
            </a:r>
            <a:endParaRPr lang="en-GB" sz="14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The HSE can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stop work immediately</a:t>
            </a:r>
            <a:r>
              <a:rPr lang="en-GB" sz="1400" dirty="0">
                <a:solidFill>
                  <a:srgbClr val="1F6165"/>
                </a:solidFill>
                <a:effectLst/>
              </a:rPr>
              <a:t> when there is a danger to life.</a:t>
            </a:r>
            <a:endParaRPr lang="en-GB" sz="14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A competent person must check scaffolding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every 7 days</a:t>
            </a:r>
            <a:r>
              <a:rPr lang="en-GB" sz="1400" dirty="0">
                <a:solidFill>
                  <a:srgbClr val="1F6165"/>
                </a:solidFill>
                <a:effectLst/>
              </a:rPr>
              <a:t> and after any changes.</a:t>
            </a:r>
            <a:endParaRPr lang="en-GB" sz="1400" dirty="0">
              <a:solidFill>
                <a:srgbClr val="1F6165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3C9D45-EBE4-5638-6861-CEAB99F06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8"/>
          <a:stretch>
            <a:fillRect/>
          </a:stretch>
        </p:blipFill>
        <p:spPr>
          <a:xfrm>
            <a:off x="2484038" y="4551211"/>
            <a:ext cx="2715079" cy="355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95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8D89A-C1EC-1A34-9A55-BB4E586E4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6E0462-A606-CA05-1AA4-2DDBACEEA1D7}"/>
              </a:ext>
            </a:extLst>
          </p:cNvPr>
          <p:cNvSpPr/>
          <p:nvPr/>
        </p:nvSpPr>
        <p:spPr>
          <a:xfrm>
            <a:off x="95875" y="136822"/>
            <a:ext cx="28135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Case Study 2.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A4500FF-509D-C6EF-660E-371684BF4D59}"/>
              </a:ext>
            </a:extLst>
          </p:cNvPr>
          <p:cNvCxnSpPr/>
          <p:nvPr/>
        </p:nvCxnSpPr>
        <p:spPr>
          <a:xfrm flipV="1">
            <a:off x="258939" y="1060152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FDA2A1-A5C6-E74B-6B9E-A5B44603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12</a:t>
            </a:fld>
            <a:endParaRPr lang="en-GB" b="1" dirty="0">
              <a:solidFill>
                <a:srgbClr val="1F616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4808CD-30C5-AC0C-9DF2-9D5AA65779B1}"/>
              </a:ext>
            </a:extLst>
          </p:cNvPr>
          <p:cNvSpPr txBox="1"/>
          <p:nvPr/>
        </p:nvSpPr>
        <p:spPr>
          <a:xfrm>
            <a:off x="106205" y="1238971"/>
            <a:ext cx="498830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b="1" dirty="0">
                <a:solidFill>
                  <a:srgbClr val="1F6165"/>
                </a:solidFill>
              </a:rPr>
              <a:t>Case Study 2 – PPE Failure.</a:t>
            </a: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What Happened.</a:t>
            </a: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A small team was cutting paving slabs using a petrol‑powered saw. The HSE inspector noticed that one worker was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not wearing eye protection or a dust mask</a:t>
            </a:r>
            <a:r>
              <a:rPr lang="en-GB" sz="1400" dirty="0">
                <a:solidFill>
                  <a:srgbClr val="1F6165"/>
                </a:solidFill>
                <a:effectLst/>
              </a:rPr>
              <a:t>, even though the saw was producing thick dust and flying debris.</a:t>
            </a:r>
          </a:p>
          <a:p>
            <a:pPr>
              <a:buNone/>
            </a:pP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Another worker had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ear defenders around his neck</a:t>
            </a:r>
            <a:r>
              <a:rPr lang="en-GB" sz="1400" dirty="0">
                <a:solidFill>
                  <a:srgbClr val="1F6165"/>
                </a:solidFill>
                <a:effectLst/>
              </a:rPr>
              <a:t> instead of over his ears. The site had PPE available, but it wasn’t being used properly.</a:t>
            </a:r>
            <a:endParaRPr lang="en-GB" sz="1400" dirty="0">
              <a:solidFill>
                <a:srgbClr val="1F6165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88CCC3-C88A-90F3-A0DC-C335EFA53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416"/>
            <a:ext cx="5327650" cy="355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15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94217F-0FAD-56C4-2208-AB3FE9455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13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C983B2-4669-BBE2-EFEF-A4C37C98D3CD}"/>
              </a:ext>
            </a:extLst>
          </p:cNvPr>
          <p:cNvSpPr txBox="1"/>
          <p:nvPr/>
        </p:nvSpPr>
        <p:spPr>
          <a:xfrm>
            <a:off x="117565" y="186946"/>
            <a:ext cx="5055326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What the HSE Did.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inspector issued an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Improvement Notice</a:t>
            </a:r>
            <a:r>
              <a:rPr lang="en-GB" sz="1200" dirty="0">
                <a:solidFill>
                  <a:srgbClr val="1F6165"/>
                </a:solidFill>
                <a:effectLst/>
              </a:rPr>
              <a:t> requiring the employer to:</a:t>
            </a:r>
          </a:p>
          <a:p>
            <a:pPr>
              <a:buNone/>
            </a:pPr>
            <a:endParaRPr lang="en-GB" sz="1200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Provide a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PPE training session</a:t>
            </a:r>
            <a:r>
              <a:rPr lang="en-GB" sz="1200" dirty="0">
                <a:solidFill>
                  <a:srgbClr val="1F6165"/>
                </a:solidFill>
                <a:effectLst/>
              </a:rPr>
              <a:t> for all staff.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Ensure PPE is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worn correctly</a:t>
            </a:r>
            <a:r>
              <a:rPr lang="en-GB" sz="1200" dirty="0">
                <a:solidFill>
                  <a:srgbClr val="1F6165"/>
                </a:solidFill>
                <a:effectLst/>
              </a:rPr>
              <a:t> at all times.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Keep a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record of PPE checks</a:t>
            </a:r>
            <a:r>
              <a:rPr lang="en-GB" sz="1200" dirty="0">
                <a:solidFill>
                  <a:srgbClr val="1F6165"/>
                </a:solidFill>
                <a:effectLst/>
              </a:rPr>
              <a:t> and replacements.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Work was allowed to continue, but only after the training and checks were completed.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Why the HSE Took Action.</a:t>
            </a: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HSE acted because:</a:t>
            </a:r>
            <a:endParaRPr lang="en-GB" sz="12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Workers were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at risk of eye injury and lung damage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PPE was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available but ignored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Employers must make sure PPE is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used properly and maintained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goal was to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improve safety behaviour</a:t>
            </a:r>
            <a:r>
              <a:rPr lang="en-GB" sz="1200" dirty="0">
                <a:solidFill>
                  <a:srgbClr val="1F6165"/>
                </a:solidFill>
                <a:effectLst/>
              </a:rPr>
              <a:t>, not stop work completely.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What We Learn.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PPE must be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worn correctly</a:t>
            </a:r>
            <a:r>
              <a:rPr lang="en-GB" sz="1200" dirty="0">
                <a:solidFill>
                  <a:srgbClr val="1F6165"/>
                </a:solidFill>
                <a:effectLst/>
              </a:rPr>
              <a:t> every time.</a:t>
            </a:r>
            <a:endParaRPr lang="en-GB" sz="1200" dirty="0">
              <a:solidFill>
                <a:srgbClr val="1F61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Employers must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train and supervise</a:t>
            </a:r>
            <a:r>
              <a:rPr lang="en-GB" sz="1200" dirty="0">
                <a:solidFill>
                  <a:srgbClr val="1F6165"/>
                </a:solidFill>
                <a:effectLst/>
              </a:rPr>
              <a:t> workers in PPE use.</a:t>
            </a:r>
            <a:endParaRPr lang="en-GB" sz="1200" dirty="0">
              <a:solidFill>
                <a:srgbClr val="1F61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The HSE can issue an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Improvement Notice</a:t>
            </a:r>
            <a:r>
              <a:rPr lang="en-GB" sz="1200" dirty="0">
                <a:solidFill>
                  <a:srgbClr val="1F6165"/>
                </a:solidFill>
                <a:effectLst/>
              </a:rPr>
              <a:t> when safety standards need raising.</a:t>
            </a:r>
            <a:endParaRPr lang="en-GB" sz="1200" dirty="0">
              <a:solidFill>
                <a:srgbClr val="1F61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PPE protects against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long‑term health problems</a:t>
            </a:r>
            <a:r>
              <a:rPr lang="en-GB" sz="1200" dirty="0">
                <a:solidFill>
                  <a:srgbClr val="1F6165"/>
                </a:solidFill>
                <a:effectLst/>
              </a:rPr>
              <a:t> like hearing loss and lung disease.</a:t>
            </a:r>
            <a:endParaRPr lang="en-GB" sz="1200" dirty="0">
              <a:solidFill>
                <a:srgbClr val="1F616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B36685-B5B7-20ED-E042-036B2BD87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3" y="4961365"/>
            <a:ext cx="4007025" cy="267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72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09B35-784D-412F-EBF4-5A034ECDD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4C94AC3-44CB-E23F-E46B-E4F17CD5CF5F}"/>
              </a:ext>
            </a:extLst>
          </p:cNvPr>
          <p:cNvSpPr/>
          <p:nvPr/>
        </p:nvSpPr>
        <p:spPr>
          <a:xfrm>
            <a:off x="95875" y="136822"/>
            <a:ext cx="27975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Case Study 3.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E84C198-4A76-4A67-50F7-CE5FC6389F05}"/>
              </a:ext>
            </a:extLst>
          </p:cNvPr>
          <p:cNvCxnSpPr/>
          <p:nvPr/>
        </p:nvCxnSpPr>
        <p:spPr>
          <a:xfrm flipV="1">
            <a:off x="258939" y="1060152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243FF1-3273-5BC3-B5FB-8C8936605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14</a:t>
            </a:fld>
            <a:endParaRPr lang="en-GB" b="1" dirty="0">
              <a:solidFill>
                <a:srgbClr val="1F616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EDE241-46D6-0191-9A15-6DA07724B6A1}"/>
              </a:ext>
            </a:extLst>
          </p:cNvPr>
          <p:cNvSpPr txBox="1"/>
          <p:nvPr/>
        </p:nvSpPr>
        <p:spPr>
          <a:xfrm>
            <a:off x="173082" y="1352005"/>
            <a:ext cx="4875711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b="1" dirty="0">
                <a:solidFill>
                  <a:srgbClr val="1F6165"/>
                </a:solidFill>
              </a:rPr>
              <a:t>Case Study 3 – Poor Housekeeping</a:t>
            </a: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What Happened</a:t>
            </a: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During a routine inspection, the HSE inspector visited a small refurbishment site. 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endParaRPr lang="en-GB" dirty="0">
              <a:solidFill>
                <a:srgbClr val="1F6165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They found that the work area was </a:t>
            </a:r>
            <a:r>
              <a:rPr lang="en-GB" b="1" dirty="0">
                <a:solidFill>
                  <a:srgbClr val="1F6165"/>
                </a:solidFill>
                <a:effectLst/>
              </a:rPr>
              <a:t>cluttered with off‑cuts, cables, and tools</a:t>
            </a:r>
            <a:r>
              <a:rPr lang="en-GB" dirty="0">
                <a:solidFill>
                  <a:srgbClr val="1F6165"/>
                </a:solidFill>
                <a:effectLst/>
              </a:rPr>
              <a:t> scattered across the floor.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A worker had already </a:t>
            </a:r>
            <a:r>
              <a:rPr lang="en-GB" b="1" dirty="0">
                <a:solidFill>
                  <a:srgbClr val="1F6165"/>
                </a:solidFill>
                <a:effectLst/>
              </a:rPr>
              <a:t>tripped over a loose extension lead</a:t>
            </a:r>
            <a:r>
              <a:rPr lang="en-GB" dirty="0">
                <a:solidFill>
                  <a:srgbClr val="1F6165"/>
                </a:solidFill>
                <a:effectLst/>
              </a:rPr>
              <a:t>, narrowly avoiding a fall from a low platform.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There were </a:t>
            </a:r>
            <a:r>
              <a:rPr lang="en-GB" b="1" dirty="0">
                <a:solidFill>
                  <a:srgbClr val="1F6165"/>
                </a:solidFill>
                <a:effectLst/>
              </a:rPr>
              <a:t>no clear walkways</a:t>
            </a:r>
            <a:r>
              <a:rPr lang="en-GB" dirty="0">
                <a:solidFill>
                  <a:srgbClr val="1F6165"/>
                </a:solidFill>
                <a:effectLst/>
              </a:rPr>
              <a:t>, and waste materials were piling up near the exit.</a:t>
            </a:r>
            <a:endParaRPr lang="en-GB" dirty="0">
              <a:solidFill>
                <a:srgbClr val="1F6165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6D4C47-C789-D999-819F-0805B389E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13" y="3010989"/>
            <a:ext cx="3096024" cy="206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71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A810D6-0F6F-1613-F1ED-30CECCAB5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15</a:t>
            </a:fld>
            <a:endParaRPr lang="en-GB" b="1" dirty="0">
              <a:solidFill>
                <a:srgbClr val="1F616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16D685-A8D8-439E-BAEB-9B058E67458E}"/>
              </a:ext>
            </a:extLst>
          </p:cNvPr>
          <p:cNvSpPr txBox="1"/>
          <p:nvPr/>
        </p:nvSpPr>
        <p:spPr>
          <a:xfrm>
            <a:off x="150222" y="107169"/>
            <a:ext cx="5087983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What the HSE Did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inspector issued an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Improvement Notice</a:t>
            </a:r>
            <a:r>
              <a:rPr lang="en-GB" sz="1200" dirty="0">
                <a:solidFill>
                  <a:srgbClr val="1F6165"/>
                </a:solidFill>
                <a:effectLst/>
              </a:rPr>
              <a:t> requiring the site manager to:</a:t>
            </a:r>
            <a:endParaRPr lang="en-GB" sz="12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Clear all walkways and keep them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free from obstruction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Provide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designated waste bins</a:t>
            </a:r>
            <a:r>
              <a:rPr lang="en-GB" sz="1200" dirty="0">
                <a:solidFill>
                  <a:srgbClr val="1F6165"/>
                </a:solidFill>
                <a:effectLst/>
              </a:rPr>
              <a:t> and tidy areas for tools.</a:t>
            </a:r>
            <a:endParaRPr lang="en-GB" sz="12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Introduce a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daily site clean‑up routine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Train workers on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good housekeeping practices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 marL="534988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Work continued, but only after the site was reorganised and made safe.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Why the HSE Took Action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HSE acted because:</a:t>
            </a:r>
            <a:endParaRPr lang="en-GB" sz="1200" dirty="0">
              <a:solidFill>
                <a:srgbClr val="1F6165"/>
              </a:solidFill>
            </a:endParaRPr>
          </a:p>
          <a:p>
            <a:pPr marL="4508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Poor housekeeping is a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common cause of slips, trips, and falls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 marL="4508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Blocked routes can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delay evacuation</a:t>
            </a:r>
            <a:r>
              <a:rPr lang="en-GB" sz="1200" dirty="0">
                <a:solidFill>
                  <a:srgbClr val="1F6165"/>
                </a:solidFill>
                <a:effectLst/>
              </a:rPr>
              <a:t> in an emergency.</a:t>
            </a:r>
            <a:endParaRPr lang="en-GB" sz="1200" dirty="0">
              <a:solidFill>
                <a:srgbClr val="1F6165"/>
              </a:solidFill>
            </a:endParaRPr>
          </a:p>
          <a:p>
            <a:pPr marL="4508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Good organisation helps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prevent accidents and improve efficiency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What We Learn</a:t>
            </a:r>
          </a:p>
          <a:p>
            <a:pPr marL="4508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Keep walkways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clear and tidy</a:t>
            </a:r>
            <a:r>
              <a:rPr lang="en-GB" sz="1200" dirty="0">
                <a:solidFill>
                  <a:srgbClr val="1F6165"/>
                </a:solidFill>
                <a:effectLst/>
              </a:rPr>
              <a:t> at all times.</a:t>
            </a:r>
            <a:endParaRPr lang="en-GB" sz="1200" dirty="0">
              <a:solidFill>
                <a:srgbClr val="1F6165"/>
              </a:solidFill>
            </a:endParaRPr>
          </a:p>
          <a:p>
            <a:pPr marL="4508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Store tools and materials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in designated areas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 marL="4508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Dispose of waste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regularly and safely</a:t>
            </a:r>
            <a:r>
              <a:rPr lang="en-GB" sz="1200" dirty="0">
                <a:solidFill>
                  <a:srgbClr val="1F6165"/>
                </a:solidFill>
                <a:effectLst/>
              </a:rPr>
              <a:t>.</a:t>
            </a:r>
            <a:endParaRPr lang="en-GB" sz="1200" dirty="0">
              <a:solidFill>
                <a:srgbClr val="1F6165"/>
              </a:solidFill>
            </a:endParaRPr>
          </a:p>
          <a:p>
            <a:pPr marL="4508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F6165"/>
                </a:solidFill>
                <a:effectLst/>
              </a:rPr>
              <a:t>Good housekeeping shows </a:t>
            </a:r>
            <a:r>
              <a:rPr lang="en-GB" sz="1200" b="1" dirty="0">
                <a:solidFill>
                  <a:srgbClr val="1F6165"/>
                </a:solidFill>
                <a:effectLst/>
              </a:rPr>
              <a:t>professionalism and care</a:t>
            </a:r>
            <a:r>
              <a:rPr lang="en-GB" sz="1200" dirty="0">
                <a:solidFill>
                  <a:srgbClr val="1F6165"/>
                </a:solidFill>
                <a:effectLst/>
              </a:rPr>
              <a:t> for safety.</a:t>
            </a:r>
            <a:endParaRPr lang="en-GB" sz="1200" dirty="0">
              <a:solidFill>
                <a:srgbClr val="1F616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62F54E-C5E7-5D0C-FED2-056C50CE4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70" y="4491483"/>
            <a:ext cx="4074686" cy="271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53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-form: Shape 1">
            <a:extLst>
              <a:ext uri="{FF2B5EF4-FFF2-40B4-BE49-F238E27FC236}">
                <a16:creationId xmlns:a16="http://schemas.microsoft.com/office/drawing/2014/main" id="{066E9BAA-F6F4-2FEC-9E74-416A7434C4DF}"/>
              </a:ext>
            </a:extLst>
          </p:cNvPr>
          <p:cNvSpPr/>
          <p:nvPr/>
        </p:nvSpPr>
        <p:spPr>
          <a:xfrm rot="10800000" flipV="1">
            <a:off x="0" y="416257"/>
            <a:ext cx="4005618" cy="818865"/>
          </a:xfrm>
          <a:custGeom>
            <a:avLst/>
            <a:gdLst>
              <a:gd name="connsiteX0" fmla="*/ 3985148 w 4005618"/>
              <a:gd name="connsiteY0" fmla="*/ 0 h 818865"/>
              <a:gd name="connsiteX1" fmla="*/ 0 w 4005618"/>
              <a:gd name="connsiteY1" fmla="*/ 0 h 818865"/>
              <a:gd name="connsiteX2" fmla="*/ 0 w 4005618"/>
              <a:gd name="connsiteY2" fmla="*/ 409433 h 818865"/>
              <a:gd name="connsiteX3" fmla="*/ 409433 w 4005618"/>
              <a:gd name="connsiteY3" fmla="*/ 818865 h 818865"/>
              <a:gd name="connsiteX4" fmla="*/ 4005618 w 4005618"/>
              <a:gd name="connsiteY4" fmla="*/ 818865 h 818865"/>
              <a:gd name="connsiteX5" fmla="*/ 4005618 w 4005618"/>
              <a:gd name="connsiteY5" fmla="*/ 20470 h 81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5618" h="818865">
                <a:moveTo>
                  <a:pt x="3985148" y="0"/>
                </a:moveTo>
                <a:lnTo>
                  <a:pt x="0" y="0"/>
                </a:lnTo>
                <a:lnTo>
                  <a:pt x="0" y="409433"/>
                </a:lnTo>
                <a:lnTo>
                  <a:pt x="409433" y="818865"/>
                </a:lnTo>
                <a:lnTo>
                  <a:pt x="4005618" y="818865"/>
                </a:lnTo>
                <a:lnTo>
                  <a:pt x="4005618" y="204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3282B579-5E5E-4B0D-73E2-576CD1D9367E}"/>
              </a:ext>
            </a:extLst>
          </p:cNvPr>
          <p:cNvSpPr/>
          <p:nvPr/>
        </p:nvSpPr>
        <p:spPr>
          <a:xfrm rot="10800000" flipV="1">
            <a:off x="0" y="241111"/>
            <a:ext cx="3878239" cy="818865"/>
          </a:xfrm>
          <a:custGeom>
            <a:avLst/>
            <a:gdLst>
              <a:gd name="connsiteX0" fmla="*/ 3878239 w 3878239"/>
              <a:gd name="connsiteY0" fmla="*/ 0 h 818865"/>
              <a:gd name="connsiteX1" fmla="*/ 0 w 3878239"/>
              <a:gd name="connsiteY1" fmla="*/ 0 h 818865"/>
              <a:gd name="connsiteX2" fmla="*/ 0 w 3878239"/>
              <a:gd name="connsiteY2" fmla="*/ 409433 h 818865"/>
              <a:gd name="connsiteX3" fmla="*/ 409433 w 3878239"/>
              <a:gd name="connsiteY3" fmla="*/ 818865 h 818865"/>
              <a:gd name="connsiteX4" fmla="*/ 3878239 w 3878239"/>
              <a:gd name="connsiteY4" fmla="*/ 818865 h 81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8239" h="818865">
                <a:moveTo>
                  <a:pt x="3878239" y="0"/>
                </a:moveTo>
                <a:lnTo>
                  <a:pt x="0" y="0"/>
                </a:lnTo>
                <a:lnTo>
                  <a:pt x="0" y="409433"/>
                </a:lnTo>
                <a:lnTo>
                  <a:pt x="409433" y="818865"/>
                </a:lnTo>
                <a:lnTo>
                  <a:pt x="3878239" y="818865"/>
                </a:lnTo>
                <a:close/>
              </a:path>
            </a:pathLst>
          </a:custGeom>
          <a:solidFill>
            <a:srgbClr val="1F6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F656B3-2B22-D3E2-7BF1-AE3D0F49CB5F}"/>
              </a:ext>
            </a:extLst>
          </p:cNvPr>
          <p:cNvSpPr/>
          <p:nvPr/>
        </p:nvSpPr>
        <p:spPr>
          <a:xfrm>
            <a:off x="0" y="358155"/>
            <a:ext cx="29330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3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Practice Test.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B9B8B-DDCD-188E-1E19-15EB4A64E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16</a:t>
            </a:fld>
            <a:endParaRPr lang="en-GB" b="1" dirty="0">
              <a:solidFill>
                <a:srgbClr val="1F6165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3330888-BA65-74EE-906D-9FCBEC4AAF30}"/>
              </a:ext>
            </a:extLst>
          </p:cNvPr>
          <p:cNvGrpSpPr/>
          <p:nvPr/>
        </p:nvGrpSpPr>
        <p:grpSpPr>
          <a:xfrm>
            <a:off x="68578" y="1410269"/>
            <a:ext cx="5071655" cy="1815882"/>
            <a:chOff x="68578" y="1410269"/>
            <a:chExt cx="5071655" cy="18158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066DA3-A360-3FAB-0EEB-DE2024382B6E}"/>
                </a:ext>
              </a:extLst>
            </p:cNvPr>
            <p:cNvSpPr txBox="1"/>
            <p:nvPr/>
          </p:nvSpPr>
          <p:spPr>
            <a:xfrm>
              <a:off x="68578" y="1410269"/>
              <a:ext cx="5071655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solidFill>
                    <a:srgbClr val="1F6165"/>
                  </a:solidFill>
                </a:rPr>
                <a:t>Q1: What is the main role of the Health and Safety Executive (HSE)?</a:t>
              </a:r>
              <a:r>
                <a:rPr lang="en-GB" sz="1400" dirty="0">
                  <a:solidFill>
                    <a:srgbClr val="1F6165"/>
                  </a:solidFill>
                </a:rPr>
                <a:t> </a:t>
              </a:r>
            </a:p>
            <a:p>
              <a:endParaRPr lang="en-GB" sz="1400" dirty="0">
                <a:solidFill>
                  <a:srgbClr val="1F6165"/>
                </a:solidFill>
              </a:endParaRPr>
            </a:p>
            <a:p>
              <a:pPr marL="895350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To punish workers who break rules </a:t>
              </a:r>
            </a:p>
            <a:p>
              <a:pPr marL="895350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To protect people by enforcing safety laws and promoting good practice </a:t>
              </a:r>
            </a:p>
            <a:p>
              <a:pPr marL="895350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To manage building projects for local councils </a:t>
              </a:r>
            </a:p>
            <a:p>
              <a:pPr marL="895350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To provide insurance for construction companies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839C7F7-A540-D963-378B-835AB0BD34A4}"/>
                </a:ext>
              </a:extLst>
            </p:cNvPr>
            <p:cNvSpPr/>
            <p:nvPr/>
          </p:nvSpPr>
          <p:spPr>
            <a:xfrm>
              <a:off x="509451" y="2109651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F04104F-5BBE-FA1F-44FE-0E6C9E3547E6}"/>
                </a:ext>
              </a:extLst>
            </p:cNvPr>
            <p:cNvSpPr/>
            <p:nvPr/>
          </p:nvSpPr>
          <p:spPr>
            <a:xfrm>
              <a:off x="509451" y="2359908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1F3EBAA4-F7AE-2C27-EFC0-0F40B4742793}"/>
                </a:ext>
              </a:extLst>
            </p:cNvPr>
            <p:cNvSpPr/>
            <p:nvPr/>
          </p:nvSpPr>
          <p:spPr>
            <a:xfrm>
              <a:off x="509451" y="2758093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47FA8312-CF7F-EA95-8C33-307F2085E9BC}"/>
                </a:ext>
              </a:extLst>
            </p:cNvPr>
            <p:cNvSpPr/>
            <p:nvPr/>
          </p:nvSpPr>
          <p:spPr>
            <a:xfrm>
              <a:off x="509450" y="2992122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9D5D84E-BE3D-85A9-ABE1-C96782DAB3F1}"/>
              </a:ext>
            </a:extLst>
          </p:cNvPr>
          <p:cNvGrpSpPr/>
          <p:nvPr/>
        </p:nvGrpSpPr>
        <p:grpSpPr>
          <a:xfrm>
            <a:off x="91941" y="3447923"/>
            <a:ext cx="5071655" cy="1600438"/>
            <a:chOff x="91941" y="3336007"/>
            <a:chExt cx="5071655" cy="16004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05866C-11AF-2103-FCCB-E0C3EC31C408}"/>
                </a:ext>
              </a:extLst>
            </p:cNvPr>
            <p:cNvSpPr txBox="1"/>
            <p:nvPr/>
          </p:nvSpPr>
          <p:spPr>
            <a:xfrm>
              <a:off x="91941" y="3336007"/>
              <a:ext cx="5071655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solidFill>
                    <a:srgbClr val="1F6165"/>
                  </a:solidFill>
                </a:rPr>
                <a:t>Q2: Which type of notice stops work immediately when there is a serious risk to life?</a:t>
              </a:r>
              <a:r>
                <a:rPr lang="en-GB" sz="1400" dirty="0">
                  <a:solidFill>
                    <a:srgbClr val="1F6165"/>
                  </a:solidFill>
                </a:rPr>
                <a:t> </a:t>
              </a:r>
            </a:p>
            <a:p>
              <a:endParaRPr lang="en-GB" sz="1400" dirty="0">
                <a:solidFill>
                  <a:srgbClr val="1F6165"/>
                </a:solidFill>
              </a:endParaRPr>
            </a:p>
            <a:p>
              <a:pPr marL="898525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Improvement Notice </a:t>
              </a:r>
            </a:p>
            <a:p>
              <a:pPr marL="898525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Inspection Report </a:t>
              </a:r>
            </a:p>
            <a:p>
              <a:pPr marL="898525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Prohibition Notice </a:t>
              </a:r>
            </a:p>
            <a:p>
              <a:pPr marL="898525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Safety Certificate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670D785-51E9-1E9E-FCED-3F8CD4F4DACC}"/>
                </a:ext>
              </a:extLst>
            </p:cNvPr>
            <p:cNvSpPr/>
            <p:nvPr/>
          </p:nvSpPr>
          <p:spPr>
            <a:xfrm>
              <a:off x="509450" y="4061114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77F972A-592E-A496-4215-EBB6AAEB1DA7}"/>
                </a:ext>
              </a:extLst>
            </p:cNvPr>
            <p:cNvSpPr/>
            <p:nvPr/>
          </p:nvSpPr>
          <p:spPr>
            <a:xfrm>
              <a:off x="509450" y="4277165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2032326-5A00-31B1-F530-FE9087145551}"/>
                </a:ext>
              </a:extLst>
            </p:cNvPr>
            <p:cNvSpPr/>
            <p:nvPr/>
          </p:nvSpPr>
          <p:spPr>
            <a:xfrm>
              <a:off x="509449" y="4493216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CEDEF60-4BDA-E3C6-F611-43C462E06E8A}"/>
                </a:ext>
              </a:extLst>
            </p:cNvPr>
            <p:cNvSpPr/>
            <p:nvPr/>
          </p:nvSpPr>
          <p:spPr>
            <a:xfrm>
              <a:off x="509448" y="4709266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6F7754-66D8-6214-D656-3D03847C38E8}"/>
              </a:ext>
            </a:extLst>
          </p:cNvPr>
          <p:cNvGrpSpPr/>
          <p:nvPr/>
        </p:nvGrpSpPr>
        <p:grpSpPr>
          <a:xfrm>
            <a:off x="91941" y="5176616"/>
            <a:ext cx="5048291" cy="2031325"/>
            <a:chOff x="91941" y="5000783"/>
            <a:chExt cx="5048291" cy="203132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4C80218-D967-6DB5-5C0E-652727D07A03}"/>
                </a:ext>
              </a:extLst>
            </p:cNvPr>
            <p:cNvSpPr txBox="1"/>
            <p:nvPr/>
          </p:nvSpPr>
          <p:spPr>
            <a:xfrm>
              <a:off x="91941" y="5000783"/>
              <a:ext cx="5048291" cy="203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solidFill>
                    <a:srgbClr val="1F6165"/>
                  </a:solidFill>
                </a:rPr>
                <a:t>Q3: In Case Study 2, what was the main issue the HSE inspector found?</a:t>
              </a:r>
              <a:r>
                <a:rPr lang="en-GB" sz="1400" dirty="0">
                  <a:solidFill>
                    <a:srgbClr val="1F6165"/>
                  </a:solidFill>
                </a:rPr>
                <a:t> </a:t>
              </a:r>
            </a:p>
            <a:p>
              <a:endParaRPr lang="en-GB" sz="1400" dirty="0">
                <a:solidFill>
                  <a:srgbClr val="1F6165"/>
                </a:solidFill>
              </a:endParaRPr>
            </a:p>
            <a:p>
              <a:pPr marL="898525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Unsafe scaffolding </a:t>
              </a:r>
            </a:p>
            <a:p>
              <a:pPr marL="898525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Poor housekeeping </a:t>
              </a:r>
            </a:p>
            <a:p>
              <a:pPr marL="898525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PPE not being worn correctly </a:t>
              </a:r>
            </a:p>
            <a:p>
              <a:pPr marL="898525" indent="-342900">
                <a:buAutoNum type="alphaUcPeriod"/>
              </a:pPr>
              <a:r>
                <a:rPr lang="en-GB" sz="1400" dirty="0">
                  <a:solidFill>
                    <a:srgbClr val="1F6165"/>
                  </a:solidFill>
                </a:rPr>
                <a:t>Electrical faults</a:t>
              </a:r>
            </a:p>
            <a:p>
              <a:pPr marL="342900" indent="-342900">
                <a:buAutoNum type="alphaUcPeriod"/>
              </a:pPr>
              <a:endParaRPr lang="en-GB" sz="1400" dirty="0">
                <a:solidFill>
                  <a:srgbClr val="1F6165"/>
                </a:solidFill>
              </a:endParaRPr>
            </a:p>
            <a:p>
              <a:endParaRPr lang="en-GB" sz="1400" dirty="0">
                <a:solidFill>
                  <a:srgbClr val="1F6165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D3D02442-49DF-5463-E2C0-A1EF475E0546}"/>
                </a:ext>
              </a:extLst>
            </p:cNvPr>
            <p:cNvSpPr/>
            <p:nvPr/>
          </p:nvSpPr>
          <p:spPr>
            <a:xfrm>
              <a:off x="509450" y="5692457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FCE672DF-D58C-F854-8AED-79EAD0CA777B}"/>
                </a:ext>
              </a:extLst>
            </p:cNvPr>
            <p:cNvSpPr/>
            <p:nvPr/>
          </p:nvSpPr>
          <p:spPr>
            <a:xfrm>
              <a:off x="509450" y="5908508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326997D1-C525-2348-3D25-4F32CEDAC5E7}"/>
                </a:ext>
              </a:extLst>
            </p:cNvPr>
            <p:cNvSpPr/>
            <p:nvPr/>
          </p:nvSpPr>
          <p:spPr>
            <a:xfrm>
              <a:off x="509449" y="6124559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45A70143-4F36-F96E-453E-F46B32CE65F0}"/>
                </a:ext>
              </a:extLst>
            </p:cNvPr>
            <p:cNvSpPr/>
            <p:nvPr/>
          </p:nvSpPr>
          <p:spPr>
            <a:xfrm>
              <a:off x="509448" y="6340609"/>
              <a:ext cx="150223" cy="1502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1355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9017C-B4FB-C3E7-F6BC-FB572D94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132F34-43DC-F520-5759-C60672457EDB}"/>
              </a:ext>
            </a:extLst>
          </p:cNvPr>
          <p:cNvSpPr/>
          <p:nvPr/>
        </p:nvSpPr>
        <p:spPr>
          <a:xfrm>
            <a:off x="95875" y="136822"/>
            <a:ext cx="36688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Glossary of Terms.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CD5330-4586-04E3-C969-FC614A237D0A}"/>
              </a:ext>
            </a:extLst>
          </p:cNvPr>
          <p:cNvCxnSpPr/>
          <p:nvPr/>
        </p:nvCxnSpPr>
        <p:spPr>
          <a:xfrm flipV="1">
            <a:off x="258939" y="1060152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ED9763-8B33-6509-84CB-C8D6C61C7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17</a:t>
            </a:fld>
            <a:endParaRPr lang="en-GB" b="1">
              <a:solidFill>
                <a:srgbClr val="1F616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BEE03D-9672-4B16-7E8B-ED3D1E5723CA}"/>
              </a:ext>
            </a:extLst>
          </p:cNvPr>
          <p:cNvSpPr txBox="1"/>
          <p:nvPr/>
        </p:nvSpPr>
        <p:spPr>
          <a:xfrm>
            <a:off x="95875" y="1172816"/>
            <a:ext cx="5155962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Health and Safety Executive (HSE)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national organisation that enforces health and safety law in the UK and helps prevent work‑related injury and illness.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Inspector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 trained HSE officer who visits workplaces to check safety standards and investigate accidents or complaints.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Enforcement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process of making sure health and safety laws are followed. Inspectors can issue notices or take legal action if rules are broken.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Improvement Notice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 legal document requiring an employer to fix safety problems within a set time. Work can continue while improvements are made.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Prohibition Notice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 legal order that stops work immediately when there is a serious risk of injury or death.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Investigation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An official inquiry carried out by the HSE after an accident, complaint, or report of unsafe conditions.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Compliance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Following health and safety laws, regulations, and guidance correctly.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Duty Holder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person or organisation responsible for making sure work is carried out safely — often the employer or site manager.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Risk Assessment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 process used to identify hazards, decide who might be harmed, and put control measures in place.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Control Measures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Actions or equipment used to reduce risk, such as PPE, barriers, or safe systems of work.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Prosecution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Legal action taken by the HSE against individuals or companies who break health and safety law.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90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5CDD73-E5A1-08C2-C53B-69F1B9836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18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2C7D6A-ADFF-9C5A-276E-6DB6D540CEE7}"/>
              </a:ext>
            </a:extLst>
          </p:cNvPr>
          <p:cNvSpPr txBox="1"/>
          <p:nvPr/>
        </p:nvSpPr>
        <p:spPr>
          <a:xfrm>
            <a:off x="210710" y="243109"/>
            <a:ext cx="49298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Workplace Inspection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 formal visit by an HSE inspector to check that safety standards are being met.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Legislation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laws and regulations that set out how health and safety must be managed at work.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Safe System of Work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 planned and organised method of carrying out a task safely, based on risk assessment findings.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</a:rPr>
              <a:t>Compliance Officer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 person within a company who helps ensure that health and safety rules are followed.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828781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FA5A7-2CC9-EE0E-BCE8-D1D91FE88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-form: Shape 1">
            <a:extLst>
              <a:ext uri="{FF2B5EF4-FFF2-40B4-BE49-F238E27FC236}">
                <a16:creationId xmlns:a16="http://schemas.microsoft.com/office/drawing/2014/main" id="{D5C3FB73-7700-71AE-43F4-E4392F747199}"/>
              </a:ext>
            </a:extLst>
          </p:cNvPr>
          <p:cNvSpPr/>
          <p:nvPr/>
        </p:nvSpPr>
        <p:spPr>
          <a:xfrm rot="10800000" flipV="1">
            <a:off x="0" y="416257"/>
            <a:ext cx="4005618" cy="818865"/>
          </a:xfrm>
          <a:custGeom>
            <a:avLst/>
            <a:gdLst>
              <a:gd name="connsiteX0" fmla="*/ 3985148 w 4005618"/>
              <a:gd name="connsiteY0" fmla="*/ 0 h 818865"/>
              <a:gd name="connsiteX1" fmla="*/ 0 w 4005618"/>
              <a:gd name="connsiteY1" fmla="*/ 0 h 818865"/>
              <a:gd name="connsiteX2" fmla="*/ 0 w 4005618"/>
              <a:gd name="connsiteY2" fmla="*/ 409433 h 818865"/>
              <a:gd name="connsiteX3" fmla="*/ 409433 w 4005618"/>
              <a:gd name="connsiteY3" fmla="*/ 818865 h 818865"/>
              <a:gd name="connsiteX4" fmla="*/ 4005618 w 4005618"/>
              <a:gd name="connsiteY4" fmla="*/ 818865 h 818865"/>
              <a:gd name="connsiteX5" fmla="*/ 4005618 w 4005618"/>
              <a:gd name="connsiteY5" fmla="*/ 20470 h 81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5618" h="818865">
                <a:moveTo>
                  <a:pt x="3985148" y="0"/>
                </a:moveTo>
                <a:lnTo>
                  <a:pt x="0" y="0"/>
                </a:lnTo>
                <a:lnTo>
                  <a:pt x="0" y="409433"/>
                </a:lnTo>
                <a:lnTo>
                  <a:pt x="409433" y="818865"/>
                </a:lnTo>
                <a:lnTo>
                  <a:pt x="4005618" y="818865"/>
                </a:lnTo>
                <a:lnTo>
                  <a:pt x="4005618" y="204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A0317BC-068A-312B-2806-5F02A1F381FB}"/>
              </a:ext>
            </a:extLst>
          </p:cNvPr>
          <p:cNvSpPr/>
          <p:nvPr/>
        </p:nvSpPr>
        <p:spPr>
          <a:xfrm rot="10800000" flipV="1">
            <a:off x="0" y="241111"/>
            <a:ext cx="3878239" cy="818865"/>
          </a:xfrm>
          <a:custGeom>
            <a:avLst/>
            <a:gdLst>
              <a:gd name="connsiteX0" fmla="*/ 3878239 w 3878239"/>
              <a:gd name="connsiteY0" fmla="*/ 0 h 818865"/>
              <a:gd name="connsiteX1" fmla="*/ 0 w 3878239"/>
              <a:gd name="connsiteY1" fmla="*/ 0 h 818865"/>
              <a:gd name="connsiteX2" fmla="*/ 0 w 3878239"/>
              <a:gd name="connsiteY2" fmla="*/ 409433 h 818865"/>
              <a:gd name="connsiteX3" fmla="*/ 409433 w 3878239"/>
              <a:gd name="connsiteY3" fmla="*/ 818865 h 818865"/>
              <a:gd name="connsiteX4" fmla="*/ 3878239 w 3878239"/>
              <a:gd name="connsiteY4" fmla="*/ 818865 h 81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8239" h="818865">
                <a:moveTo>
                  <a:pt x="3878239" y="0"/>
                </a:moveTo>
                <a:lnTo>
                  <a:pt x="0" y="0"/>
                </a:lnTo>
                <a:lnTo>
                  <a:pt x="0" y="409433"/>
                </a:lnTo>
                <a:lnTo>
                  <a:pt x="409433" y="818865"/>
                </a:lnTo>
                <a:lnTo>
                  <a:pt x="3878239" y="818865"/>
                </a:lnTo>
                <a:close/>
              </a:path>
            </a:pathLst>
          </a:custGeom>
          <a:solidFill>
            <a:srgbClr val="1F6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FA05F5-F148-8A06-1717-6DC17DB982BD}"/>
              </a:ext>
            </a:extLst>
          </p:cNvPr>
          <p:cNvSpPr/>
          <p:nvPr/>
        </p:nvSpPr>
        <p:spPr>
          <a:xfrm>
            <a:off x="0" y="358155"/>
            <a:ext cx="135806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3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Resources.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34539E-E7E3-68AE-BFB9-C13843939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2013" y="222930"/>
            <a:ext cx="720000" cy="72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2E98D6B-3EF4-4AAF-92D1-50E96171C151}"/>
              </a:ext>
            </a:extLst>
          </p:cNvPr>
          <p:cNvSpPr txBox="1"/>
          <p:nvPr/>
        </p:nvSpPr>
        <p:spPr>
          <a:xfrm>
            <a:off x="3027317" y="281210"/>
            <a:ext cx="917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101.1.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85058F9-B946-8609-5AAC-0CBD7E607188}"/>
              </a:ext>
            </a:extLst>
          </p:cNvPr>
          <p:cNvGrpSpPr/>
          <p:nvPr/>
        </p:nvGrpSpPr>
        <p:grpSpPr>
          <a:xfrm>
            <a:off x="-173245" y="1305739"/>
            <a:ext cx="1913951" cy="2851605"/>
            <a:chOff x="-134472" y="1847996"/>
            <a:chExt cx="1913951" cy="285160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B88BD45-0142-E1DA-B715-426DDB0F03E6}"/>
                </a:ext>
              </a:extLst>
            </p:cNvPr>
            <p:cNvSpPr/>
            <p:nvPr/>
          </p:nvSpPr>
          <p:spPr>
            <a:xfrm>
              <a:off x="123041" y="2095764"/>
              <a:ext cx="1656438" cy="2603837"/>
            </a:xfrm>
            <a:prstGeom prst="roundRect">
              <a:avLst/>
            </a:prstGeom>
            <a:solidFill>
              <a:srgbClr val="9FDEE1"/>
            </a:solidFill>
            <a:ln w="5715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734A55D-2829-54A2-50C2-EF0E93F06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472" y="1847996"/>
              <a:ext cx="771164" cy="82626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550EFAF-8E66-63DA-D49B-D51134DEA14A}"/>
                </a:ext>
              </a:extLst>
            </p:cNvPr>
            <p:cNvSpPr txBox="1"/>
            <p:nvPr/>
          </p:nvSpPr>
          <p:spPr>
            <a:xfrm>
              <a:off x="161488" y="2441938"/>
              <a:ext cx="1548671" cy="2415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hlinkClick r:id="rId4"/>
                </a:rPr>
                <a:t>https://www.hse.gov.uk/construction/new-health-safety.html</a:t>
              </a:r>
              <a:endParaRPr lang="en-GB" sz="600" dirty="0"/>
            </a:p>
            <a:p>
              <a:endParaRPr lang="en-GB" sz="6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EF9016F-3302-B255-3BC1-B428D03F60CA}"/>
                </a:ext>
              </a:extLst>
            </p:cNvPr>
            <p:cNvSpPr txBox="1"/>
            <p:nvPr/>
          </p:nvSpPr>
          <p:spPr>
            <a:xfrm>
              <a:off x="161488" y="3058342"/>
              <a:ext cx="1548671" cy="181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solidFill>
                    <a:srgbClr val="1F6165"/>
                  </a:solidFill>
                  <a:hlinkClick r:id="rId5"/>
                </a:rPr>
                <a:t>https://www.hse.gov.uk/construction/resources/index.html</a:t>
              </a:r>
              <a:endParaRPr lang="en-GB" sz="600" dirty="0">
                <a:solidFill>
                  <a:srgbClr val="1F6165"/>
                </a:solidFill>
              </a:endParaRPr>
            </a:p>
            <a:p>
              <a:endParaRPr lang="en-GB" sz="600" dirty="0">
                <a:solidFill>
                  <a:srgbClr val="1F6165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46084AB-E49C-B059-B682-A37EA6B15237}"/>
              </a:ext>
            </a:extLst>
          </p:cNvPr>
          <p:cNvGrpSpPr/>
          <p:nvPr/>
        </p:nvGrpSpPr>
        <p:grpSpPr>
          <a:xfrm>
            <a:off x="3400225" y="4375388"/>
            <a:ext cx="1858434" cy="2826132"/>
            <a:chOff x="5113866" y="1873469"/>
            <a:chExt cx="1858434" cy="282613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1E84534C-27AC-BA04-21A9-76DD674EC441}"/>
                </a:ext>
              </a:extLst>
            </p:cNvPr>
            <p:cNvSpPr/>
            <p:nvPr/>
          </p:nvSpPr>
          <p:spPr>
            <a:xfrm>
              <a:off x="5315862" y="2095764"/>
              <a:ext cx="1656438" cy="2603837"/>
            </a:xfrm>
            <a:prstGeom prst="roundRect">
              <a:avLst/>
            </a:prstGeom>
            <a:solidFill>
              <a:srgbClr val="9FDEE1"/>
            </a:solidFill>
            <a:ln w="5715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426F3C1-88A2-7FF0-172C-F9B700EC4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3866" y="1873469"/>
              <a:ext cx="769382" cy="830334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949C350-062C-30E9-62D3-8DCFB5AC432A}"/>
                </a:ext>
              </a:extLst>
            </p:cNvPr>
            <p:cNvSpPr txBox="1"/>
            <p:nvPr/>
          </p:nvSpPr>
          <p:spPr>
            <a:xfrm>
              <a:off x="5379287" y="2479340"/>
              <a:ext cx="1519886" cy="181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hlinkClick r:id="rId7"/>
                </a:rPr>
                <a:t>https://www.hse.gov.uk/construction/resources/law.docx</a:t>
              </a:r>
              <a:endParaRPr lang="en-GB" sz="600" dirty="0"/>
            </a:p>
            <a:p>
              <a:endParaRPr lang="en-GB" sz="600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D5EE61-6B20-4FCF-E097-422389D636D2}"/>
                </a:ext>
              </a:extLst>
            </p:cNvPr>
            <p:cNvSpPr txBox="1"/>
            <p:nvPr/>
          </p:nvSpPr>
          <p:spPr>
            <a:xfrm>
              <a:off x="5379287" y="3179025"/>
              <a:ext cx="1519886" cy="2415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solidFill>
                    <a:srgbClr val="1F6165"/>
                  </a:solidFill>
                </a:rPr>
                <a:t>https://www.hse.gov.uk/construction/resources/toolboxtalks</a:t>
              </a:r>
              <a:r>
                <a:rPr lang="en-GB" sz="600">
                  <a:solidFill>
                    <a:srgbClr val="1F6165"/>
                  </a:solidFill>
                </a:rPr>
                <a:t>.docx</a:t>
              </a:r>
              <a:endParaRPr lang="en-GB" sz="600" dirty="0">
                <a:solidFill>
                  <a:srgbClr val="1F6165"/>
                </a:solidFill>
              </a:endParaRPr>
            </a:p>
            <a:p>
              <a:endParaRPr lang="en-GB" sz="600" dirty="0">
                <a:solidFill>
                  <a:srgbClr val="1F6165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05641CD-7074-5B94-1F35-D089EF1E66DD}"/>
              </a:ext>
            </a:extLst>
          </p:cNvPr>
          <p:cNvGrpSpPr/>
          <p:nvPr/>
        </p:nvGrpSpPr>
        <p:grpSpPr>
          <a:xfrm>
            <a:off x="1658435" y="1378060"/>
            <a:ext cx="3554361" cy="2763316"/>
            <a:chOff x="6768741" y="-175692"/>
            <a:chExt cx="5241169" cy="4258893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82EDEC3D-1F06-DA26-4165-1BE99011CC26}"/>
                </a:ext>
              </a:extLst>
            </p:cNvPr>
            <p:cNvSpPr/>
            <p:nvPr/>
          </p:nvSpPr>
          <p:spPr>
            <a:xfrm>
              <a:off x="7223820" y="109598"/>
              <a:ext cx="4786090" cy="3973603"/>
            </a:xfrm>
            <a:prstGeom prst="roundRect">
              <a:avLst/>
            </a:prstGeom>
            <a:solidFill>
              <a:srgbClr val="9FDEE1"/>
            </a:solidFill>
            <a:ln w="5715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DF70555C-DEFA-962D-E1CE-27027BFDA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8741" y="-175692"/>
              <a:ext cx="910159" cy="910159"/>
            </a:xfrm>
            <a:prstGeom prst="rect">
              <a:avLst/>
            </a:prstGeom>
          </p:spPr>
        </p:pic>
        <p:pic>
          <p:nvPicPr>
            <p:cNvPr id="44" name="Picture 43" descr="A book cover of a wood worker's manual&#10;&#10;AI-generated content may be incorrect.">
              <a:extLst>
                <a:ext uri="{FF2B5EF4-FFF2-40B4-BE49-F238E27FC236}">
                  <a16:creationId xmlns:a16="http://schemas.microsoft.com/office/drawing/2014/main" id="{802E5413-F7F0-7D0F-D467-153781E9F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4379" y="449316"/>
              <a:ext cx="1013165" cy="1270582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06A3754-0D8F-43D8-3D2C-8D9E892B5129}"/>
                </a:ext>
              </a:extLst>
            </p:cNvPr>
            <p:cNvSpPr txBox="1"/>
            <p:nvPr/>
          </p:nvSpPr>
          <p:spPr>
            <a:xfrm>
              <a:off x="7492062" y="1754053"/>
              <a:ext cx="111780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/>
                <a:t>Collins Complete Woodworkers Manual.</a:t>
              </a:r>
            </a:p>
            <a:p>
              <a:endParaRPr lang="en-GB" sz="700" b="1" dirty="0"/>
            </a:p>
            <a:p>
              <a:r>
                <a:rPr lang="en-GB" sz="600" dirty="0"/>
                <a:t>ISBN-10: 9780004140056</a:t>
              </a:r>
            </a:p>
            <a:p>
              <a:r>
                <a:rPr lang="en-GB" sz="600" dirty="0"/>
                <a:t>ISBN-13: 978-0004140056</a:t>
              </a:r>
            </a:p>
          </p:txBody>
        </p:sp>
        <p:pic>
          <p:nvPicPr>
            <p:cNvPr id="46" name="Picture 45" descr="A book cover of a woodworking book&#10;&#10;AI-generated content may be incorrect.">
              <a:extLst>
                <a:ext uri="{FF2B5EF4-FFF2-40B4-BE49-F238E27FC236}">
                  <a16:creationId xmlns:a16="http://schemas.microsoft.com/office/drawing/2014/main" id="{24ECD325-55F5-2AB2-C084-1521B106C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4308" y="449316"/>
              <a:ext cx="950694" cy="1270582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5DEFC7C-F4B9-F2B9-F1CE-9F844822FE1F}"/>
                </a:ext>
              </a:extLst>
            </p:cNvPr>
            <p:cNvSpPr txBox="1"/>
            <p:nvPr/>
          </p:nvSpPr>
          <p:spPr>
            <a:xfrm>
              <a:off x="9110755" y="1754053"/>
              <a:ext cx="11178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/>
                <a:t>The Illustrated Encyclopedia of Working in Wood.</a:t>
              </a:r>
            </a:p>
            <a:p>
              <a:endParaRPr lang="en-GB" sz="700" b="1" dirty="0"/>
            </a:p>
            <a:p>
              <a:r>
                <a:rPr lang="en-GB" sz="600" dirty="0"/>
                <a:t>ISBN-10: 051712078X</a:t>
              </a:r>
            </a:p>
            <a:p>
              <a:r>
                <a:rPr lang="en-GB" sz="600" dirty="0"/>
                <a:t>ISBN-13: 978-0517120781</a:t>
              </a:r>
            </a:p>
          </p:txBody>
        </p:sp>
        <p:pic>
          <p:nvPicPr>
            <p:cNvPr id="48" name="Picture 47" descr="A book cover of a wood book&#10;&#10;AI-generated content may be incorrect.">
              <a:extLst>
                <a:ext uri="{FF2B5EF4-FFF2-40B4-BE49-F238E27FC236}">
                  <a16:creationId xmlns:a16="http://schemas.microsoft.com/office/drawing/2014/main" id="{034451FF-34BE-791E-1145-D38A6F1FB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1677" y="449316"/>
              <a:ext cx="859639" cy="1255773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B71345E-E784-591B-6C05-95F1395E985A}"/>
                </a:ext>
              </a:extLst>
            </p:cNvPr>
            <p:cNvSpPr txBox="1"/>
            <p:nvPr/>
          </p:nvSpPr>
          <p:spPr>
            <a:xfrm>
              <a:off x="10730096" y="1739244"/>
              <a:ext cx="111780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/>
                <a:t>Working in Wood, An Introduction</a:t>
              </a:r>
            </a:p>
            <a:p>
              <a:endParaRPr lang="en-GB" sz="700" b="1" dirty="0"/>
            </a:p>
            <a:p>
              <a:r>
                <a:rPr lang="en-GB" sz="600" dirty="0"/>
                <a:t>ISBN-10: 1857325648</a:t>
              </a:r>
            </a:p>
            <a:p>
              <a:r>
                <a:rPr lang="en-GB" sz="600" dirty="0"/>
                <a:t>ISBN-13: 978-1857325645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068080F-2BA3-DB3A-E15A-380317284C2F}"/>
              </a:ext>
            </a:extLst>
          </p:cNvPr>
          <p:cNvGrpSpPr/>
          <p:nvPr/>
        </p:nvGrpSpPr>
        <p:grpSpPr>
          <a:xfrm>
            <a:off x="-108355" y="4367903"/>
            <a:ext cx="1849060" cy="2853638"/>
            <a:chOff x="1661359" y="1845963"/>
            <a:chExt cx="1849060" cy="2853638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C7B4656-854D-8D1D-A85B-F6C4F08394E3}"/>
                </a:ext>
              </a:extLst>
            </p:cNvPr>
            <p:cNvSpPr/>
            <p:nvPr/>
          </p:nvSpPr>
          <p:spPr>
            <a:xfrm>
              <a:off x="1853981" y="2095764"/>
              <a:ext cx="1656438" cy="2603837"/>
            </a:xfrm>
            <a:prstGeom prst="roundRect">
              <a:avLst/>
            </a:prstGeom>
            <a:solidFill>
              <a:srgbClr val="9FDEE1"/>
            </a:solidFill>
            <a:ln w="5715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D7D2A11-BFA1-E773-5861-5E5F28337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1359" y="1845963"/>
              <a:ext cx="769382" cy="830334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7502DE0-D1D7-62DB-E31A-E318BC3BE50F}"/>
                </a:ext>
              </a:extLst>
            </p:cNvPr>
            <p:cNvSpPr txBox="1"/>
            <p:nvPr/>
          </p:nvSpPr>
          <p:spPr>
            <a:xfrm>
              <a:off x="1903538" y="2424598"/>
              <a:ext cx="1551870" cy="181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hlinkClick r:id="rId13"/>
                </a:rPr>
                <a:t>https://www.youtube.com/watch?v=QbK8p1tKxYI</a:t>
              </a:r>
              <a:endParaRPr lang="en-GB" sz="600" dirty="0"/>
            </a:p>
            <a:p>
              <a:endParaRPr lang="en-GB" sz="6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120451-C8EF-637B-DFD1-9B1086B4167E}"/>
                </a:ext>
              </a:extLst>
            </p:cNvPr>
            <p:cNvSpPr txBox="1"/>
            <p:nvPr/>
          </p:nvSpPr>
          <p:spPr>
            <a:xfrm>
              <a:off x="1903538" y="3097635"/>
              <a:ext cx="1479703" cy="181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hlinkClick r:id="rId14"/>
                </a:rPr>
                <a:t>https://www.youtube.com/watch?v=3vZzvKZtZ2A</a:t>
              </a:r>
              <a:endParaRPr lang="en-GB" sz="600" dirty="0"/>
            </a:p>
            <a:p>
              <a:endParaRPr lang="en-GB" sz="6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748841-18AD-FB0A-8288-1ABC276CDC37}"/>
                </a:ext>
              </a:extLst>
            </p:cNvPr>
            <p:cNvSpPr txBox="1"/>
            <p:nvPr/>
          </p:nvSpPr>
          <p:spPr>
            <a:xfrm>
              <a:off x="1903538" y="3758088"/>
              <a:ext cx="1479703" cy="181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hlinkClick r:id="rId15"/>
                </a:rPr>
                <a:t>https://www.youtube.com/watch?v=5zjzvZzvKzA</a:t>
              </a:r>
              <a:endParaRPr lang="en-GB" sz="600" dirty="0"/>
            </a:p>
            <a:p>
              <a:endParaRPr lang="en-GB" sz="600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A512582-CC54-A44A-C0C4-E373953A543B}"/>
              </a:ext>
            </a:extLst>
          </p:cNvPr>
          <p:cNvGrpSpPr/>
          <p:nvPr/>
        </p:nvGrpSpPr>
        <p:grpSpPr>
          <a:xfrm>
            <a:off x="1628029" y="4345850"/>
            <a:ext cx="1858119" cy="2855670"/>
            <a:chOff x="3383241" y="1843931"/>
            <a:chExt cx="1858119" cy="285567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E8B241A-227E-37EC-B84D-9A4F881410B2}"/>
                </a:ext>
              </a:extLst>
            </p:cNvPr>
            <p:cNvSpPr/>
            <p:nvPr/>
          </p:nvSpPr>
          <p:spPr>
            <a:xfrm>
              <a:off x="3584922" y="2095764"/>
              <a:ext cx="1656438" cy="2603837"/>
            </a:xfrm>
            <a:prstGeom prst="roundRect">
              <a:avLst/>
            </a:prstGeom>
            <a:solidFill>
              <a:srgbClr val="9FDEE1"/>
            </a:solidFill>
            <a:ln w="57150">
              <a:solidFill>
                <a:srgbClr val="1F616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C2C7BD4-32CD-6D40-4436-4F54AA33C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3241" y="1843931"/>
              <a:ext cx="769382" cy="830334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87017F7-AE93-74C6-8615-22035762A3FB}"/>
                </a:ext>
              </a:extLst>
            </p:cNvPr>
            <p:cNvSpPr txBox="1"/>
            <p:nvPr/>
          </p:nvSpPr>
          <p:spPr>
            <a:xfrm>
              <a:off x="3653027" y="2424598"/>
              <a:ext cx="1524264" cy="3623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hlinkClick r:id="rId17"/>
                </a:rPr>
                <a:t>https://www.combepaffordschool.co.uk/_site/data/files/curriculum/work-related-learning/construction/learning-organisers/2024/DC67115973FDAA2AA324548070B4765C.pdf?utm_source=copilot.com</a:t>
              </a:r>
              <a:endParaRPr lang="en-GB" sz="600" dirty="0"/>
            </a:p>
            <a:p>
              <a:endParaRPr lang="en-GB" sz="6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FFF9A5-F456-F3D2-7882-3C362862A77A}"/>
                </a:ext>
              </a:extLst>
            </p:cNvPr>
            <p:cNvSpPr txBox="1"/>
            <p:nvPr/>
          </p:nvSpPr>
          <p:spPr>
            <a:xfrm>
              <a:off x="3653027" y="3474848"/>
              <a:ext cx="1524264" cy="3019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hlinkClick r:id="rId18"/>
                </a:rPr>
                <a:t>https://qualifications.pearson.com/content/dam/pdf/BTEC-Specialist-Qualifications/Health-and-Safety-in-a-Construction-Environment/Specification-Issue-2.pdf</a:t>
              </a:r>
              <a:endParaRPr lang="en-GB" sz="600" dirty="0"/>
            </a:p>
            <a:p>
              <a:endParaRPr lang="en-GB" sz="600" dirty="0"/>
            </a:p>
          </p:txBody>
        </p:sp>
      </p:grpSp>
      <p:sp>
        <p:nvSpPr>
          <p:cNvPr id="51" name="Slide Number Placeholder 4">
            <a:extLst>
              <a:ext uri="{FF2B5EF4-FFF2-40B4-BE49-F238E27FC236}">
                <a16:creationId xmlns:a16="http://schemas.microsoft.com/office/drawing/2014/main" id="{5A30D7BE-93EB-D321-3A17-6987E679A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62652" y="6799037"/>
            <a:ext cx="1198721" cy="402483"/>
          </a:xfrm>
        </p:spPr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19</a:t>
            </a:fld>
            <a:endParaRPr lang="en-GB" b="1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63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64A21-6A02-3ECC-6BA6-9A9F71E72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78BE50-55B0-6D2D-6339-1EEFBD14A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2</a:t>
            </a:fld>
            <a:endParaRPr lang="en-GB" b="1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53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70FCE-8676-3EFF-4EFD-03DC75B38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785BB1-E709-A5DD-DED7-1CFFAB103E5E}"/>
              </a:ext>
            </a:extLst>
          </p:cNvPr>
          <p:cNvSpPr/>
          <p:nvPr/>
        </p:nvSpPr>
        <p:spPr>
          <a:xfrm>
            <a:off x="95875" y="136822"/>
            <a:ext cx="1392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Index.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82A789-0687-546C-F5E1-D49644AACA4C}"/>
              </a:ext>
            </a:extLst>
          </p:cNvPr>
          <p:cNvCxnSpPr/>
          <p:nvPr/>
        </p:nvCxnSpPr>
        <p:spPr>
          <a:xfrm flipV="1">
            <a:off x="258939" y="1060152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C9E315-9E89-45F6-9DDF-168DC77CB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20</a:t>
            </a:fld>
            <a:endParaRPr lang="en-GB" b="1" dirty="0">
              <a:solidFill>
                <a:srgbClr val="1F616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DB1DD6-B171-9037-32F2-98BBF5EFCF44}"/>
              </a:ext>
            </a:extLst>
          </p:cNvPr>
          <p:cNvSpPr txBox="1"/>
          <p:nvPr/>
        </p:nvSpPr>
        <p:spPr>
          <a:xfrm>
            <a:off x="61622" y="1236380"/>
            <a:ext cx="489975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800" b="1" dirty="0">
                <a:solidFill>
                  <a:srgbClr val="1F6165"/>
                </a:solidFill>
                <a:effectLst/>
              </a:rPr>
              <a:t>A</a:t>
            </a:r>
            <a:r>
              <a:rPr lang="en-GB" sz="8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Accidents, HSE investigations of – 6, 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Advisory guidance (HSE) – 5, 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Activities (Safety Squad) – 8–12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Assessment criteria (HSE roles) – 4</a:t>
            </a:r>
            <a:endParaRPr lang="en-GB" sz="8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8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800" b="1" dirty="0">
                <a:solidFill>
                  <a:srgbClr val="1F6165"/>
                </a:solidFill>
                <a:effectLst/>
              </a:rPr>
              <a:t>C</a:t>
            </a:r>
            <a:r>
              <a:rPr lang="en-GB" sz="8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Case Studies – 9–11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• Case Study 1: Unsafe Scaffolding – 9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• Case Study 2: PPE Failure – 10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• Case Study 3: Poor Housekeeping – 11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Compliance – 6, 13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Construction safety checks – 5–7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Control measures (HSE advice) – 5</a:t>
            </a:r>
            <a:endParaRPr lang="en-GB" sz="8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8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800" b="1" dirty="0">
                <a:solidFill>
                  <a:srgbClr val="1F6165"/>
                </a:solidFill>
                <a:effectLst/>
              </a:rPr>
              <a:t>D</a:t>
            </a:r>
            <a:r>
              <a:rPr lang="en-GB" sz="8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Data (HSE statistics) – 6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Duty holder – 13</a:t>
            </a:r>
            <a:endParaRPr lang="en-GB" sz="8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8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800" b="1" dirty="0">
                <a:solidFill>
                  <a:srgbClr val="1F6165"/>
                </a:solidFill>
                <a:effectLst/>
              </a:rPr>
              <a:t>E</a:t>
            </a:r>
            <a:r>
              <a:rPr lang="en-GB" sz="8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Enforcement – 6–7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Enforcement Notices – 6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Employer duties (HSE context) – 5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Evidence gathering – 6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Exit routes (blocked) – 11</a:t>
            </a:r>
            <a:endParaRPr lang="en-GB" sz="8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8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800" b="1" dirty="0">
                <a:solidFill>
                  <a:srgbClr val="1F6165"/>
                </a:solidFill>
                <a:effectLst/>
              </a:rPr>
              <a:t>G</a:t>
            </a:r>
            <a:r>
              <a:rPr lang="en-GB" sz="8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Guidance (HSE) – 5, 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Glossary of Terms – 13–14</a:t>
            </a:r>
            <a:endParaRPr lang="en-GB" sz="8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8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800" b="1" dirty="0">
                <a:solidFill>
                  <a:srgbClr val="1F6165"/>
                </a:solidFill>
                <a:effectLst/>
              </a:rPr>
              <a:t>H</a:t>
            </a:r>
            <a:r>
              <a:rPr lang="en-GB" sz="8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Hazards (HSE inspections) – 5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Health &amp; Safety Executive (HSE) – 4–7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Housekeeping (poor) – 11</a:t>
            </a:r>
            <a:endParaRPr lang="en-GB" sz="8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8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800" b="1" dirty="0">
                <a:solidFill>
                  <a:srgbClr val="1F6165"/>
                </a:solidFill>
                <a:effectLst/>
              </a:rPr>
              <a:t>I</a:t>
            </a:r>
            <a:r>
              <a:rPr lang="en-GB" sz="8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Improvement Notice – 6, 10, 11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Index – 15 Inspection (workplace) – 5–7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Inspector (HSE) – 4–7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Investigation – 6</a:t>
            </a:r>
          </a:p>
          <a:p>
            <a:pPr>
              <a:buNone/>
            </a:pPr>
            <a:endParaRPr lang="en-GB" sz="8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800" b="1" dirty="0">
                <a:solidFill>
                  <a:srgbClr val="1F6165"/>
                </a:solidFill>
                <a:effectLst/>
              </a:rPr>
              <a:t>L</a:t>
            </a:r>
            <a:r>
              <a:rPr lang="en-GB" sz="8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Learning Outcome Overview – 4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Legal duties – 4–7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Legislation (HSE enforcement) – 6, 13</a:t>
            </a:r>
            <a:endParaRPr lang="en-GB" sz="8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8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800" b="1" dirty="0">
                <a:solidFill>
                  <a:srgbClr val="1F6165"/>
                </a:solidFill>
                <a:effectLst/>
              </a:rPr>
              <a:t>N</a:t>
            </a:r>
            <a:r>
              <a:rPr lang="en-GB" sz="8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Notices (HSE) – 6–7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• Improvement Notice – 6, 10, 11 </a:t>
            </a:r>
          </a:p>
          <a:p>
            <a:pPr>
              <a:buNone/>
            </a:pPr>
            <a:r>
              <a:rPr lang="en-GB" sz="800" dirty="0">
                <a:solidFill>
                  <a:srgbClr val="1F6165"/>
                </a:solidFill>
                <a:effectLst/>
              </a:rPr>
              <a:t>• Prohibition Notice – 6, 9</a:t>
            </a:r>
            <a:endParaRPr lang="en-GB" sz="8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611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1F0486-096D-934E-E229-4D9A49E5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smtClean="0"/>
              <a:t>21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8999C-5BE9-D398-104A-9FF6EEAF5043}"/>
              </a:ext>
            </a:extLst>
          </p:cNvPr>
          <p:cNvSpPr txBox="1"/>
          <p:nvPr/>
        </p:nvSpPr>
        <p:spPr>
          <a:xfrm>
            <a:off x="147099" y="124487"/>
            <a:ext cx="494173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  <a:effectLst/>
              </a:rPr>
              <a:t>P</a:t>
            </a:r>
            <a:r>
              <a:rPr lang="en-GB" sz="12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PPE (HSE checks) – 5, 10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Practice Test – 12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Prohibition Notice – 6, 9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Prosecutions – 6–7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  <a:effectLst/>
              </a:rPr>
              <a:t>R</a:t>
            </a:r>
            <a:r>
              <a:rPr lang="en-GB" sz="12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Records (training, inspections) – 6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Risk assessment (HSE checks) – 5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Roles of the HSE – 4–7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  <a:effectLst/>
              </a:rPr>
              <a:t>S</a:t>
            </a:r>
            <a:r>
              <a:rPr lang="en-GB" sz="12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Safety advice – 5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Safety behaviour – 10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Scaffolding (unsafe) – 9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Site inspections – 5–7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Statistics (HSE) – 6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  <a:effectLst/>
              </a:rPr>
              <a:t>T</a:t>
            </a:r>
            <a:r>
              <a:rPr lang="en-GB" sz="12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Training (HSE requirements) – 5, 10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Trip hazards – 11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1200" b="1" dirty="0">
                <a:solidFill>
                  <a:srgbClr val="1F6165"/>
                </a:solidFill>
                <a:effectLst/>
              </a:rPr>
              <a:t>W</a:t>
            </a:r>
            <a:r>
              <a:rPr lang="en-GB" sz="1200" dirty="0">
                <a:solidFill>
                  <a:srgbClr val="1F6165"/>
                </a:solidFill>
                <a:effectLst/>
              </a:rPr>
              <a:t>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Walkways (blocked) – 11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What the HSE does – 5–7 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Workplace inspection – 5–7</a:t>
            </a:r>
            <a:endParaRPr lang="en-GB" sz="12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271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775B5-F8B1-7153-FC99-069CE7B86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5BCDB4-35DC-FFFF-8484-5F1CC1039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356" y="1662318"/>
            <a:ext cx="100813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710AB45-4C2C-3BD9-7E34-31752C3DD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792" y="722152"/>
            <a:ext cx="101830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3011F65-5981-B657-648D-8951B06EB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4095" y="2162152"/>
            <a:ext cx="1015784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0320BC-6FE6-D817-0455-FF2409B05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8301" y="1442152"/>
            <a:ext cx="101247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64B8B0F-D8FF-22F7-6BAA-891C5C32A5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6161" y="722152"/>
            <a:ext cx="1013046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C3E5467-A0AD-0C9C-116A-EDEC9CF1DE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9805" y="2162152"/>
            <a:ext cx="1016356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4598D39-13CF-8E2E-518E-5CF0C06718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3764" y="1442152"/>
            <a:ext cx="1016356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83EF611-B69D-E1E9-E4C1-DFEF8E047F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2331" y="722152"/>
            <a:ext cx="1012258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FE03CE2-58EF-F927-D1E7-C319E0330A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712" y="6374181"/>
            <a:ext cx="720000" cy="720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5AA237BB-16C3-8DF8-55BE-257674912B92}"/>
              </a:ext>
            </a:extLst>
          </p:cNvPr>
          <p:cNvSpPr/>
          <p:nvPr/>
        </p:nvSpPr>
        <p:spPr>
          <a:xfrm>
            <a:off x="971162" y="6468399"/>
            <a:ext cx="31579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Educon.</a:t>
            </a:r>
          </a:p>
          <a:p>
            <a:r>
              <a:rPr lang="en-GB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Education in Construction.</a:t>
            </a:r>
            <a:endParaRPr lang="en-GB" b="0" cap="none" spc="0" dirty="0">
              <a:ln w="0"/>
              <a:solidFill>
                <a:srgbClr val="1F616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0B198DB-1981-3B15-33B4-9C072819DA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9036" y="2162152"/>
            <a:ext cx="1014413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960F0C2-E555-8046-8C8F-AA6BAA8335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712" y="1442152"/>
            <a:ext cx="1016356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02CC0E-B29D-547B-FF35-640B4660D3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449" y="722152"/>
            <a:ext cx="1010526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C3497EE-4E60-A2FF-F4E6-D7E52304F83A}"/>
              </a:ext>
            </a:extLst>
          </p:cNvPr>
          <p:cNvCxnSpPr/>
          <p:nvPr/>
        </p:nvCxnSpPr>
        <p:spPr>
          <a:xfrm>
            <a:off x="220712" y="6037495"/>
            <a:ext cx="47823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59E51C47-BB5F-0D6F-B8A8-E0787819611A}"/>
              </a:ext>
            </a:extLst>
          </p:cNvPr>
          <p:cNvSpPr/>
          <p:nvPr/>
        </p:nvSpPr>
        <p:spPr>
          <a:xfrm>
            <a:off x="0" y="68788"/>
            <a:ext cx="46558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Other Books in the series.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34CE249-E7EC-0B57-F356-396F438B82C4}"/>
              </a:ext>
            </a:extLst>
          </p:cNvPr>
          <p:cNvCxnSpPr/>
          <p:nvPr/>
        </p:nvCxnSpPr>
        <p:spPr>
          <a:xfrm>
            <a:off x="263730" y="7430866"/>
            <a:ext cx="47823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B33BA8F2-8AB5-C6DD-67E5-EB6F26984584}"/>
              </a:ext>
            </a:extLst>
          </p:cNvPr>
          <p:cNvSpPr txBox="1"/>
          <p:nvPr/>
        </p:nvSpPr>
        <p:spPr>
          <a:xfrm>
            <a:off x="140164" y="3665661"/>
            <a:ext cx="5054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1F6165"/>
                </a:solidFill>
              </a:rPr>
              <a:t>This series of books accompanies the learning materials developed for the unit 101: Introduction to Health and Safety in Construction. They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101.1.1: The Importance of Health and Safety in Construction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101.1.2: The role of the Health and Safety Executive (HSE)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101.1.3: Main Regulations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101.1.4: Roles and Responsibilities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101.2.1: Common Causes of Accidents in Construction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101.2.2: Risk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101.2.3: Hazard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101.2.4: Risk Assessments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101.3.1: Safety Sign Categories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101.3.2: Safety Signs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101.3.3: COSHH Safety Signs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rgbClr val="1F6165"/>
                </a:solidFill>
              </a:rPr>
              <a:t>101.4.1: Personal Protective Equipment (PPE)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DEE377-BDF2-200F-7E75-C55A2A15A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22</a:t>
            </a:fld>
            <a:endParaRPr lang="en-GB" b="1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738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-form: Shape 9">
            <a:extLst>
              <a:ext uri="{FF2B5EF4-FFF2-40B4-BE49-F238E27FC236}">
                <a16:creationId xmlns:a16="http://schemas.microsoft.com/office/drawing/2014/main" id="{E47B32A5-8234-0E5F-9C3C-7882109A6DEC}"/>
              </a:ext>
            </a:extLst>
          </p:cNvPr>
          <p:cNvSpPr/>
          <p:nvPr/>
        </p:nvSpPr>
        <p:spPr>
          <a:xfrm rot="10800000" flipV="1">
            <a:off x="0" y="416257"/>
            <a:ext cx="4005618" cy="818865"/>
          </a:xfrm>
          <a:custGeom>
            <a:avLst/>
            <a:gdLst>
              <a:gd name="connsiteX0" fmla="*/ 3985148 w 4005618"/>
              <a:gd name="connsiteY0" fmla="*/ 0 h 818865"/>
              <a:gd name="connsiteX1" fmla="*/ 0 w 4005618"/>
              <a:gd name="connsiteY1" fmla="*/ 0 h 818865"/>
              <a:gd name="connsiteX2" fmla="*/ 0 w 4005618"/>
              <a:gd name="connsiteY2" fmla="*/ 409433 h 818865"/>
              <a:gd name="connsiteX3" fmla="*/ 409433 w 4005618"/>
              <a:gd name="connsiteY3" fmla="*/ 818865 h 818865"/>
              <a:gd name="connsiteX4" fmla="*/ 4005618 w 4005618"/>
              <a:gd name="connsiteY4" fmla="*/ 818865 h 818865"/>
              <a:gd name="connsiteX5" fmla="*/ 4005618 w 4005618"/>
              <a:gd name="connsiteY5" fmla="*/ 20470 h 81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5618" h="818865">
                <a:moveTo>
                  <a:pt x="3985148" y="0"/>
                </a:moveTo>
                <a:lnTo>
                  <a:pt x="0" y="0"/>
                </a:lnTo>
                <a:lnTo>
                  <a:pt x="0" y="409433"/>
                </a:lnTo>
                <a:lnTo>
                  <a:pt x="409433" y="818865"/>
                </a:lnTo>
                <a:lnTo>
                  <a:pt x="4005618" y="818865"/>
                </a:lnTo>
                <a:lnTo>
                  <a:pt x="4005618" y="204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924F93B2-B37A-B014-8725-EFF99AAEF6EC}"/>
              </a:ext>
            </a:extLst>
          </p:cNvPr>
          <p:cNvSpPr/>
          <p:nvPr/>
        </p:nvSpPr>
        <p:spPr>
          <a:xfrm rot="10800000" flipV="1">
            <a:off x="0" y="241111"/>
            <a:ext cx="3878239" cy="818865"/>
          </a:xfrm>
          <a:custGeom>
            <a:avLst/>
            <a:gdLst>
              <a:gd name="connsiteX0" fmla="*/ 3878239 w 3878239"/>
              <a:gd name="connsiteY0" fmla="*/ 0 h 818865"/>
              <a:gd name="connsiteX1" fmla="*/ 0 w 3878239"/>
              <a:gd name="connsiteY1" fmla="*/ 0 h 818865"/>
              <a:gd name="connsiteX2" fmla="*/ 0 w 3878239"/>
              <a:gd name="connsiteY2" fmla="*/ 409433 h 818865"/>
              <a:gd name="connsiteX3" fmla="*/ 409433 w 3878239"/>
              <a:gd name="connsiteY3" fmla="*/ 818865 h 818865"/>
              <a:gd name="connsiteX4" fmla="*/ 3878239 w 3878239"/>
              <a:gd name="connsiteY4" fmla="*/ 818865 h 81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8239" h="818865">
                <a:moveTo>
                  <a:pt x="3878239" y="0"/>
                </a:moveTo>
                <a:lnTo>
                  <a:pt x="0" y="0"/>
                </a:lnTo>
                <a:lnTo>
                  <a:pt x="0" y="409433"/>
                </a:lnTo>
                <a:lnTo>
                  <a:pt x="409433" y="818865"/>
                </a:lnTo>
                <a:lnTo>
                  <a:pt x="3878239" y="818865"/>
                </a:lnTo>
                <a:close/>
              </a:path>
            </a:pathLst>
          </a:custGeom>
          <a:solidFill>
            <a:srgbClr val="1F6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B8797D-233E-A5BA-78AB-E237910C7C55}"/>
              </a:ext>
            </a:extLst>
          </p:cNvPr>
          <p:cNvSpPr/>
          <p:nvPr/>
        </p:nvSpPr>
        <p:spPr>
          <a:xfrm>
            <a:off x="0" y="265822"/>
            <a:ext cx="281756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GB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0"/>
              </a:rPr>
              <a:t>Contents.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C3AEC7-11E7-0CC6-2FE8-E4A5A2A7C44C}"/>
              </a:ext>
            </a:extLst>
          </p:cNvPr>
          <p:cNvSpPr txBox="1"/>
          <p:nvPr/>
        </p:nvSpPr>
        <p:spPr>
          <a:xfrm>
            <a:off x="129654" y="1535373"/>
            <a:ext cx="50040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F6165"/>
                </a:solidFill>
              </a:rPr>
              <a:t>Title Page								1</a:t>
            </a:r>
          </a:p>
          <a:p>
            <a:r>
              <a:rPr lang="en-GB" dirty="0">
                <a:solidFill>
                  <a:srgbClr val="1F6165"/>
                </a:solidFill>
              </a:rPr>
              <a:t>Contents									3</a:t>
            </a:r>
          </a:p>
          <a:p>
            <a:r>
              <a:rPr lang="en-GB" dirty="0">
                <a:solidFill>
                  <a:srgbClr val="1F6165"/>
                </a:solidFill>
              </a:rPr>
              <a:t>Before you start							4</a:t>
            </a:r>
          </a:p>
          <a:p>
            <a:r>
              <a:rPr lang="en-GB" dirty="0">
                <a:solidFill>
                  <a:srgbClr val="1F6165"/>
                </a:solidFill>
              </a:rPr>
              <a:t>Learning Outcomes Overview				5</a:t>
            </a:r>
          </a:p>
          <a:p>
            <a:r>
              <a:rPr lang="en-GB" dirty="0">
                <a:solidFill>
                  <a:srgbClr val="1F6165"/>
                </a:solidFill>
              </a:rPr>
              <a:t>Who are the HSE?							6</a:t>
            </a:r>
          </a:p>
          <a:p>
            <a:r>
              <a:rPr lang="en-GB" dirty="0">
                <a:solidFill>
                  <a:srgbClr val="1F6165"/>
                </a:solidFill>
              </a:rPr>
              <a:t>What do they do?							7</a:t>
            </a:r>
          </a:p>
          <a:p>
            <a:r>
              <a:rPr lang="en-GB" dirty="0">
                <a:solidFill>
                  <a:srgbClr val="1F6165"/>
                </a:solidFill>
              </a:rPr>
              <a:t>How they keep construction workers safe		8</a:t>
            </a:r>
          </a:p>
          <a:p>
            <a:r>
              <a:rPr lang="en-GB" dirty="0">
                <a:solidFill>
                  <a:srgbClr val="1F6165"/>
                </a:solidFill>
              </a:rPr>
              <a:t>HSE Case Study Files						9</a:t>
            </a:r>
          </a:p>
          <a:p>
            <a:r>
              <a:rPr lang="en-GB" dirty="0">
                <a:solidFill>
                  <a:srgbClr val="1F6165"/>
                </a:solidFill>
              </a:rPr>
              <a:t>	Case Study 1.							10</a:t>
            </a:r>
          </a:p>
          <a:p>
            <a:r>
              <a:rPr lang="en-GB" dirty="0">
                <a:solidFill>
                  <a:srgbClr val="1F6165"/>
                </a:solidFill>
              </a:rPr>
              <a:t>	Case Study 2.							12</a:t>
            </a:r>
          </a:p>
          <a:p>
            <a:r>
              <a:rPr lang="en-GB" dirty="0">
                <a:solidFill>
                  <a:srgbClr val="1F6165"/>
                </a:solidFill>
              </a:rPr>
              <a:t>	Case Study 3.							14</a:t>
            </a:r>
          </a:p>
          <a:p>
            <a:r>
              <a:rPr lang="en-GB" dirty="0">
                <a:solidFill>
                  <a:srgbClr val="1F6165"/>
                </a:solidFill>
              </a:rPr>
              <a:t>Practice Test								16</a:t>
            </a:r>
          </a:p>
          <a:p>
            <a:r>
              <a:rPr lang="en-GB" dirty="0">
                <a:solidFill>
                  <a:srgbClr val="1F6165"/>
                </a:solidFill>
              </a:rPr>
              <a:t>Glossary of Terms							17</a:t>
            </a:r>
          </a:p>
          <a:p>
            <a:r>
              <a:rPr lang="en-GB" dirty="0">
                <a:solidFill>
                  <a:srgbClr val="1F6165"/>
                </a:solidFill>
              </a:rPr>
              <a:t>Resources								19</a:t>
            </a:r>
          </a:p>
          <a:p>
            <a:r>
              <a:rPr lang="en-GB" dirty="0">
                <a:solidFill>
                  <a:srgbClr val="1F6165"/>
                </a:solidFill>
              </a:rPr>
              <a:t>Index									20</a:t>
            </a:r>
          </a:p>
          <a:p>
            <a:endParaRPr lang="en-GB" dirty="0">
              <a:solidFill>
                <a:srgbClr val="1F6165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6E1295-6F24-8CC2-4F91-66C3695E3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3</a:t>
            </a:fld>
            <a:endParaRPr lang="en-GB" b="1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995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BDF12-EBF5-FBFD-7031-3C08102AB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C6B2C51-D10B-93B0-8D2D-4661C30BC5B6}"/>
              </a:ext>
            </a:extLst>
          </p:cNvPr>
          <p:cNvSpPr/>
          <p:nvPr/>
        </p:nvSpPr>
        <p:spPr>
          <a:xfrm>
            <a:off x="95875" y="136822"/>
            <a:ext cx="48638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Before you get started.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0A2EC2-3750-138B-2946-ADB6AE890E2D}"/>
              </a:ext>
            </a:extLst>
          </p:cNvPr>
          <p:cNvCxnSpPr/>
          <p:nvPr/>
        </p:nvCxnSpPr>
        <p:spPr>
          <a:xfrm flipV="1">
            <a:off x="258939" y="1060152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B6EF5F0-A486-5649-E243-3F93E54D7B50}"/>
              </a:ext>
            </a:extLst>
          </p:cNvPr>
          <p:cNvSpPr txBox="1"/>
          <p:nvPr/>
        </p:nvSpPr>
        <p:spPr>
          <a:xfrm>
            <a:off x="258939" y="1366732"/>
            <a:ext cx="478332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Before You Start.</a:t>
            </a: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This book will help you learn about the </a:t>
            </a:r>
            <a:r>
              <a:rPr lang="en-GB" b="1" dirty="0">
                <a:solidFill>
                  <a:srgbClr val="1F6165"/>
                </a:solidFill>
                <a:effectLst/>
              </a:rPr>
              <a:t>Health and Safety Executive (HSE)</a:t>
            </a:r>
            <a:r>
              <a:rPr lang="en-GB" dirty="0">
                <a:solidFill>
                  <a:srgbClr val="1F6165"/>
                </a:solidFill>
                <a:effectLst/>
              </a:rPr>
              <a:t> — the organisation that helps keep people safe at work. It uses short text, clear pictures, and simple examples to show what the HSE does in construction.</a:t>
            </a: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What This Book Will Help You Do.</a:t>
            </a: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 marL="719138" indent="-360363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Understand </a:t>
            </a:r>
            <a:r>
              <a:rPr lang="en-GB" b="1" dirty="0">
                <a:solidFill>
                  <a:srgbClr val="1F6165"/>
                </a:solidFill>
                <a:effectLst/>
              </a:rPr>
              <a:t>who the HSE are</a:t>
            </a:r>
            <a:r>
              <a:rPr lang="en-GB" dirty="0">
                <a:solidFill>
                  <a:srgbClr val="1F6165"/>
                </a:solidFill>
                <a:effectLst/>
              </a:rPr>
              <a:t>.</a:t>
            </a:r>
            <a:endParaRPr lang="en-GB" dirty="0">
              <a:solidFill>
                <a:srgbClr val="1F6165"/>
              </a:solidFill>
            </a:endParaRPr>
          </a:p>
          <a:p>
            <a:pPr marL="719138" indent="-360363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Learn </a:t>
            </a:r>
            <a:r>
              <a:rPr lang="en-GB" b="1" dirty="0">
                <a:solidFill>
                  <a:srgbClr val="1F6165"/>
                </a:solidFill>
                <a:effectLst/>
              </a:rPr>
              <a:t>what the HSE does</a:t>
            </a:r>
            <a:r>
              <a:rPr lang="en-GB" dirty="0">
                <a:solidFill>
                  <a:srgbClr val="1F6165"/>
                </a:solidFill>
                <a:effectLst/>
              </a:rPr>
              <a:t> to protect workers.</a:t>
            </a:r>
            <a:endParaRPr lang="en-GB" dirty="0">
              <a:solidFill>
                <a:srgbClr val="1F6165"/>
              </a:solidFill>
            </a:endParaRPr>
          </a:p>
          <a:p>
            <a:pPr marL="719138" indent="-360363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See </a:t>
            </a:r>
            <a:r>
              <a:rPr lang="en-GB" b="1" dirty="0">
                <a:solidFill>
                  <a:srgbClr val="1F6165"/>
                </a:solidFill>
                <a:effectLst/>
              </a:rPr>
              <a:t>how the HSE checks sites and investigates accidents</a:t>
            </a:r>
            <a:r>
              <a:rPr lang="en-GB" dirty="0">
                <a:solidFill>
                  <a:srgbClr val="1F6165"/>
                </a:solidFill>
                <a:effectLst/>
              </a:rPr>
              <a:t>.</a:t>
            </a:r>
            <a:endParaRPr lang="en-GB" dirty="0">
              <a:solidFill>
                <a:srgbClr val="1F6165"/>
              </a:solidFill>
            </a:endParaRPr>
          </a:p>
          <a:p>
            <a:pPr marL="719138" indent="-360363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Read </a:t>
            </a:r>
            <a:r>
              <a:rPr lang="en-GB" b="1" dirty="0">
                <a:solidFill>
                  <a:srgbClr val="1F6165"/>
                </a:solidFill>
                <a:effectLst/>
              </a:rPr>
              <a:t>real examples</a:t>
            </a:r>
            <a:r>
              <a:rPr lang="en-GB" dirty="0">
                <a:solidFill>
                  <a:srgbClr val="1F6165"/>
                </a:solidFill>
                <a:effectLst/>
              </a:rPr>
              <a:t> of HSE actions.</a:t>
            </a:r>
            <a:endParaRPr lang="en-GB" dirty="0">
              <a:solidFill>
                <a:srgbClr val="1F6165"/>
              </a:solidFill>
            </a:endParaRPr>
          </a:p>
          <a:p>
            <a:pPr marL="719138" indent="-360363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F6165"/>
                </a:solidFill>
                <a:effectLst/>
              </a:rPr>
              <a:t>Know </a:t>
            </a:r>
            <a:r>
              <a:rPr lang="en-GB" b="1" dirty="0">
                <a:solidFill>
                  <a:srgbClr val="1F6165"/>
                </a:solidFill>
                <a:effectLst/>
              </a:rPr>
              <a:t>why the HSE is important</a:t>
            </a:r>
            <a:r>
              <a:rPr lang="en-GB" dirty="0">
                <a:solidFill>
                  <a:srgbClr val="1F6165"/>
                </a:solidFill>
                <a:effectLst/>
              </a:rPr>
              <a:t> for everyone on site.</a:t>
            </a:r>
            <a:endParaRPr lang="en-GB" dirty="0">
              <a:solidFill>
                <a:srgbClr val="1F6165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BCFE9-63EA-1262-29EB-36A893F75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4</a:t>
            </a:fld>
            <a:endParaRPr lang="en-GB" b="1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025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241EA-1B4B-F081-9E2A-82734DCEA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0329C9-74F4-3C0B-433A-F0EADECFBE6C}"/>
              </a:ext>
            </a:extLst>
          </p:cNvPr>
          <p:cNvSpPr/>
          <p:nvPr/>
        </p:nvSpPr>
        <p:spPr>
          <a:xfrm>
            <a:off x="95875" y="136822"/>
            <a:ext cx="38122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Learning Outcome </a:t>
            </a:r>
          </a:p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Overview.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774DD16-5A78-159F-CB47-942CBC526988}"/>
              </a:ext>
            </a:extLst>
          </p:cNvPr>
          <p:cNvCxnSpPr/>
          <p:nvPr/>
        </p:nvCxnSpPr>
        <p:spPr>
          <a:xfrm flipV="1">
            <a:off x="226282" y="1804735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BDCC68E-57EA-91A3-B796-0FF3BA1E1031}"/>
              </a:ext>
            </a:extLst>
          </p:cNvPr>
          <p:cNvSpPr txBox="1"/>
          <p:nvPr/>
        </p:nvSpPr>
        <p:spPr>
          <a:xfrm>
            <a:off x="95875" y="1965960"/>
            <a:ext cx="497251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By the end of this unit, you will be able to:</a:t>
            </a:r>
          </a:p>
          <a:p>
            <a:pPr>
              <a:buNone/>
            </a:pP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✔ State the role of the Health and Safety Executive (HSE)</a:t>
            </a:r>
          </a:p>
          <a:p>
            <a:pPr>
              <a:buNone/>
            </a:pPr>
            <a:endParaRPr lang="en-GB" sz="1400" dirty="0">
              <a:solidFill>
                <a:srgbClr val="1F6165"/>
              </a:solidFill>
              <a:effectLst/>
            </a:endParaRP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You will learn what the HSE is, what it does, and how it helps keep construction workers safe.</a:t>
            </a:r>
          </a:p>
          <a:p>
            <a:pPr>
              <a:buNone/>
            </a:pP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What You Will Learn</a:t>
            </a:r>
          </a:p>
          <a:p>
            <a:pPr marL="719138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Who the HSE are</a:t>
            </a:r>
            <a:r>
              <a:rPr lang="en-GB" sz="1400" dirty="0">
                <a:solidFill>
                  <a:srgbClr val="1F6165"/>
                </a:solidFill>
                <a:effectLst/>
              </a:rPr>
              <a:t> and why they exist.</a:t>
            </a:r>
            <a:endParaRPr lang="en-GB" sz="1400" dirty="0">
              <a:solidFill>
                <a:srgbClr val="1F6165"/>
              </a:solidFill>
            </a:endParaRPr>
          </a:p>
          <a:p>
            <a:pPr marL="719138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How the HSE checks construction sites</a:t>
            </a:r>
            <a:r>
              <a:rPr lang="en-GB" sz="1400" dirty="0">
                <a:solidFill>
                  <a:srgbClr val="1F6165"/>
                </a:solidFill>
                <a:effectLst/>
              </a:rPr>
              <a:t> to make sure safety rules are followed.</a:t>
            </a:r>
            <a:endParaRPr lang="en-GB" sz="1400" dirty="0">
              <a:solidFill>
                <a:srgbClr val="1F6165"/>
              </a:solidFill>
            </a:endParaRPr>
          </a:p>
          <a:p>
            <a:pPr marL="719138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What actions the HSE can take</a:t>
            </a:r>
            <a:r>
              <a:rPr lang="en-GB" sz="1400" dirty="0">
                <a:solidFill>
                  <a:srgbClr val="1F6165"/>
                </a:solidFill>
                <a:effectLst/>
              </a:rPr>
              <a:t> when something is unsafe.</a:t>
            </a:r>
            <a:endParaRPr lang="en-GB" sz="1400" dirty="0">
              <a:solidFill>
                <a:srgbClr val="1F6165"/>
              </a:solidFill>
            </a:endParaRPr>
          </a:p>
          <a:p>
            <a:pPr marL="719138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How the HSE investigates accidents</a:t>
            </a:r>
            <a:r>
              <a:rPr lang="en-GB" sz="1400" dirty="0">
                <a:solidFill>
                  <a:srgbClr val="1F6165"/>
                </a:solidFill>
                <a:effectLst/>
              </a:rPr>
              <a:t> and gathers evidence.</a:t>
            </a:r>
            <a:endParaRPr lang="en-GB" sz="1400" dirty="0">
              <a:solidFill>
                <a:srgbClr val="1F6165"/>
              </a:solidFill>
            </a:endParaRPr>
          </a:p>
          <a:p>
            <a:pPr marL="719138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Why the HSE is important</a:t>
            </a:r>
            <a:r>
              <a:rPr lang="en-GB" sz="1400" dirty="0">
                <a:solidFill>
                  <a:srgbClr val="1F6165"/>
                </a:solidFill>
                <a:effectLst/>
              </a:rPr>
              <a:t> for protecting workers and preventing harm.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1F6165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8FC9C-9867-0473-36F2-EDDEECF85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5</a:t>
            </a:fld>
            <a:endParaRPr lang="en-GB" b="1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126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C330F-9842-9B73-127A-0B967DCB4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15C379-E25D-E088-5AFC-DE1217EB76D4}"/>
              </a:ext>
            </a:extLst>
          </p:cNvPr>
          <p:cNvSpPr/>
          <p:nvPr/>
        </p:nvSpPr>
        <p:spPr>
          <a:xfrm>
            <a:off x="95875" y="136822"/>
            <a:ext cx="38972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Who are the HSE?.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7775D2-2EE8-4B2D-F5E4-6B8D0869E51C}"/>
              </a:ext>
            </a:extLst>
          </p:cNvPr>
          <p:cNvCxnSpPr/>
          <p:nvPr/>
        </p:nvCxnSpPr>
        <p:spPr>
          <a:xfrm flipV="1">
            <a:off x="258939" y="1060152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56FC811-CCA7-441D-F4DD-0017076A7E2F}"/>
              </a:ext>
            </a:extLst>
          </p:cNvPr>
          <p:cNvSpPr txBox="1"/>
          <p:nvPr/>
        </p:nvSpPr>
        <p:spPr>
          <a:xfrm>
            <a:off x="199208" y="1198652"/>
            <a:ext cx="43466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F6165"/>
                </a:solidFill>
              </a:rPr>
              <a:t>The </a:t>
            </a:r>
            <a:r>
              <a:rPr lang="en-GB" b="1" dirty="0">
                <a:solidFill>
                  <a:srgbClr val="1F6165"/>
                </a:solidFill>
              </a:rPr>
              <a:t>Health and Safety Executive (HSE)</a:t>
            </a:r>
            <a:r>
              <a:rPr lang="en-GB" dirty="0">
                <a:solidFill>
                  <a:srgbClr val="1F6165"/>
                </a:solidFill>
              </a:rPr>
              <a:t> is the organisation that helps keep people safe at work in the UK. They make sure that workplaces — including construction sites — follow the law and protect workers from harm.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1CF238-73AC-A4E0-B4EE-E5093AAD394E}"/>
              </a:ext>
            </a:extLst>
          </p:cNvPr>
          <p:cNvSpPr txBox="1"/>
          <p:nvPr/>
        </p:nvSpPr>
        <p:spPr>
          <a:xfrm>
            <a:off x="199208" y="2952978"/>
            <a:ext cx="43466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What the HSE Is</a:t>
            </a:r>
          </a:p>
          <a:p>
            <a:pPr marL="627063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F6165"/>
                </a:solidFill>
                <a:effectLst/>
              </a:rPr>
              <a:t>A </a:t>
            </a:r>
            <a:r>
              <a:rPr lang="en-GB" sz="1600" b="1" dirty="0">
                <a:solidFill>
                  <a:srgbClr val="1F6165"/>
                </a:solidFill>
                <a:effectLst/>
              </a:rPr>
              <a:t>government organisation</a:t>
            </a:r>
            <a:endParaRPr lang="en-GB" sz="1600" dirty="0">
              <a:solidFill>
                <a:srgbClr val="1F6165"/>
              </a:solidFill>
            </a:endParaRPr>
          </a:p>
          <a:p>
            <a:pPr marL="627063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F6165"/>
                </a:solidFill>
                <a:effectLst/>
              </a:rPr>
              <a:t>Independent from construction companies</a:t>
            </a:r>
            <a:endParaRPr lang="en-GB" sz="1600" dirty="0">
              <a:solidFill>
                <a:srgbClr val="1F6165"/>
              </a:solidFill>
            </a:endParaRPr>
          </a:p>
          <a:p>
            <a:pPr marL="627063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F6165"/>
                </a:solidFill>
                <a:effectLst/>
              </a:rPr>
              <a:t>Focused on </a:t>
            </a:r>
            <a:r>
              <a:rPr lang="en-GB" sz="1600" b="1" dirty="0">
                <a:solidFill>
                  <a:srgbClr val="1F6165"/>
                </a:solidFill>
                <a:effectLst/>
              </a:rPr>
              <a:t>keeping workers safe</a:t>
            </a:r>
            <a:endParaRPr lang="en-GB" sz="1600" dirty="0">
              <a:solidFill>
                <a:srgbClr val="1F6165"/>
              </a:solidFill>
            </a:endParaRPr>
          </a:p>
          <a:p>
            <a:pPr marL="627063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F6165"/>
                </a:solidFill>
                <a:effectLst/>
              </a:rPr>
              <a:t>Works across </a:t>
            </a:r>
            <a:r>
              <a:rPr lang="en-GB" sz="1600" b="1" dirty="0">
                <a:solidFill>
                  <a:srgbClr val="1F6165"/>
                </a:solidFill>
                <a:effectLst/>
              </a:rPr>
              <a:t>all industries</a:t>
            </a:r>
            <a:r>
              <a:rPr lang="en-GB" sz="1600" dirty="0">
                <a:solidFill>
                  <a:srgbClr val="1F6165"/>
                </a:solidFill>
                <a:effectLst/>
              </a:rPr>
              <a:t>, not just construction</a:t>
            </a:r>
            <a:endParaRPr lang="en-GB" sz="1600" dirty="0">
              <a:solidFill>
                <a:srgbClr val="1F6165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602FC7C-A1C1-6707-75F5-2F7293509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98" y="4606697"/>
            <a:ext cx="4706653" cy="313776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D124EC4-FDCD-9168-3D4E-E177BAAFF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6</a:t>
            </a:fld>
            <a:endParaRPr lang="en-GB" b="1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935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8F283-3C72-B343-C0A0-7922EF01B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864E7EC-1A03-89D8-35E3-3E3AA9699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32" y="4411538"/>
            <a:ext cx="4385332" cy="29235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72586F-2ADF-66E1-E2F6-A2A8FF003630}"/>
              </a:ext>
            </a:extLst>
          </p:cNvPr>
          <p:cNvSpPr/>
          <p:nvPr/>
        </p:nvSpPr>
        <p:spPr>
          <a:xfrm>
            <a:off x="95875" y="136822"/>
            <a:ext cx="3751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What do they do?.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B6C837-6208-E91B-48EC-66EC2F13B0B1}"/>
              </a:ext>
            </a:extLst>
          </p:cNvPr>
          <p:cNvCxnSpPr/>
          <p:nvPr/>
        </p:nvCxnSpPr>
        <p:spPr>
          <a:xfrm flipV="1">
            <a:off x="258939" y="1060152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3B7EFC4-956F-E3A2-91C8-693C3AD06D87}"/>
              </a:ext>
            </a:extLst>
          </p:cNvPr>
          <p:cNvSpPr txBox="1"/>
          <p:nvPr/>
        </p:nvSpPr>
        <p:spPr>
          <a:xfrm>
            <a:off x="154436" y="1302994"/>
            <a:ext cx="50119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1F6165"/>
                </a:solidFill>
              </a:rPr>
              <a:t>The HSE has an important job: they help keep people safe at work. They do this by checking workplaces, giving advice, and taking action when something is unsafe.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E6E480-4903-0081-051C-22E2432DA49F}"/>
              </a:ext>
            </a:extLst>
          </p:cNvPr>
          <p:cNvSpPr txBox="1"/>
          <p:nvPr/>
        </p:nvSpPr>
        <p:spPr>
          <a:xfrm>
            <a:off x="154436" y="2041658"/>
            <a:ext cx="4887504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HSE Actions:</a:t>
            </a: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Visits construction sites</a:t>
            </a:r>
            <a:r>
              <a:rPr lang="en-GB" sz="1400" dirty="0">
                <a:solidFill>
                  <a:srgbClr val="1F6165"/>
                </a:solidFill>
                <a:effectLst/>
              </a:rPr>
              <a:t> to check safety.</a:t>
            </a:r>
            <a:endParaRPr lang="en-GB" sz="1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Talks to workers and employers</a:t>
            </a:r>
            <a:r>
              <a:rPr lang="en-GB" sz="1400" dirty="0">
                <a:solidFill>
                  <a:srgbClr val="1F6165"/>
                </a:solidFill>
                <a:effectLst/>
              </a:rPr>
              <a:t> about how to stay safe.</a:t>
            </a:r>
            <a:endParaRPr lang="en-GB" sz="1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Looks for hazards</a:t>
            </a:r>
            <a:r>
              <a:rPr lang="en-GB" sz="1400" dirty="0">
                <a:solidFill>
                  <a:srgbClr val="1F6165"/>
                </a:solidFill>
                <a:effectLst/>
              </a:rPr>
              <a:t> that could hurt people.</a:t>
            </a:r>
            <a:endParaRPr lang="en-GB" sz="1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Checks equipment and PPE</a:t>
            </a:r>
            <a:r>
              <a:rPr lang="en-GB" sz="1400" dirty="0">
                <a:solidFill>
                  <a:srgbClr val="1F6165"/>
                </a:solidFill>
                <a:effectLst/>
              </a:rPr>
              <a:t> to make sure it is safe to use.</a:t>
            </a:r>
            <a:endParaRPr lang="en-GB" sz="1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Investigates accidents</a:t>
            </a:r>
            <a:r>
              <a:rPr lang="en-GB" sz="1400" dirty="0">
                <a:solidFill>
                  <a:srgbClr val="1F6165"/>
                </a:solidFill>
                <a:effectLst/>
              </a:rPr>
              <a:t> to find out what happened.</a:t>
            </a:r>
            <a:endParaRPr lang="en-GB" sz="1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Gives safety advice</a:t>
            </a:r>
            <a:r>
              <a:rPr lang="en-GB" sz="1400" dirty="0">
                <a:solidFill>
                  <a:srgbClr val="1F6165"/>
                </a:solidFill>
                <a:effectLst/>
              </a:rPr>
              <a:t> to help stop accidents in the future.</a:t>
            </a:r>
            <a:endParaRPr lang="en-GB" sz="1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Takes action</a:t>
            </a:r>
            <a:r>
              <a:rPr lang="en-GB" sz="1400" dirty="0">
                <a:solidFill>
                  <a:srgbClr val="1F6165"/>
                </a:solidFill>
                <a:effectLst/>
              </a:rPr>
              <a:t> when rules are broken.</a:t>
            </a:r>
            <a:endParaRPr lang="en-GB" sz="1400" dirty="0">
              <a:solidFill>
                <a:srgbClr val="1F6165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7164D60-F117-EF6E-4157-AA5BA2294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7</a:t>
            </a:fld>
            <a:endParaRPr lang="en-GB" b="1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715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6E3E7-22EE-DF8E-42CF-65F092784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B95604-EECD-1D5B-C6D7-BCDFA53A7375}"/>
              </a:ext>
            </a:extLst>
          </p:cNvPr>
          <p:cNvSpPr/>
          <p:nvPr/>
        </p:nvSpPr>
        <p:spPr>
          <a:xfrm>
            <a:off x="148126" y="136822"/>
            <a:ext cx="512074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How they keep </a:t>
            </a:r>
          </a:p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construction workers</a:t>
            </a:r>
          </a:p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safe?.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05504CE-61F5-6370-6371-3F4B24204CC0}"/>
              </a:ext>
            </a:extLst>
          </p:cNvPr>
          <p:cNvCxnSpPr/>
          <p:nvPr/>
        </p:nvCxnSpPr>
        <p:spPr>
          <a:xfrm flipV="1">
            <a:off x="239344" y="2722145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587E08A-0E64-5F8A-51A3-FD83D58801B2}"/>
              </a:ext>
            </a:extLst>
          </p:cNvPr>
          <p:cNvSpPr txBox="1"/>
          <p:nvPr/>
        </p:nvSpPr>
        <p:spPr>
          <a:xfrm>
            <a:off x="148126" y="2871896"/>
            <a:ext cx="489413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Give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advice</a:t>
            </a:r>
            <a:r>
              <a:rPr lang="en-GB" sz="1400" dirty="0">
                <a:solidFill>
                  <a:srgbClr val="1F6165"/>
                </a:solidFill>
                <a:effectLst/>
              </a:rPr>
              <a:t> on how to fix the problem.</a:t>
            </a:r>
            <a:endParaRPr lang="en-GB" sz="1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Issue an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Improvement Notice</a:t>
            </a:r>
            <a:r>
              <a:rPr lang="en-GB" sz="1400" dirty="0">
                <a:solidFill>
                  <a:srgbClr val="1F6165"/>
                </a:solidFill>
                <a:effectLst/>
              </a:rPr>
              <a:t> (the company must make things safer).</a:t>
            </a:r>
            <a:endParaRPr lang="en-GB" sz="1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Issue a </a:t>
            </a:r>
            <a:r>
              <a:rPr lang="en-GB" sz="1400" b="1" dirty="0">
                <a:solidFill>
                  <a:srgbClr val="1F6165"/>
                </a:solidFill>
                <a:effectLst/>
              </a:rPr>
              <a:t>Prohibition Notice</a:t>
            </a:r>
            <a:r>
              <a:rPr lang="en-GB" sz="1400" dirty="0">
                <a:solidFill>
                  <a:srgbClr val="1F6165"/>
                </a:solidFill>
                <a:effectLst/>
              </a:rPr>
              <a:t> (the work must stop immediately).</a:t>
            </a:r>
            <a:endParaRPr lang="en-GB" sz="1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Prosecute</a:t>
            </a:r>
            <a:r>
              <a:rPr lang="en-GB" sz="1400" dirty="0">
                <a:solidFill>
                  <a:srgbClr val="1F6165"/>
                </a:solidFill>
                <a:effectLst/>
              </a:rPr>
              <a:t> a company or person in court if laws are broken.</a:t>
            </a:r>
            <a:endParaRPr lang="en-GB" sz="1400" dirty="0">
              <a:solidFill>
                <a:srgbClr val="1F6165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A1DDFC-8A3D-1F2F-9BE6-2A3AFAB82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8</a:t>
            </a:fld>
            <a:endParaRPr lang="en-GB" b="1">
              <a:solidFill>
                <a:srgbClr val="1F6165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65DCEB-EB9A-97BC-9563-D1C752EEB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76" y="4472334"/>
            <a:ext cx="4392607" cy="292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66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29E29-1A3F-EE09-0597-3CA5EB8CB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94EA5E-DD2E-62DB-670B-9F1EAE150F29}"/>
              </a:ext>
            </a:extLst>
          </p:cNvPr>
          <p:cNvSpPr/>
          <p:nvPr/>
        </p:nvSpPr>
        <p:spPr>
          <a:xfrm>
            <a:off x="95875" y="136822"/>
            <a:ext cx="43669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sterEarl BT" panose="03080802020302020203" pitchFamily="66" charset="0"/>
              </a:rPr>
              <a:t>HSE Case Study Files.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C29BF6-5264-4532-F4D0-5D9B5196DAC9}"/>
              </a:ext>
            </a:extLst>
          </p:cNvPr>
          <p:cNvCxnSpPr/>
          <p:nvPr/>
        </p:nvCxnSpPr>
        <p:spPr>
          <a:xfrm flipV="1">
            <a:off x="258939" y="1060152"/>
            <a:ext cx="2885726" cy="30659"/>
          </a:xfrm>
          <a:prstGeom prst="line">
            <a:avLst/>
          </a:prstGeom>
          <a:ln w="76200">
            <a:solidFill>
              <a:srgbClr val="1F6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058770-942D-EC8D-5876-AB15AEED1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C9020-1690-4713-8E85-2622CC24CA00}" type="slidenum">
              <a:rPr lang="en-GB" b="1" smtClean="0">
                <a:solidFill>
                  <a:srgbClr val="1F6165"/>
                </a:solidFill>
              </a:rPr>
              <a:t>9</a:t>
            </a:fld>
            <a:endParaRPr lang="en-GB" b="1">
              <a:solidFill>
                <a:srgbClr val="1F616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03FB4-2C56-2F5C-2AFD-D6E1E4FEEE80}"/>
              </a:ext>
            </a:extLst>
          </p:cNvPr>
          <p:cNvSpPr txBox="1"/>
          <p:nvPr/>
        </p:nvSpPr>
        <p:spPr>
          <a:xfrm>
            <a:off x="95875" y="1310699"/>
            <a:ext cx="50378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1F6165"/>
                </a:solidFill>
              </a:rPr>
              <a:t>The next pages show </a:t>
            </a:r>
            <a:r>
              <a:rPr lang="en-GB" sz="1400" b="1" dirty="0">
                <a:solidFill>
                  <a:srgbClr val="1F6165"/>
                </a:solidFill>
              </a:rPr>
              <a:t>real examples</a:t>
            </a:r>
            <a:r>
              <a:rPr lang="en-GB" sz="1400" dirty="0">
                <a:solidFill>
                  <a:srgbClr val="1F6165"/>
                </a:solidFill>
              </a:rPr>
              <a:t> of how the </a:t>
            </a:r>
            <a:r>
              <a:rPr lang="en-GB" sz="1400" b="1" dirty="0">
                <a:solidFill>
                  <a:srgbClr val="1F6165"/>
                </a:solidFill>
              </a:rPr>
              <a:t>Health and Safety Executive (HSE)</a:t>
            </a:r>
            <a:r>
              <a:rPr lang="en-GB" sz="1400" dirty="0">
                <a:solidFill>
                  <a:srgbClr val="1F6165"/>
                </a:solidFill>
              </a:rPr>
              <a:t> works to keep people safe on construction sites. Each case study tells a short story about what happened, what the HSE did, and what was learned.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CCF71E-01EF-CE1A-234D-C480F5637480}"/>
              </a:ext>
            </a:extLst>
          </p:cNvPr>
          <p:cNvSpPr txBox="1"/>
          <p:nvPr/>
        </p:nvSpPr>
        <p:spPr>
          <a:xfrm>
            <a:off x="95875" y="2515353"/>
            <a:ext cx="476467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Why Case Studies Are Important</a:t>
            </a: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Case studies help you: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See how the HSE works in real life.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Understand what can go wrong on site.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Learn how accidents can be prevented.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Discover what actions the HSE can take.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1F6165"/>
                </a:solidFill>
                <a:effectLst/>
              </a:rPr>
              <a:t>Think about how you would stay safe in the same situation.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What You Will Do</a:t>
            </a: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For each case study: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Read the short story</a:t>
            </a:r>
            <a:r>
              <a:rPr lang="en-GB" sz="1400" dirty="0">
                <a:solidFill>
                  <a:srgbClr val="1F6165"/>
                </a:solidFill>
                <a:effectLst/>
              </a:rPr>
              <a:t> about what happened.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Look at the picture</a:t>
            </a:r>
            <a:r>
              <a:rPr lang="en-GB" sz="1400" dirty="0">
                <a:solidFill>
                  <a:srgbClr val="1F6165"/>
                </a:solidFill>
                <a:effectLst/>
              </a:rPr>
              <a:t> to see the situation.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Answer the questions</a:t>
            </a:r>
            <a:r>
              <a:rPr lang="en-GB" sz="1400" dirty="0">
                <a:solidFill>
                  <a:srgbClr val="1F6165"/>
                </a:solidFill>
                <a:effectLst/>
              </a:rPr>
              <a:t> to show what you’ve learned.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400" b="1" dirty="0">
                <a:solidFill>
                  <a:srgbClr val="1F6165"/>
                </a:solidFill>
                <a:effectLst/>
              </a:rPr>
              <a:t>Think about how the HSE helped</a:t>
            </a:r>
            <a:r>
              <a:rPr lang="en-GB" sz="1400" dirty="0">
                <a:solidFill>
                  <a:srgbClr val="1F6165"/>
                </a:solidFill>
                <a:effectLst/>
              </a:rPr>
              <a:t> and what could be done differently next time.</a:t>
            </a:r>
            <a:endParaRPr lang="en-GB" sz="14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4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400" b="1" dirty="0">
                <a:solidFill>
                  <a:srgbClr val="1F6165"/>
                </a:solidFill>
              </a:rPr>
              <a:t>Remember</a:t>
            </a:r>
          </a:p>
          <a:p>
            <a:pPr>
              <a:buNone/>
            </a:pPr>
            <a:r>
              <a:rPr lang="en-GB" sz="1400" dirty="0">
                <a:solidFill>
                  <a:srgbClr val="1F6165"/>
                </a:solidFill>
                <a:effectLst/>
              </a:rPr>
              <a:t>The HSE doesn’t just punish people — it helps everyone learn from mistakes and improve safety for the future.</a:t>
            </a:r>
            <a:endParaRPr lang="en-GB" sz="14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071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ducon Publications">
      <a:dk1>
        <a:srgbClr val="593118"/>
      </a:dk1>
      <a:lt1>
        <a:sysClr val="window" lastClr="FFFFFF"/>
      </a:lt1>
      <a:dk2>
        <a:srgbClr val="E06E33"/>
      </a:dk2>
      <a:lt2>
        <a:srgbClr val="E8E8E8"/>
      </a:lt2>
      <a:accent1>
        <a:srgbClr val="593118"/>
      </a:accent1>
      <a:accent2>
        <a:srgbClr val="E06E33"/>
      </a:accent2>
      <a:accent3>
        <a:srgbClr val="894D2B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750</TotalTime>
  <Words>2581</Words>
  <Application>Microsoft Office PowerPoint</Application>
  <PresentationFormat>Custom</PresentationFormat>
  <Paragraphs>390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Arial Rounded MT Bold</vt:lpstr>
      <vt:lpstr>MisterEarl BT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Rix</dc:creator>
  <cp:lastModifiedBy>James Rix</cp:lastModifiedBy>
  <cp:revision>21</cp:revision>
  <dcterms:created xsi:type="dcterms:W3CDTF">2025-01-15T18:41:46Z</dcterms:created>
  <dcterms:modified xsi:type="dcterms:W3CDTF">2026-06-26T13:08:03Z</dcterms:modified>
</cp:coreProperties>
</file>