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75" r:id="rId11"/>
    <p:sldId id="264" r:id="rId12"/>
    <p:sldId id="262" r:id="rId13"/>
    <p:sldId id="263" r:id="rId14"/>
    <p:sldId id="276" r:id="rId15"/>
    <p:sldId id="270" r:id="rId16"/>
    <p:sldId id="266" r:id="rId17"/>
    <p:sldId id="272" r:id="rId18"/>
    <p:sldId id="273" r:id="rId19"/>
    <p:sldId id="268" r:id="rId20"/>
    <p:sldId id="278" r:id="rId21"/>
    <p:sldId id="282" r:id="rId22"/>
    <p:sldId id="281" r:id="rId23"/>
    <p:sldId id="280" r:id="rId24"/>
    <p:sldId id="279" r:id="rId25"/>
    <p:sldId id="293" r:id="rId26"/>
    <p:sldId id="295" r:id="rId27"/>
    <p:sldId id="296" r:id="rId28"/>
    <p:sldId id="297" r:id="rId29"/>
    <p:sldId id="298" r:id="rId30"/>
    <p:sldId id="299" r:id="rId31"/>
    <p:sldId id="300" r:id="rId32"/>
    <p:sldId id="301" r:id="rId33"/>
    <p:sldId id="291" r:id="rId34"/>
    <p:sldId id="284" r:id="rId35"/>
    <p:sldId id="274" r:id="rId36"/>
    <p:sldId id="285" r:id="rId37"/>
    <p:sldId id="283" r:id="rId38"/>
    <p:sldId id="287" r:id="rId39"/>
    <p:sldId id="288" r:id="rId40"/>
    <p:sldId id="267" r:id="rId41"/>
    <p:sldId id="289" r:id="rId42"/>
    <p:sldId id="290" r:id="rId43"/>
    <p:sldId id="26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705565-9E53-4F52-8B52-952A8BC325F4}">
          <p14:sldIdLst>
            <p14:sldId id="256"/>
            <p14:sldId id="257"/>
            <p14:sldId id="258"/>
            <p14:sldId id="259"/>
            <p14:sldId id="260"/>
            <p14:sldId id="261"/>
            <p14:sldId id="275"/>
            <p14:sldId id="264"/>
            <p14:sldId id="262"/>
            <p14:sldId id="263"/>
            <p14:sldId id="276"/>
          </p14:sldIdLst>
        </p14:section>
        <p14:section name="Printables" id="{4AA7A7E9-85C5-44E0-A212-D26ADD34F466}">
          <p14:sldIdLst>
            <p14:sldId id="270"/>
          </p14:sldIdLst>
        </p14:section>
        <p14:section name="Spinner Label" id="{5E05E116-3FE1-4B19-8D7D-A8468568C5EB}">
          <p14:sldIdLst>
            <p14:sldId id="266"/>
          </p14:sldIdLst>
        </p14:section>
        <p14:section name="Regulation Flash Cards" id="{65506B9A-C0AF-439C-ABCC-92253D0AD8FD}">
          <p14:sldIdLst>
            <p14:sldId id="272"/>
            <p14:sldId id="273"/>
          </p14:sldIdLst>
        </p14:section>
        <p14:section name="Reference Sheets" id="{758DAB4A-B036-4054-8079-D1679A4277C0}">
          <p14:sldIdLst>
            <p14:sldId id="268"/>
            <p14:sldId id="278"/>
            <p14:sldId id="282"/>
            <p14:sldId id="281"/>
            <p14:sldId id="280"/>
            <p14:sldId id="279"/>
          </p14:sldIdLst>
        </p14:section>
        <p14:section name="Bonus Content" id="{03DEE3DA-60EF-4684-8913-53DF275262E3}">
          <p14:sldIdLst>
            <p14:sldId id="293"/>
            <p14:sldId id="295"/>
            <p14:sldId id="296"/>
            <p14:sldId id="297"/>
            <p14:sldId id="298"/>
            <p14:sldId id="299"/>
            <p14:sldId id="300"/>
            <p14:sldId id="301"/>
          </p14:sldIdLst>
        </p14:section>
        <p14:section name="Challenge Token" id="{AB102E58-2362-425A-A14B-E43A0DD546C6}">
          <p14:sldIdLst>
            <p14:sldId id="291"/>
          </p14:sldIdLst>
        </p14:section>
        <p14:section name="Reg Scenario Cards" id="{A64944C1-5ED7-4605-88D1-6446ED78D028}">
          <p14:sldIdLst>
            <p14:sldId id="284"/>
            <p14:sldId id="274"/>
            <p14:sldId id="285"/>
            <p14:sldId id="283"/>
          </p14:sldIdLst>
        </p14:section>
        <p14:section name="Activity Worksheet" id="{D5A85BD7-2DA1-41B0-B89D-1E4E5ADBCE08}">
          <p14:sldIdLst>
            <p14:sldId id="287"/>
            <p14:sldId id="288"/>
            <p14:sldId id="267"/>
            <p14:sldId id="289"/>
          </p14:sldIdLst>
        </p14:section>
        <p14:section name="Table Answers" id="{E7000168-4914-41CF-9F1D-FD2453727D97}">
          <p14:sldIdLst>
            <p14:sldId id="290"/>
          </p14:sldIdLst>
        </p14:section>
        <p14:section name="Thank You" id="{A1DDAF88-CF68-4795-B289-9015CFFFAFD0}">
          <p14:sldIdLst>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165"/>
    <a:srgbClr val="0D78C4"/>
    <a:srgbClr val="0054B3"/>
    <a:srgbClr val="666666"/>
    <a:srgbClr val="FA7F01"/>
    <a:srgbClr val="1B883F"/>
    <a:srgbClr val="FEC300"/>
    <a:srgbClr val="EA0E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2" d="100"/>
          <a:sy n="52" d="100"/>
        </p:scale>
        <p:origin x="22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US"/>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4230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583955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531550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69564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US"/>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0AFE7-84AA-48BF-B113-D80513E5E47F}"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998440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80AFE7-84AA-48BF-B113-D80513E5E47F}"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610160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80AFE7-84AA-48BF-B113-D80513E5E47F}" type="datetimeFigureOut">
              <a:rPr lang="en-GB" smtClean="0"/>
              <a:t>25/06/2026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50803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80AFE7-84AA-48BF-B113-D80513E5E47F}" type="datetimeFigureOut">
              <a:rPr lang="en-GB" smtClean="0"/>
              <a:t>25/06/2026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749913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0AFE7-84AA-48BF-B113-D80513E5E47F}" type="datetimeFigureOut">
              <a:rPr lang="en-GB" smtClean="0"/>
              <a:t>25/06/2026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227865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D680AFE7-84AA-48BF-B113-D80513E5E47F}"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3428394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D680AFE7-84AA-48BF-B113-D80513E5E47F}"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316577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D680AFE7-84AA-48BF-B113-D80513E5E47F}" type="datetimeFigureOut">
              <a:rPr lang="en-GB" smtClean="0"/>
              <a:t>25/06/2026</a:t>
            </a:fld>
            <a:endParaRPr lang="en-GB"/>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BDDD044C-D881-4C17-B4EF-64EB8BBDD2D9}" type="slidenum">
              <a:rPr lang="en-GB" smtClean="0"/>
              <a:t>‹#›</a:t>
            </a:fld>
            <a:endParaRPr lang="en-GB"/>
          </a:p>
        </p:txBody>
      </p:sp>
    </p:spTree>
    <p:extLst>
      <p:ext uri="{BB962C8B-B14F-4D97-AF65-F5344CB8AC3E}">
        <p14:creationId xmlns:p14="http://schemas.microsoft.com/office/powerpoint/2010/main" val="2713335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3.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6DD5A2-C131-5DB2-6DF4-80F05076A0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7559673" cy="10691813"/>
          </a:xfrm>
          <a:prstGeom prst="rect">
            <a:avLst/>
          </a:prstGeom>
        </p:spPr>
      </p:pic>
      <p:sp>
        <p:nvSpPr>
          <p:cNvPr id="19" name="Rectangle 18">
            <a:extLst>
              <a:ext uri="{FF2B5EF4-FFF2-40B4-BE49-F238E27FC236}">
                <a16:creationId xmlns:a16="http://schemas.microsoft.com/office/drawing/2014/main" id="{EDA27450-ACE5-6850-1474-CE8827044A23}"/>
              </a:ext>
            </a:extLst>
          </p:cNvPr>
          <p:cNvSpPr/>
          <p:nvPr/>
        </p:nvSpPr>
        <p:spPr>
          <a:xfrm>
            <a:off x="-1" y="9624425"/>
            <a:ext cx="7559675" cy="1067388"/>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95D20CDB-FC0E-22C3-7D4C-CC978DD99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23" y="90755"/>
            <a:ext cx="840477" cy="840477"/>
          </a:xfrm>
          <a:prstGeom prst="rect">
            <a:avLst/>
          </a:prstGeom>
        </p:spPr>
      </p:pic>
      <p:grpSp>
        <p:nvGrpSpPr>
          <p:cNvPr id="8" name="Group 7">
            <a:extLst>
              <a:ext uri="{FF2B5EF4-FFF2-40B4-BE49-F238E27FC236}">
                <a16:creationId xmlns:a16="http://schemas.microsoft.com/office/drawing/2014/main" id="{DCEF911E-AFA2-D22B-4903-FF1C5E4DD660}"/>
              </a:ext>
            </a:extLst>
          </p:cNvPr>
          <p:cNvGrpSpPr>
            <a:grpSpLocks noChangeAspect="1"/>
          </p:cNvGrpSpPr>
          <p:nvPr/>
        </p:nvGrpSpPr>
        <p:grpSpPr>
          <a:xfrm>
            <a:off x="172171" y="9907020"/>
            <a:ext cx="1503735" cy="805217"/>
            <a:chOff x="5867744" y="10148842"/>
            <a:chExt cx="675113" cy="361508"/>
          </a:xfrm>
        </p:grpSpPr>
        <p:pic>
          <p:nvPicPr>
            <p:cNvPr id="16" name="Picture 15">
              <a:extLst>
                <a:ext uri="{FF2B5EF4-FFF2-40B4-BE49-F238E27FC236}">
                  <a16:creationId xmlns:a16="http://schemas.microsoft.com/office/drawing/2014/main" id="{EC6AC327-005F-2001-1DDB-D56A784D55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7" name="Picture 16">
              <a:extLst>
                <a:ext uri="{FF2B5EF4-FFF2-40B4-BE49-F238E27FC236}">
                  <a16:creationId xmlns:a16="http://schemas.microsoft.com/office/drawing/2014/main" id="{7F201778-A1A8-9A0E-E3AA-DF894BF686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3190" y="10148842"/>
              <a:ext cx="349667" cy="361508"/>
            </a:xfrm>
            <a:prstGeom prst="rect">
              <a:avLst/>
            </a:prstGeom>
          </p:spPr>
        </p:pic>
      </p:grpSp>
      <p:sp>
        <p:nvSpPr>
          <p:cNvPr id="18" name="TextBox 17">
            <a:extLst>
              <a:ext uri="{FF2B5EF4-FFF2-40B4-BE49-F238E27FC236}">
                <a16:creationId xmlns:a16="http://schemas.microsoft.com/office/drawing/2014/main" id="{57773922-AE5C-F899-6488-B4410D59CB40}"/>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spTree>
    <p:extLst>
      <p:ext uri="{BB962C8B-B14F-4D97-AF65-F5344CB8AC3E}">
        <p14:creationId xmlns:p14="http://schemas.microsoft.com/office/powerpoint/2010/main" val="2930092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793F15-7209-C616-328B-A01EE357391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E3F7730-E67B-3A0F-F2E1-DD398024BA1F}"/>
              </a:ext>
            </a:extLst>
          </p:cNvPr>
          <p:cNvGrpSpPr/>
          <p:nvPr/>
        </p:nvGrpSpPr>
        <p:grpSpPr>
          <a:xfrm>
            <a:off x="-413529" y="244550"/>
            <a:ext cx="7292914" cy="1531242"/>
            <a:chOff x="-627521" y="244549"/>
            <a:chExt cx="9785193" cy="2105247"/>
          </a:xfrm>
        </p:grpSpPr>
        <p:sp>
          <p:nvSpPr>
            <p:cNvPr id="5" name="Right Triangle 4">
              <a:extLst>
                <a:ext uri="{FF2B5EF4-FFF2-40B4-BE49-F238E27FC236}">
                  <a16:creationId xmlns:a16="http://schemas.microsoft.com/office/drawing/2014/main" id="{A116034C-3006-EEA9-E12A-5006A5515DB1}"/>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282CDA3-BF80-827E-BF66-8F85483C0F99}"/>
                </a:ext>
              </a:extLst>
            </p:cNvPr>
            <p:cNvSpPr/>
            <p:nvPr/>
          </p:nvSpPr>
          <p:spPr>
            <a:xfrm rot="21009592">
              <a:off x="-627521" y="598973"/>
              <a:ext cx="9785193"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Differentiation Strategies.</a:t>
              </a:r>
            </a:p>
          </p:txBody>
        </p:sp>
      </p:grpSp>
      <p:sp>
        <p:nvSpPr>
          <p:cNvPr id="25" name="TextBox 24">
            <a:extLst>
              <a:ext uri="{FF2B5EF4-FFF2-40B4-BE49-F238E27FC236}">
                <a16:creationId xmlns:a16="http://schemas.microsoft.com/office/drawing/2014/main" id="{3FF69F37-8E55-FF62-B5D9-FC3660DD98BA}"/>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907517BA-18E3-8738-2154-841731CCACE2}"/>
              </a:ext>
            </a:extLst>
          </p:cNvPr>
          <p:cNvSpPr txBox="1"/>
          <p:nvPr/>
        </p:nvSpPr>
        <p:spPr>
          <a:xfrm>
            <a:off x="307974" y="2044343"/>
            <a:ext cx="6740525" cy="4893647"/>
          </a:xfrm>
          <a:prstGeom prst="rect">
            <a:avLst/>
          </a:prstGeom>
          <a:noFill/>
        </p:spPr>
        <p:txBody>
          <a:bodyPr wrap="square">
            <a:spAutoFit/>
          </a:bodyPr>
          <a:lstStyle/>
          <a:p>
            <a:pPr>
              <a:buNone/>
            </a:pPr>
            <a:r>
              <a:rPr lang="en-GB" sz="2400" b="1" dirty="0">
                <a:solidFill>
                  <a:srgbClr val="1F6165"/>
                </a:solidFill>
                <a:effectLst/>
              </a:rPr>
              <a:t>For Lower Ability / SEND:</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Use high‑contrast, simplified regulation sheets.</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Reduce writing load (tick boxes, short answers).</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Provide worked examples.</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Allow collaborative answers.</a:t>
            </a:r>
            <a:endParaRPr lang="en-GB" sz="2400" dirty="0">
              <a:solidFill>
                <a:srgbClr val="1F6165"/>
              </a:solidFill>
            </a:endParaRPr>
          </a:p>
          <a:p>
            <a:pPr>
              <a:buNone/>
            </a:pPr>
            <a:endParaRPr lang="en-GB" sz="2400" b="1" dirty="0">
              <a:solidFill>
                <a:srgbClr val="1F6165"/>
              </a:solidFill>
              <a:effectLst/>
            </a:endParaRPr>
          </a:p>
          <a:p>
            <a:pPr>
              <a:buNone/>
            </a:pPr>
            <a:r>
              <a:rPr lang="en-GB" sz="2400" b="1" dirty="0">
                <a:solidFill>
                  <a:srgbClr val="1F6165"/>
                </a:solidFill>
                <a:effectLst/>
              </a:rPr>
              <a:t>For Higher Ability / Level 2:</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Add scenario‑based extension questions.</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Ask learners to link two regulations together.</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Require full explanations with consequences and controls.</a:t>
            </a:r>
            <a:endParaRPr lang="en-GB" sz="2400" dirty="0">
              <a:solidFill>
                <a:srgbClr val="1F6165"/>
              </a:solidFill>
            </a:endParaRPr>
          </a:p>
          <a:p>
            <a:pPr>
              <a:buFont typeface="Arial" panose="020B0604020202020204" pitchFamily="34" charset="0"/>
              <a:buChar char="•"/>
            </a:pPr>
            <a:r>
              <a:rPr lang="en-GB" sz="2400" dirty="0">
                <a:solidFill>
                  <a:srgbClr val="1F6165"/>
                </a:solidFill>
                <a:effectLst/>
              </a:rPr>
              <a:t>Introduce “challenge rounds” where learners must teach the regulation to the group.</a:t>
            </a:r>
            <a:endParaRPr lang="en-GB" sz="2400" dirty="0">
              <a:solidFill>
                <a:srgbClr val="1F6165"/>
              </a:solidFill>
            </a:endParaRPr>
          </a:p>
        </p:txBody>
      </p:sp>
    </p:spTree>
    <p:extLst>
      <p:ext uri="{BB962C8B-B14F-4D97-AF65-F5344CB8AC3E}">
        <p14:creationId xmlns:p14="http://schemas.microsoft.com/office/powerpoint/2010/main" val="3048270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FA6991E-5BF6-529F-8941-DC90D0826B0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B019EA0-D0EE-7C7B-5510-F0597219CE92}"/>
              </a:ext>
            </a:extLst>
          </p:cNvPr>
          <p:cNvGrpSpPr/>
          <p:nvPr/>
        </p:nvGrpSpPr>
        <p:grpSpPr>
          <a:xfrm>
            <a:off x="-413529" y="244550"/>
            <a:ext cx="7292914" cy="1531242"/>
            <a:chOff x="-627521" y="244549"/>
            <a:chExt cx="9785193" cy="2105247"/>
          </a:xfrm>
        </p:grpSpPr>
        <p:sp>
          <p:nvSpPr>
            <p:cNvPr id="5" name="Right Triangle 4">
              <a:extLst>
                <a:ext uri="{FF2B5EF4-FFF2-40B4-BE49-F238E27FC236}">
                  <a16:creationId xmlns:a16="http://schemas.microsoft.com/office/drawing/2014/main" id="{9403C78A-DD21-1476-EC92-2286A5806622}"/>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4112623-E3F7-97C7-B20F-66D1D5F4D2A1}"/>
                </a:ext>
              </a:extLst>
            </p:cNvPr>
            <p:cNvSpPr/>
            <p:nvPr/>
          </p:nvSpPr>
          <p:spPr>
            <a:xfrm rot="21009592">
              <a:off x="-627521" y="598973"/>
              <a:ext cx="9785193"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Assessment Opportunities.</a:t>
              </a:r>
            </a:p>
          </p:txBody>
        </p:sp>
      </p:grpSp>
      <p:sp>
        <p:nvSpPr>
          <p:cNvPr id="25" name="TextBox 24">
            <a:extLst>
              <a:ext uri="{FF2B5EF4-FFF2-40B4-BE49-F238E27FC236}">
                <a16:creationId xmlns:a16="http://schemas.microsoft.com/office/drawing/2014/main" id="{83BCD7DD-A227-2F44-39F1-EF20D9CEEC0F}"/>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B8F6D81E-9EAA-A322-8F80-5F9DF25CC889}"/>
              </a:ext>
            </a:extLst>
          </p:cNvPr>
          <p:cNvSpPr txBox="1"/>
          <p:nvPr/>
        </p:nvSpPr>
        <p:spPr>
          <a:xfrm>
            <a:off x="307974" y="2044343"/>
            <a:ext cx="6740525" cy="2677656"/>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1F6165"/>
                </a:solidFill>
              </a:rPr>
              <a:t>Quality of verbal responses during the challenge.</a:t>
            </a:r>
          </a:p>
          <a:p>
            <a:pPr marL="342900" indent="-342900">
              <a:buFont typeface="Arial" panose="020B0604020202020204" pitchFamily="34" charset="0"/>
              <a:buChar char="•"/>
            </a:pPr>
            <a:r>
              <a:rPr lang="en-GB" sz="2400" dirty="0">
                <a:solidFill>
                  <a:srgbClr val="1F6165"/>
                </a:solidFill>
              </a:rPr>
              <a:t>Completion of worksheets or whiteboard tasks.</a:t>
            </a:r>
          </a:p>
          <a:p>
            <a:pPr marL="342900" indent="-342900">
              <a:buFont typeface="Arial" panose="020B0604020202020204" pitchFamily="34" charset="0"/>
              <a:buChar char="•"/>
            </a:pPr>
            <a:r>
              <a:rPr lang="en-GB" sz="2400" dirty="0">
                <a:solidFill>
                  <a:srgbClr val="1F6165"/>
                </a:solidFill>
              </a:rPr>
              <a:t>Ability to apply regulations to scenarios.</a:t>
            </a:r>
          </a:p>
          <a:p>
            <a:pPr marL="342900" indent="-342900">
              <a:buFont typeface="Arial" panose="020B0604020202020204" pitchFamily="34" charset="0"/>
              <a:buChar char="•"/>
            </a:pPr>
            <a:r>
              <a:rPr lang="en-GB" sz="2400" dirty="0">
                <a:solidFill>
                  <a:srgbClr val="1F6165"/>
                </a:solidFill>
              </a:rPr>
              <a:t>Peer discussion and reasoning.</a:t>
            </a:r>
          </a:p>
          <a:p>
            <a:pPr marL="342900" indent="-342900">
              <a:buFont typeface="Arial" panose="020B0604020202020204" pitchFamily="34" charset="0"/>
              <a:buChar char="•"/>
            </a:pPr>
            <a:r>
              <a:rPr lang="en-GB" sz="2400" dirty="0">
                <a:solidFill>
                  <a:srgbClr val="1F6165"/>
                </a:solidFill>
              </a:rPr>
              <a:t>Tutor questioning and observation.</a:t>
            </a:r>
          </a:p>
          <a:p>
            <a:pPr marL="342900" indent="-342900">
              <a:buFont typeface="Arial" panose="020B0604020202020204" pitchFamily="34" charset="0"/>
              <a:buChar char="•"/>
            </a:pPr>
            <a:r>
              <a:rPr lang="en-GB" sz="2400" dirty="0">
                <a:solidFill>
                  <a:srgbClr val="1F6165"/>
                </a:solidFill>
              </a:rPr>
              <a:t>Exit tickets or plenary tasks.</a:t>
            </a:r>
          </a:p>
        </p:txBody>
      </p:sp>
    </p:spTree>
    <p:extLst>
      <p:ext uri="{BB962C8B-B14F-4D97-AF65-F5344CB8AC3E}">
        <p14:creationId xmlns:p14="http://schemas.microsoft.com/office/powerpoint/2010/main" val="2025107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49AF5-5318-280B-10DB-629D28CC0B5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B669FC6-8C94-E543-9ED8-7B24998A8085}"/>
              </a:ext>
            </a:extLst>
          </p:cNvPr>
          <p:cNvGrpSpPr/>
          <p:nvPr/>
        </p:nvGrpSpPr>
        <p:grpSpPr>
          <a:xfrm>
            <a:off x="-413529" y="244550"/>
            <a:ext cx="7292914" cy="1531242"/>
            <a:chOff x="-627521" y="244549"/>
            <a:chExt cx="9785193" cy="2105247"/>
          </a:xfrm>
        </p:grpSpPr>
        <p:sp>
          <p:nvSpPr>
            <p:cNvPr id="5" name="Right Triangle 4">
              <a:extLst>
                <a:ext uri="{FF2B5EF4-FFF2-40B4-BE49-F238E27FC236}">
                  <a16:creationId xmlns:a16="http://schemas.microsoft.com/office/drawing/2014/main" id="{32D63552-C1E1-41BB-CC00-7326EA3B4E31}"/>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751A2A-2D4C-4B2B-85AE-6D9E481E65FA}"/>
                </a:ext>
              </a:extLst>
            </p:cNvPr>
            <p:cNvSpPr/>
            <p:nvPr/>
          </p:nvSpPr>
          <p:spPr>
            <a:xfrm rot="21009592">
              <a:off x="-627521" y="598973"/>
              <a:ext cx="9785193"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Printables.</a:t>
              </a:r>
            </a:p>
          </p:txBody>
        </p:sp>
      </p:grpSp>
      <p:sp>
        <p:nvSpPr>
          <p:cNvPr id="25" name="TextBox 24">
            <a:extLst>
              <a:ext uri="{FF2B5EF4-FFF2-40B4-BE49-F238E27FC236}">
                <a16:creationId xmlns:a16="http://schemas.microsoft.com/office/drawing/2014/main" id="{792B46D3-5B36-DD4E-7B0E-3AC61CDEE1AC}"/>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83448F34-6DED-B1D3-6C02-4043B0091932}"/>
              </a:ext>
            </a:extLst>
          </p:cNvPr>
          <p:cNvSpPr txBox="1"/>
          <p:nvPr/>
        </p:nvSpPr>
        <p:spPr>
          <a:xfrm>
            <a:off x="330958" y="2133710"/>
            <a:ext cx="6738582" cy="6001643"/>
          </a:xfrm>
          <a:prstGeom prst="rect">
            <a:avLst/>
          </a:prstGeom>
          <a:noFill/>
        </p:spPr>
        <p:txBody>
          <a:bodyPr wrap="square">
            <a:spAutoFit/>
          </a:bodyPr>
          <a:lstStyle/>
          <a:p>
            <a:pPr marL="285750" indent="-285750">
              <a:buFont typeface="Arial" panose="020B0604020202020204" pitchFamily="34" charset="0"/>
              <a:buChar char="•"/>
            </a:pPr>
            <a:r>
              <a:rPr lang="en-GB" sz="3200" dirty="0">
                <a:solidFill>
                  <a:srgbClr val="1F6165"/>
                </a:solidFill>
              </a:rPr>
              <a:t>Spinner Label</a:t>
            </a:r>
          </a:p>
          <a:p>
            <a:pPr marL="285750" indent="-285750">
              <a:buFont typeface="Arial" panose="020B0604020202020204" pitchFamily="34" charset="0"/>
              <a:buChar char="•"/>
            </a:pPr>
            <a:r>
              <a:rPr lang="en-GB" sz="3200" dirty="0">
                <a:solidFill>
                  <a:srgbClr val="1F6165"/>
                </a:solidFill>
              </a:rPr>
              <a:t>Regulation Flash Cards</a:t>
            </a:r>
          </a:p>
          <a:p>
            <a:pPr marL="285750" indent="-285750">
              <a:buFont typeface="Arial" panose="020B0604020202020204" pitchFamily="34" charset="0"/>
              <a:buChar char="•"/>
            </a:pPr>
            <a:r>
              <a:rPr lang="en-GB" sz="3200" dirty="0">
                <a:solidFill>
                  <a:srgbClr val="1F6165"/>
                </a:solidFill>
              </a:rPr>
              <a:t>Reference Sheets</a:t>
            </a:r>
          </a:p>
          <a:p>
            <a:pPr marL="285750" indent="-285750">
              <a:buFont typeface="Arial" panose="020B0604020202020204" pitchFamily="34" charset="0"/>
              <a:buChar char="•"/>
            </a:pPr>
            <a:r>
              <a:rPr lang="en-GB" sz="3200" dirty="0">
                <a:solidFill>
                  <a:srgbClr val="1F6165"/>
                </a:solidFill>
              </a:rPr>
              <a:t>Bonus Content</a:t>
            </a:r>
          </a:p>
          <a:p>
            <a:pPr marL="285750" indent="-285750">
              <a:buFont typeface="Arial" panose="020B0604020202020204" pitchFamily="34" charset="0"/>
              <a:buChar char="•"/>
            </a:pPr>
            <a:r>
              <a:rPr lang="en-GB" sz="3200" dirty="0">
                <a:solidFill>
                  <a:srgbClr val="1F6165"/>
                </a:solidFill>
              </a:rPr>
              <a:t>Challenge Tokens</a:t>
            </a:r>
          </a:p>
          <a:p>
            <a:pPr marL="285750" indent="-285750">
              <a:buFont typeface="Arial" panose="020B0604020202020204" pitchFamily="34" charset="0"/>
              <a:buChar char="•"/>
            </a:pPr>
            <a:r>
              <a:rPr lang="en-GB" sz="3200" dirty="0">
                <a:solidFill>
                  <a:srgbClr val="1F6165"/>
                </a:solidFill>
              </a:rPr>
              <a:t>Reg Scenario Cards</a:t>
            </a:r>
          </a:p>
          <a:p>
            <a:pPr marL="285750" indent="-285750">
              <a:buFont typeface="Arial" panose="020B0604020202020204" pitchFamily="34" charset="0"/>
              <a:buChar char="•"/>
            </a:pPr>
            <a:r>
              <a:rPr lang="en-GB" sz="3200" dirty="0">
                <a:solidFill>
                  <a:srgbClr val="1F6165"/>
                </a:solidFill>
              </a:rPr>
              <a:t>Activity Worksheet</a:t>
            </a:r>
          </a:p>
          <a:p>
            <a:pPr marL="285750" indent="-285750">
              <a:buFont typeface="Arial" panose="020B0604020202020204" pitchFamily="34" charset="0"/>
              <a:buChar char="•"/>
            </a:pPr>
            <a:endParaRPr lang="en-GB" sz="3200" dirty="0">
              <a:solidFill>
                <a:srgbClr val="1F6165"/>
              </a:solidFill>
            </a:endParaRPr>
          </a:p>
          <a:p>
            <a:pPr marL="285750" indent="-285750">
              <a:buFont typeface="Arial" panose="020B0604020202020204" pitchFamily="34" charset="0"/>
              <a:buChar char="•"/>
            </a:pPr>
            <a:endParaRPr lang="en-GB" sz="3200" dirty="0">
              <a:solidFill>
                <a:srgbClr val="1F6165"/>
              </a:solidFill>
            </a:endParaRPr>
          </a:p>
          <a:p>
            <a:pPr marL="285750" indent="-285750">
              <a:buFont typeface="Arial" panose="020B0604020202020204" pitchFamily="34" charset="0"/>
              <a:buChar char="•"/>
            </a:pPr>
            <a:endParaRPr lang="en-GB" sz="3200" dirty="0">
              <a:solidFill>
                <a:srgbClr val="1F6165"/>
              </a:solidFill>
            </a:endParaRPr>
          </a:p>
          <a:p>
            <a:pPr marL="285750" indent="-285750">
              <a:buFont typeface="Arial" panose="020B0604020202020204" pitchFamily="34" charset="0"/>
              <a:buChar char="•"/>
            </a:pPr>
            <a:endParaRPr lang="en-GB" sz="3200" dirty="0">
              <a:solidFill>
                <a:srgbClr val="1F6165"/>
              </a:solidFill>
            </a:endParaRPr>
          </a:p>
          <a:p>
            <a:pPr marL="285750" indent="-285750">
              <a:buFont typeface="Arial" panose="020B0604020202020204" pitchFamily="34" charset="0"/>
              <a:buChar char="•"/>
            </a:pPr>
            <a:endParaRPr lang="en-GB" sz="3200" dirty="0">
              <a:solidFill>
                <a:srgbClr val="1F6165"/>
              </a:solidFill>
            </a:endParaRPr>
          </a:p>
        </p:txBody>
      </p:sp>
    </p:spTree>
    <p:extLst>
      <p:ext uri="{BB962C8B-B14F-4D97-AF65-F5344CB8AC3E}">
        <p14:creationId xmlns:p14="http://schemas.microsoft.com/office/powerpoint/2010/main" val="1174330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948232-6838-D777-B175-F55BFF0D93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EDB2F7A-5D3D-C230-F159-572EE1411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837" y="583430"/>
            <a:ext cx="4320000" cy="4320000"/>
          </a:xfrm>
          <a:prstGeom prst="rect">
            <a:avLst/>
          </a:prstGeom>
        </p:spPr>
      </p:pic>
      <p:pic>
        <p:nvPicPr>
          <p:cNvPr id="4" name="Picture 3">
            <a:extLst>
              <a:ext uri="{FF2B5EF4-FFF2-40B4-BE49-F238E27FC236}">
                <a16:creationId xmlns:a16="http://schemas.microsoft.com/office/drawing/2014/main" id="{4B7DC206-C91B-94C9-73E9-BF928E0AA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837" y="5662672"/>
            <a:ext cx="4320000" cy="4320000"/>
          </a:xfrm>
          <a:prstGeom prst="rect">
            <a:avLst/>
          </a:prstGeom>
        </p:spPr>
      </p:pic>
    </p:spTree>
    <p:extLst>
      <p:ext uri="{BB962C8B-B14F-4D97-AF65-F5344CB8AC3E}">
        <p14:creationId xmlns:p14="http://schemas.microsoft.com/office/powerpoint/2010/main" val="2168583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FC2BB-81EF-2ACE-C5B1-EC5E6B939DEA}"/>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DC18D13-09AA-8B71-523B-E49BD34E20C3}"/>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 name="Rectangle: Rounded Corners 4">
            <a:extLst>
              <a:ext uri="{FF2B5EF4-FFF2-40B4-BE49-F238E27FC236}">
                <a16:creationId xmlns:a16="http://schemas.microsoft.com/office/drawing/2014/main" id="{FCD892FC-E2CC-7640-02BA-00E9E3245EB6}"/>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 name="Rectangle: Rounded Corners 6">
            <a:extLst>
              <a:ext uri="{FF2B5EF4-FFF2-40B4-BE49-F238E27FC236}">
                <a16:creationId xmlns:a16="http://schemas.microsoft.com/office/drawing/2014/main" id="{0885EFBF-DCA6-D68F-F0E6-B2A566B22E89}"/>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9" name="Rectangle: Rounded Corners 8">
            <a:extLst>
              <a:ext uri="{FF2B5EF4-FFF2-40B4-BE49-F238E27FC236}">
                <a16:creationId xmlns:a16="http://schemas.microsoft.com/office/drawing/2014/main" id="{1977B10B-3E5E-DE84-CA11-B02455F53C40}"/>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 name="Rectangle: Rounded Corners 7">
            <a:extLst>
              <a:ext uri="{FF2B5EF4-FFF2-40B4-BE49-F238E27FC236}">
                <a16:creationId xmlns:a16="http://schemas.microsoft.com/office/drawing/2014/main" id="{F399BF49-36E8-89E3-4076-2D82A5D65656}"/>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86FC7A8E-968D-4255-E269-A271EF714CA9}"/>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6E89427-1E8F-137E-6106-7275EE9DC4AD}"/>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5EDB9B87-0D68-5119-C18A-BCF53E58AB91}"/>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5FD390E-9C81-761C-CAED-4545AEA091D0}"/>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Flash Card</a:t>
            </a:r>
          </a:p>
        </p:txBody>
      </p:sp>
      <p:sp>
        <p:nvSpPr>
          <p:cNvPr id="21" name="TextBox 20">
            <a:extLst>
              <a:ext uri="{FF2B5EF4-FFF2-40B4-BE49-F238E27FC236}">
                <a16:creationId xmlns:a16="http://schemas.microsoft.com/office/drawing/2014/main" id="{E57C66E6-68DA-FA78-38D2-E141A0BED47F}"/>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644A571E-D755-2CBB-ABFB-18C0C1D8A627}"/>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65E66A37-546A-76C7-112C-0A7E05B4A42B}"/>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7E07B9BC-A117-6A64-C8AA-4CC9F40FD0E4}"/>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35CCD597-AA55-77AA-8F7B-27FAD1AFF64F}"/>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C13BDC15-BBCB-E2EC-CA96-BFE8E5205FA6}"/>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346351B6-BCC3-78E2-8ACD-FF866587A178}"/>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4D730A7A-0FB2-A74E-1514-3775ADDB8937}"/>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B30C0825-B30E-914A-D125-6D59BE542F66}"/>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0FE342DE-B209-CE63-A987-295353EFD3E2}"/>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CF016E20-B4EF-A970-4F07-4AB209BCD242}"/>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Flash Card</a:t>
            </a:r>
          </a:p>
        </p:txBody>
      </p:sp>
      <p:sp>
        <p:nvSpPr>
          <p:cNvPr id="49" name="TextBox 48">
            <a:extLst>
              <a:ext uri="{FF2B5EF4-FFF2-40B4-BE49-F238E27FC236}">
                <a16:creationId xmlns:a16="http://schemas.microsoft.com/office/drawing/2014/main" id="{3F16DEF1-5658-C0B4-62DD-C4A074C07EAE}"/>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223B9C9F-DA32-9F67-AE9B-4FB224371ADB}"/>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D610FA26-614D-4C38-5937-708DE0879276}"/>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C761ABA9-AC89-3530-D05C-9D8BA8A43F82}"/>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DED890E1-1F72-AD12-3EAD-911E95E6440A}"/>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B94095F8-F787-FA4E-2FCF-ECEAE4114FB2}"/>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5F6F994A-3EFC-791E-8121-40B20E6BB8BC}"/>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97D5DFAF-E994-0B37-0F1B-90CE8729A6C7}"/>
              </a:ext>
            </a:extLst>
          </p:cNvPr>
          <p:cNvSpPr txBox="1"/>
          <p:nvPr/>
        </p:nvSpPr>
        <p:spPr>
          <a:xfrm>
            <a:off x="467789" y="6802275"/>
            <a:ext cx="3203945" cy="461665"/>
          </a:xfrm>
          <a:prstGeom prst="rect">
            <a:avLst/>
          </a:prstGeom>
          <a:noFill/>
        </p:spPr>
        <p:txBody>
          <a:bodyPr wrap="square" rtlCol="0">
            <a:spAutoFit/>
          </a:bodyPr>
          <a:lstStyle/>
          <a:p>
            <a:pPr algn="ctr"/>
            <a:r>
              <a:rPr lang="en-GB" sz="1200" b="1" dirty="0">
                <a:solidFill>
                  <a:schemeClr val="bg1"/>
                </a:solidFill>
              </a:rPr>
              <a:t>Regulation Flash Card</a:t>
            </a:r>
          </a:p>
          <a:p>
            <a:pPr algn="ctr"/>
            <a:endParaRPr lang="en-GB" sz="1200" b="1" dirty="0">
              <a:solidFill>
                <a:schemeClr val="bg1"/>
              </a:solidFill>
            </a:endParaRPr>
          </a:p>
        </p:txBody>
      </p:sp>
      <p:sp>
        <p:nvSpPr>
          <p:cNvPr id="62" name="TextBox 61">
            <a:extLst>
              <a:ext uri="{FF2B5EF4-FFF2-40B4-BE49-F238E27FC236}">
                <a16:creationId xmlns:a16="http://schemas.microsoft.com/office/drawing/2014/main" id="{A23CA343-A7F8-8970-F5D8-E7851C86BF6E}"/>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7E4559FA-2CC9-2F19-61B0-0E540B63D143}"/>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E9D80BE0-88D7-4F8C-C33D-200EBD7908A0}"/>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88937F78-375A-5334-2524-B7071DBFC8B5}"/>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508B18A1-49B1-71CD-FA49-3DBB9CF72457}"/>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4635A2E3-F935-2417-21A4-EDE85503F586}"/>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8A9B6F33-9304-5237-5FD2-D6201DB1D5D8}"/>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D12CCB64-4793-183F-E280-4A4462035C63}"/>
              </a:ext>
            </a:extLst>
          </p:cNvPr>
          <p:cNvSpPr txBox="1"/>
          <p:nvPr/>
        </p:nvSpPr>
        <p:spPr>
          <a:xfrm>
            <a:off x="467751" y="9150185"/>
            <a:ext cx="3203945" cy="276999"/>
          </a:xfrm>
          <a:prstGeom prst="rect">
            <a:avLst/>
          </a:prstGeom>
          <a:noFill/>
        </p:spPr>
        <p:txBody>
          <a:bodyPr wrap="square" rtlCol="0">
            <a:spAutoFit/>
          </a:bodyPr>
          <a:lstStyle/>
          <a:p>
            <a:pPr algn="ctr"/>
            <a:r>
              <a:rPr lang="en-GB" sz="1200" b="1" dirty="0">
                <a:solidFill>
                  <a:schemeClr val="bg1"/>
                </a:solidFill>
              </a:rPr>
              <a:t>Regulation Flash Card</a:t>
            </a:r>
          </a:p>
        </p:txBody>
      </p:sp>
      <p:sp>
        <p:nvSpPr>
          <p:cNvPr id="75" name="TextBox 74">
            <a:extLst>
              <a:ext uri="{FF2B5EF4-FFF2-40B4-BE49-F238E27FC236}">
                <a16:creationId xmlns:a16="http://schemas.microsoft.com/office/drawing/2014/main" id="{C69E8777-0911-C41A-07A5-94C5DB95B8A1}"/>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AFE8D470-5BF7-0843-2684-0FD5AF675EC6}"/>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525FE613-DA8E-ADD7-4876-1D13B5A36251}"/>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5D084D53-5669-6FDE-8D1F-EA2660579A11}"/>
              </a:ext>
            </a:extLst>
          </p:cNvPr>
          <p:cNvSpPr txBox="1"/>
          <p:nvPr/>
        </p:nvSpPr>
        <p:spPr>
          <a:xfrm>
            <a:off x="3924343" y="4925800"/>
            <a:ext cx="3159037" cy="246221"/>
          </a:xfrm>
          <a:prstGeom prst="rect">
            <a:avLst/>
          </a:prstGeom>
          <a:noFill/>
        </p:spPr>
        <p:txBody>
          <a:bodyPr wrap="square" rtlCol="0">
            <a:spAutoFit/>
          </a:bodyPr>
          <a:lstStyle/>
          <a:p>
            <a:pPr algn="ctr"/>
            <a:r>
              <a:rPr lang="en-GB" sz="1000" dirty="0">
                <a:solidFill>
                  <a:schemeClr val="bg1"/>
                </a:solidFill>
              </a:rPr>
              <a:t>of ill‑health cases were back/joint/muscle problems</a:t>
            </a:r>
          </a:p>
        </p:txBody>
      </p:sp>
      <p:sp>
        <p:nvSpPr>
          <p:cNvPr id="124" name="TextBox 123">
            <a:extLst>
              <a:ext uri="{FF2B5EF4-FFF2-40B4-BE49-F238E27FC236}">
                <a16:creationId xmlns:a16="http://schemas.microsoft.com/office/drawing/2014/main" id="{1616840D-1C9E-65CC-2ECE-AAD8DF3C23E1}"/>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6" name="Group 5">
            <a:extLst>
              <a:ext uri="{FF2B5EF4-FFF2-40B4-BE49-F238E27FC236}">
                <a16:creationId xmlns:a16="http://schemas.microsoft.com/office/drawing/2014/main" id="{1D116EE6-7A57-B928-4F03-802867879833}"/>
              </a:ext>
            </a:extLst>
          </p:cNvPr>
          <p:cNvGrpSpPr/>
          <p:nvPr/>
        </p:nvGrpSpPr>
        <p:grpSpPr>
          <a:xfrm rot="16200000">
            <a:off x="4333861" y="113973"/>
            <a:ext cx="2340000" cy="3420001"/>
            <a:chOff x="170918" y="430956"/>
            <a:chExt cx="2340000" cy="3420001"/>
          </a:xfrm>
        </p:grpSpPr>
        <p:sp>
          <p:nvSpPr>
            <p:cNvPr id="11" name="Rectangle: Rounded Corners 10">
              <a:extLst>
                <a:ext uri="{FF2B5EF4-FFF2-40B4-BE49-F238E27FC236}">
                  <a16:creationId xmlns:a16="http://schemas.microsoft.com/office/drawing/2014/main" id="{40E15869-9013-4375-33AB-889B9087242A}"/>
                </a:ext>
              </a:extLst>
            </p:cNvPr>
            <p:cNvSpPr/>
            <p:nvPr/>
          </p:nvSpPr>
          <p:spPr>
            <a:xfrm rot="5400000">
              <a:off x="-369082" y="970957"/>
              <a:ext cx="3420000" cy="2340000"/>
            </a:xfrm>
            <a:prstGeom prst="roundRect">
              <a:avLst/>
            </a:prstGeom>
            <a:solidFill>
              <a:srgbClr val="EA0E1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13" name="Picture 12">
              <a:extLst>
                <a:ext uri="{FF2B5EF4-FFF2-40B4-BE49-F238E27FC236}">
                  <a16:creationId xmlns:a16="http://schemas.microsoft.com/office/drawing/2014/main" id="{2F5E155B-04B9-9369-679C-DF42D4CC5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918" y="430956"/>
              <a:ext cx="1152000" cy="1152000"/>
            </a:xfrm>
            <a:prstGeom prst="rect">
              <a:avLst/>
            </a:prstGeom>
          </p:spPr>
        </p:pic>
        <p:sp>
          <p:nvSpPr>
            <p:cNvPr id="24" name="Rectangle 23">
              <a:extLst>
                <a:ext uri="{FF2B5EF4-FFF2-40B4-BE49-F238E27FC236}">
                  <a16:creationId xmlns:a16="http://schemas.microsoft.com/office/drawing/2014/main" id="{3A1C013D-F0DA-BEB6-D6F9-CD80EE6B34FF}"/>
                </a:ext>
              </a:extLst>
            </p:cNvPr>
            <p:cNvSpPr/>
            <p:nvPr/>
          </p:nvSpPr>
          <p:spPr>
            <a:xfrm>
              <a:off x="1234976" y="714567"/>
              <a:ext cx="1082669" cy="400110"/>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COSHH</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25" name="Group 24">
              <a:extLst>
                <a:ext uri="{FF2B5EF4-FFF2-40B4-BE49-F238E27FC236}">
                  <a16:creationId xmlns:a16="http://schemas.microsoft.com/office/drawing/2014/main" id="{2071DCEC-59B6-7FE6-954A-CA83F9F649F0}"/>
                </a:ext>
              </a:extLst>
            </p:cNvPr>
            <p:cNvGrpSpPr/>
            <p:nvPr/>
          </p:nvGrpSpPr>
          <p:grpSpPr>
            <a:xfrm>
              <a:off x="300251" y="1476042"/>
              <a:ext cx="2087349" cy="2222501"/>
              <a:chOff x="300251" y="1476042"/>
              <a:chExt cx="2087349" cy="2222501"/>
            </a:xfrm>
          </p:grpSpPr>
          <p:sp>
            <p:nvSpPr>
              <p:cNvPr id="27" name="Rectangle: Rounded Corners 26">
                <a:extLst>
                  <a:ext uri="{FF2B5EF4-FFF2-40B4-BE49-F238E27FC236}">
                    <a16:creationId xmlns:a16="http://schemas.microsoft.com/office/drawing/2014/main" id="{72C15D5E-2C93-F19B-1F11-C1F6836A037B}"/>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9EA385F2-BF44-2FAF-EC89-D7A2451488E7}"/>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TextBox 25">
              <a:extLst>
                <a:ext uri="{FF2B5EF4-FFF2-40B4-BE49-F238E27FC236}">
                  <a16:creationId xmlns:a16="http://schemas.microsoft.com/office/drawing/2014/main" id="{E53FD0C4-04B9-5F4D-2C90-4C4A39472956}"/>
                </a:ext>
              </a:extLst>
            </p:cNvPr>
            <p:cNvSpPr txBox="1"/>
            <p:nvPr/>
          </p:nvSpPr>
          <p:spPr>
            <a:xfrm>
              <a:off x="308142" y="1807535"/>
              <a:ext cx="2076450" cy="1938992"/>
            </a:xfrm>
            <a:prstGeom prst="rect">
              <a:avLst/>
            </a:prstGeom>
            <a:noFill/>
          </p:spPr>
          <p:txBody>
            <a:bodyPr wrap="square" rtlCol="0">
              <a:spAutoFit/>
            </a:bodyPr>
            <a:lstStyle/>
            <a:p>
              <a:r>
                <a:rPr lang="en-GB" sz="1000" b="1" dirty="0">
                  <a:solidFill>
                    <a:srgbClr val="EA0E1C"/>
                  </a:solidFill>
                </a:rPr>
                <a:t>Abbr: </a:t>
              </a:r>
              <a:r>
                <a:rPr lang="en-GB" sz="1000" dirty="0">
                  <a:solidFill>
                    <a:srgbClr val="EA0E1C"/>
                  </a:solidFill>
                </a:rPr>
                <a:t>COSHH</a:t>
              </a:r>
            </a:p>
            <a:p>
              <a:r>
                <a:rPr lang="en-GB" sz="1000" b="1" dirty="0">
                  <a:solidFill>
                    <a:srgbClr val="EA0E1C"/>
                  </a:solidFill>
                </a:rPr>
                <a:t>Year: </a:t>
              </a:r>
              <a:r>
                <a:rPr lang="en-GB" sz="1000" dirty="0">
                  <a:solidFill>
                    <a:srgbClr val="EA0E1C"/>
                  </a:solidFill>
                </a:rPr>
                <a:t>1989</a:t>
              </a:r>
            </a:p>
            <a:p>
              <a:r>
                <a:rPr lang="en-GB" sz="1000" b="1" dirty="0">
                  <a:solidFill>
                    <a:srgbClr val="EA0E1C"/>
                  </a:solidFill>
                </a:rPr>
                <a:t>Title: </a:t>
              </a:r>
              <a:r>
                <a:rPr lang="en-GB" sz="1000" dirty="0">
                  <a:solidFill>
                    <a:srgbClr val="EA0E1C"/>
                  </a:solidFill>
                </a:rPr>
                <a:t>Control of Substances Hazardous to Health</a:t>
              </a:r>
            </a:p>
            <a:p>
              <a:r>
                <a:rPr lang="en-GB" sz="1000" b="1" dirty="0">
                  <a:solidFill>
                    <a:srgbClr val="EA0E1C"/>
                  </a:solidFill>
                </a:rPr>
                <a:t>Description:</a:t>
              </a:r>
            </a:p>
            <a:p>
              <a:r>
                <a:rPr lang="en-GB" sz="1000" dirty="0">
                  <a:solidFill>
                    <a:srgbClr val="EA0E1C"/>
                  </a:solidFill>
                </a:rPr>
                <a:t>COSHH requires employers to control hazardous substances to protect workers’ health. It focuses on assessing risks and putting controls like safe handling, ventilation, and PPE in place.</a:t>
              </a:r>
            </a:p>
            <a:p>
              <a:endParaRPr lang="en-GB" sz="1000" dirty="0">
                <a:solidFill>
                  <a:srgbClr val="EA0E1C"/>
                </a:solidFill>
              </a:endParaRPr>
            </a:p>
          </p:txBody>
        </p:sp>
      </p:grpSp>
      <p:grpSp>
        <p:nvGrpSpPr>
          <p:cNvPr id="29" name="Group 28">
            <a:extLst>
              <a:ext uri="{FF2B5EF4-FFF2-40B4-BE49-F238E27FC236}">
                <a16:creationId xmlns:a16="http://schemas.microsoft.com/office/drawing/2014/main" id="{98F2ED84-9DA7-406A-722E-1A9635D6A937}"/>
              </a:ext>
            </a:extLst>
          </p:cNvPr>
          <p:cNvGrpSpPr/>
          <p:nvPr/>
        </p:nvGrpSpPr>
        <p:grpSpPr>
          <a:xfrm rot="16200000">
            <a:off x="4333862" y="2465718"/>
            <a:ext cx="2340000" cy="3420000"/>
            <a:chOff x="2609837" y="430956"/>
            <a:chExt cx="2340000" cy="3420000"/>
          </a:xfrm>
        </p:grpSpPr>
        <p:sp>
          <p:nvSpPr>
            <p:cNvPr id="30" name="Rectangle: Rounded Corners 29">
              <a:extLst>
                <a:ext uri="{FF2B5EF4-FFF2-40B4-BE49-F238E27FC236}">
                  <a16:creationId xmlns:a16="http://schemas.microsoft.com/office/drawing/2014/main" id="{770750F8-B68A-3756-39B2-F764D4966CD5}"/>
                </a:ext>
              </a:extLst>
            </p:cNvPr>
            <p:cNvSpPr/>
            <p:nvPr/>
          </p:nvSpPr>
          <p:spPr>
            <a:xfrm rot="5400000">
              <a:off x="2069837" y="970956"/>
              <a:ext cx="3420000" cy="2340000"/>
            </a:xfrm>
            <a:prstGeom prst="roundRect">
              <a:avLst/>
            </a:prstGeom>
            <a:solidFill>
              <a:srgbClr val="0054B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31" name="Picture 30">
              <a:extLst>
                <a:ext uri="{FF2B5EF4-FFF2-40B4-BE49-F238E27FC236}">
                  <a16:creationId xmlns:a16="http://schemas.microsoft.com/office/drawing/2014/main" id="{1BEC4E74-1AC5-529A-FEFA-3E13464FB61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09837" y="430956"/>
              <a:ext cx="1152000" cy="1152000"/>
            </a:xfrm>
            <a:prstGeom prst="rect">
              <a:avLst/>
            </a:prstGeom>
          </p:spPr>
        </p:pic>
        <p:sp>
          <p:nvSpPr>
            <p:cNvPr id="32" name="Rectangle 31">
              <a:extLst>
                <a:ext uri="{FF2B5EF4-FFF2-40B4-BE49-F238E27FC236}">
                  <a16:creationId xmlns:a16="http://schemas.microsoft.com/office/drawing/2014/main" id="{BE4C6C4A-6499-61FF-8FC7-9F374FBFAB47}"/>
                </a:ext>
              </a:extLst>
            </p:cNvPr>
            <p:cNvSpPr/>
            <p:nvPr/>
          </p:nvSpPr>
          <p:spPr>
            <a:xfrm>
              <a:off x="3666938" y="606846"/>
              <a:ext cx="1096582" cy="707886"/>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Noise</a:t>
              </a:r>
            </a:p>
            <a:p>
              <a:pPr algn="ctr"/>
              <a:r>
                <a:rPr lang="en-US" sz="2000" b="1" dirty="0">
                  <a:ln w="0"/>
                  <a:solidFill>
                    <a:schemeClr val="bg1"/>
                  </a:solidFill>
                  <a:effectLst>
                    <a:outerShdw blurRad="38100" dist="19050" dir="2700000" algn="tl" rotWithShape="0">
                      <a:schemeClr val="dk1">
                        <a:alpha val="40000"/>
                      </a:schemeClr>
                    </a:outerShdw>
                  </a:effectLst>
                </a:rPr>
                <a:t>At </a:t>
              </a:r>
              <a:r>
                <a:rPr lang="en-US" sz="2000" b="1" cap="none" spc="0" dirty="0">
                  <a:ln w="0"/>
                  <a:solidFill>
                    <a:schemeClr val="bg1"/>
                  </a:solidFill>
                  <a:effectLst>
                    <a:outerShdw blurRad="38100" dist="19050" dir="2700000" algn="tl" rotWithShape="0">
                      <a:schemeClr val="dk1">
                        <a:alpha val="40000"/>
                      </a:schemeClr>
                    </a:outerShdw>
                  </a:effectLst>
                </a:rPr>
                <a:t>Work</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33" name="Group 32">
              <a:extLst>
                <a:ext uri="{FF2B5EF4-FFF2-40B4-BE49-F238E27FC236}">
                  <a16:creationId xmlns:a16="http://schemas.microsoft.com/office/drawing/2014/main" id="{72612282-BD58-5BCD-8F13-6F22315DEAF3}"/>
                </a:ext>
              </a:extLst>
            </p:cNvPr>
            <p:cNvGrpSpPr/>
            <p:nvPr/>
          </p:nvGrpSpPr>
          <p:grpSpPr>
            <a:xfrm>
              <a:off x="2731663" y="1490622"/>
              <a:ext cx="2087349" cy="2222501"/>
              <a:chOff x="300251" y="1476042"/>
              <a:chExt cx="2087349" cy="2222501"/>
            </a:xfrm>
          </p:grpSpPr>
          <p:sp>
            <p:nvSpPr>
              <p:cNvPr id="35" name="Rectangle: Rounded Corners 34">
                <a:extLst>
                  <a:ext uri="{FF2B5EF4-FFF2-40B4-BE49-F238E27FC236}">
                    <a16:creationId xmlns:a16="http://schemas.microsoft.com/office/drawing/2014/main" id="{FF87E73A-C248-6213-10FF-65B4A52470F3}"/>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2E126527-4D76-F045-437F-A9611B389D8A}"/>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TextBox 33">
              <a:extLst>
                <a:ext uri="{FF2B5EF4-FFF2-40B4-BE49-F238E27FC236}">
                  <a16:creationId xmlns:a16="http://schemas.microsoft.com/office/drawing/2014/main" id="{F6B27E10-3B3C-58DD-6AFC-0B89782F8E0F}"/>
                </a:ext>
              </a:extLst>
            </p:cNvPr>
            <p:cNvSpPr txBox="1"/>
            <p:nvPr/>
          </p:nvSpPr>
          <p:spPr>
            <a:xfrm>
              <a:off x="2741612" y="1868854"/>
              <a:ext cx="2076450" cy="1631216"/>
            </a:xfrm>
            <a:prstGeom prst="rect">
              <a:avLst/>
            </a:prstGeom>
            <a:noFill/>
          </p:spPr>
          <p:txBody>
            <a:bodyPr wrap="square" rtlCol="0">
              <a:spAutoFit/>
            </a:bodyPr>
            <a:lstStyle/>
            <a:p>
              <a:r>
                <a:rPr lang="en-GB" sz="1000" b="1" dirty="0">
                  <a:solidFill>
                    <a:srgbClr val="0054B3"/>
                  </a:solidFill>
                </a:rPr>
                <a:t>Abbr: </a:t>
              </a:r>
              <a:r>
                <a:rPr lang="en-GB" sz="1000" dirty="0">
                  <a:solidFill>
                    <a:srgbClr val="0054B3"/>
                  </a:solidFill>
                </a:rPr>
                <a:t>NAW</a:t>
              </a:r>
            </a:p>
            <a:p>
              <a:r>
                <a:rPr lang="en-GB" sz="1000" b="1" dirty="0">
                  <a:solidFill>
                    <a:srgbClr val="0054B3"/>
                  </a:solidFill>
                </a:rPr>
                <a:t>Year: </a:t>
              </a:r>
              <a:r>
                <a:rPr lang="en-GB" sz="1000" dirty="0">
                  <a:solidFill>
                    <a:srgbClr val="0054B3"/>
                  </a:solidFill>
                </a:rPr>
                <a:t>2005</a:t>
              </a:r>
            </a:p>
            <a:p>
              <a:r>
                <a:rPr lang="en-GB" sz="1000" b="1" dirty="0">
                  <a:solidFill>
                    <a:srgbClr val="0054B3"/>
                  </a:solidFill>
                </a:rPr>
                <a:t>Title: </a:t>
              </a:r>
              <a:r>
                <a:rPr lang="en-GB" sz="1000" dirty="0">
                  <a:solidFill>
                    <a:srgbClr val="0054B3"/>
                  </a:solidFill>
                </a:rPr>
                <a:t>Noise at Work</a:t>
              </a:r>
            </a:p>
            <a:p>
              <a:r>
                <a:rPr lang="en-GB" sz="1000" b="1" dirty="0">
                  <a:solidFill>
                    <a:srgbClr val="0054B3"/>
                  </a:solidFill>
                </a:rPr>
                <a:t>Description:</a:t>
              </a:r>
            </a:p>
            <a:p>
              <a:r>
                <a:rPr lang="en-GB" sz="1000" dirty="0">
                  <a:solidFill>
                    <a:srgbClr val="0054B3"/>
                  </a:solidFill>
                </a:rPr>
                <a:t>The </a:t>
              </a:r>
              <a:r>
                <a:rPr lang="en-GB" sz="1000" b="1" dirty="0">
                  <a:solidFill>
                    <a:srgbClr val="0054B3"/>
                  </a:solidFill>
                </a:rPr>
                <a:t>Noise at Work Regulations</a:t>
              </a:r>
              <a:r>
                <a:rPr lang="en-GB" sz="1000" dirty="0">
                  <a:solidFill>
                    <a:srgbClr val="0054B3"/>
                  </a:solidFill>
                </a:rPr>
                <a:t> protect workers from hearing damage by requiring employers to assess noise levels, reduce exposure, and provide hearing protection where needed. </a:t>
              </a:r>
            </a:p>
          </p:txBody>
        </p:sp>
      </p:grpSp>
      <p:grpSp>
        <p:nvGrpSpPr>
          <p:cNvPr id="37" name="Group 36">
            <a:extLst>
              <a:ext uri="{FF2B5EF4-FFF2-40B4-BE49-F238E27FC236}">
                <a16:creationId xmlns:a16="http://schemas.microsoft.com/office/drawing/2014/main" id="{13930C3E-790B-8704-AB5E-FE3D4E20AA7C}"/>
              </a:ext>
            </a:extLst>
          </p:cNvPr>
          <p:cNvGrpSpPr/>
          <p:nvPr/>
        </p:nvGrpSpPr>
        <p:grpSpPr>
          <a:xfrm rot="16200000">
            <a:off x="4283877" y="4839589"/>
            <a:ext cx="2411920" cy="3420000"/>
            <a:chOff x="4976837" y="430956"/>
            <a:chExt cx="2411920" cy="3420000"/>
          </a:xfrm>
        </p:grpSpPr>
        <p:sp>
          <p:nvSpPr>
            <p:cNvPr id="109" name="Rectangle: Rounded Corners 108">
              <a:extLst>
                <a:ext uri="{FF2B5EF4-FFF2-40B4-BE49-F238E27FC236}">
                  <a16:creationId xmlns:a16="http://schemas.microsoft.com/office/drawing/2014/main" id="{70B19F08-D677-9224-00C1-38B4749F59A8}"/>
                </a:ext>
              </a:extLst>
            </p:cNvPr>
            <p:cNvSpPr/>
            <p:nvPr/>
          </p:nvSpPr>
          <p:spPr>
            <a:xfrm rot="5400000">
              <a:off x="4508757" y="970956"/>
              <a:ext cx="3420000" cy="2340000"/>
            </a:xfrm>
            <a:prstGeom prst="roundRect">
              <a:avLst/>
            </a:prstGeom>
            <a:solidFill>
              <a:srgbClr val="FE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117" name="Picture 116">
              <a:extLst>
                <a:ext uri="{FF2B5EF4-FFF2-40B4-BE49-F238E27FC236}">
                  <a16:creationId xmlns:a16="http://schemas.microsoft.com/office/drawing/2014/main" id="{142EB8DE-09D3-173D-3FF0-8CC84EEA85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76837" y="430956"/>
              <a:ext cx="1152000" cy="1152000"/>
            </a:xfrm>
            <a:prstGeom prst="rect">
              <a:avLst/>
            </a:prstGeom>
          </p:spPr>
        </p:pic>
        <p:sp>
          <p:nvSpPr>
            <p:cNvPr id="118" name="Rectangle 117">
              <a:extLst>
                <a:ext uri="{FF2B5EF4-FFF2-40B4-BE49-F238E27FC236}">
                  <a16:creationId xmlns:a16="http://schemas.microsoft.com/office/drawing/2014/main" id="{B58E21D0-6C13-EE27-9563-64FA6D52436C}"/>
                </a:ext>
              </a:extLst>
            </p:cNvPr>
            <p:cNvSpPr/>
            <p:nvPr/>
          </p:nvSpPr>
          <p:spPr>
            <a:xfrm>
              <a:off x="5834745" y="606846"/>
              <a:ext cx="1257781" cy="707886"/>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Working</a:t>
              </a:r>
            </a:p>
            <a:p>
              <a:pPr algn="ctr"/>
              <a:r>
                <a:rPr lang="en-US" sz="2000" b="1" dirty="0">
                  <a:ln w="0"/>
                  <a:solidFill>
                    <a:schemeClr val="bg1"/>
                  </a:solidFill>
                  <a:effectLst>
                    <a:outerShdw blurRad="38100" dist="19050" dir="2700000" algn="tl" rotWithShape="0">
                      <a:schemeClr val="dk1">
                        <a:alpha val="40000"/>
                      </a:schemeClr>
                    </a:outerShdw>
                  </a:effectLst>
                </a:rPr>
                <a:t>At </a:t>
              </a:r>
              <a:r>
                <a:rPr lang="en-US" sz="2000" b="1" cap="none" spc="0" dirty="0">
                  <a:ln w="0"/>
                  <a:solidFill>
                    <a:schemeClr val="bg1"/>
                  </a:solidFill>
                  <a:effectLst>
                    <a:outerShdw blurRad="38100" dist="19050" dir="2700000" algn="tl" rotWithShape="0">
                      <a:schemeClr val="dk1">
                        <a:alpha val="40000"/>
                      </a:schemeClr>
                    </a:outerShdw>
                  </a:effectLst>
                </a:rPr>
                <a:t>Height</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125" name="Group 124">
              <a:extLst>
                <a:ext uri="{FF2B5EF4-FFF2-40B4-BE49-F238E27FC236}">
                  <a16:creationId xmlns:a16="http://schemas.microsoft.com/office/drawing/2014/main" id="{300BCEBA-2AFD-AB7E-3828-55954B655AC4}"/>
                </a:ext>
              </a:extLst>
            </p:cNvPr>
            <p:cNvGrpSpPr/>
            <p:nvPr/>
          </p:nvGrpSpPr>
          <p:grpSpPr>
            <a:xfrm>
              <a:off x="5184488" y="1490622"/>
              <a:ext cx="2087349" cy="2222501"/>
              <a:chOff x="300251" y="1476042"/>
              <a:chExt cx="2087349" cy="2222501"/>
            </a:xfrm>
          </p:grpSpPr>
          <p:sp>
            <p:nvSpPr>
              <p:cNvPr id="128" name="Rectangle: Rounded Corners 127">
                <a:extLst>
                  <a:ext uri="{FF2B5EF4-FFF2-40B4-BE49-F238E27FC236}">
                    <a16:creationId xmlns:a16="http://schemas.microsoft.com/office/drawing/2014/main" id="{62CCD627-5E18-F15A-CA64-5A1F6EC91D9C}"/>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Oval 128">
                <a:extLst>
                  <a:ext uri="{FF2B5EF4-FFF2-40B4-BE49-F238E27FC236}">
                    <a16:creationId xmlns:a16="http://schemas.microsoft.com/office/drawing/2014/main" id="{5088CD65-6909-5FE6-8E7B-40E599D4A29B}"/>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7" name="TextBox 126">
              <a:extLst>
                <a:ext uri="{FF2B5EF4-FFF2-40B4-BE49-F238E27FC236}">
                  <a16:creationId xmlns:a16="http://schemas.microsoft.com/office/drawing/2014/main" id="{71CCDD05-4EEC-3749-2564-E03346A0E624}"/>
                </a:ext>
              </a:extLst>
            </p:cNvPr>
            <p:cNvSpPr txBox="1"/>
            <p:nvPr/>
          </p:nvSpPr>
          <p:spPr>
            <a:xfrm>
              <a:off x="5175227" y="1784985"/>
              <a:ext cx="2076450" cy="1938992"/>
            </a:xfrm>
            <a:prstGeom prst="rect">
              <a:avLst/>
            </a:prstGeom>
            <a:noFill/>
          </p:spPr>
          <p:txBody>
            <a:bodyPr wrap="square" rtlCol="0">
              <a:spAutoFit/>
            </a:bodyPr>
            <a:lstStyle/>
            <a:p>
              <a:r>
                <a:rPr lang="en-GB" sz="1000" b="1" dirty="0">
                  <a:solidFill>
                    <a:srgbClr val="FEC300"/>
                  </a:solidFill>
                </a:rPr>
                <a:t>Abbr:</a:t>
              </a:r>
              <a:r>
                <a:rPr lang="en-GB" sz="1000" dirty="0">
                  <a:solidFill>
                    <a:srgbClr val="FEC300"/>
                  </a:solidFill>
                </a:rPr>
                <a:t> WAHR </a:t>
              </a:r>
            </a:p>
            <a:p>
              <a:r>
                <a:rPr lang="en-GB" sz="1000" b="1" dirty="0">
                  <a:solidFill>
                    <a:srgbClr val="FEC300"/>
                  </a:solidFill>
                </a:rPr>
                <a:t>Year:</a:t>
              </a:r>
              <a:r>
                <a:rPr lang="en-GB" sz="1000" dirty="0">
                  <a:solidFill>
                    <a:srgbClr val="FEC300"/>
                  </a:solidFill>
                </a:rPr>
                <a:t> 2005 </a:t>
              </a:r>
            </a:p>
            <a:p>
              <a:r>
                <a:rPr lang="en-GB" sz="1000" b="1" dirty="0">
                  <a:solidFill>
                    <a:srgbClr val="FEC300"/>
                  </a:solidFill>
                </a:rPr>
                <a:t>Title:</a:t>
              </a:r>
              <a:r>
                <a:rPr lang="en-GB" sz="1000" dirty="0">
                  <a:solidFill>
                    <a:srgbClr val="FEC300"/>
                  </a:solidFill>
                </a:rPr>
                <a:t> Work at Height Regulations </a:t>
              </a:r>
              <a:r>
                <a:rPr lang="en-GB" sz="1000" b="1" dirty="0">
                  <a:solidFill>
                    <a:srgbClr val="FEC300"/>
                  </a:solidFill>
                </a:rPr>
                <a:t>Description:</a:t>
              </a:r>
              <a:r>
                <a:rPr lang="en-GB" sz="1000" dirty="0">
                  <a:solidFill>
                    <a:srgbClr val="FEC300"/>
                  </a:solidFill>
                </a:rPr>
                <a:t> </a:t>
              </a:r>
            </a:p>
            <a:p>
              <a:r>
                <a:rPr lang="en-GB" sz="1000" dirty="0">
                  <a:solidFill>
                    <a:srgbClr val="FEC300"/>
                  </a:solidFill>
                </a:rPr>
                <a:t>The Work at Height Regulations require employers to prevent falls by planning work properly, using safe equipment, and ensuring workers are trained and competent when working at any height where a fall could cause injury.</a:t>
              </a:r>
            </a:p>
          </p:txBody>
        </p:sp>
      </p:grpSp>
      <p:grpSp>
        <p:nvGrpSpPr>
          <p:cNvPr id="130" name="Group 129">
            <a:extLst>
              <a:ext uri="{FF2B5EF4-FFF2-40B4-BE49-F238E27FC236}">
                <a16:creationId xmlns:a16="http://schemas.microsoft.com/office/drawing/2014/main" id="{A5D640BB-B8D9-A7AF-7DBE-0929CAE27591}"/>
              </a:ext>
            </a:extLst>
          </p:cNvPr>
          <p:cNvGrpSpPr/>
          <p:nvPr/>
        </p:nvGrpSpPr>
        <p:grpSpPr>
          <a:xfrm rot="16200000">
            <a:off x="4319838" y="7138371"/>
            <a:ext cx="2340000" cy="3420001"/>
            <a:chOff x="170918" y="5130856"/>
            <a:chExt cx="2340000" cy="3420001"/>
          </a:xfrm>
        </p:grpSpPr>
        <p:sp>
          <p:nvSpPr>
            <p:cNvPr id="131" name="Rectangle: Rounded Corners 130">
              <a:extLst>
                <a:ext uri="{FF2B5EF4-FFF2-40B4-BE49-F238E27FC236}">
                  <a16:creationId xmlns:a16="http://schemas.microsoft.com/office/drawing/2014/main" id="{096297F1-9CF7-BA32-2B51-C07179FC57AB}"/>
                </a:ext>
              </a:extLst>
            </p:cNvPr>
            <p:cNvSpPr/>
            <p:nvPr/>
          </p:nvSpPr>
          <p:spPr>
            <a:xfrm rot="5400000">
              <a:off x="-369082" y="5670857"/>
              <a:ext cx="3420000" cy="2340000"/>
            </a:xfrm>
            <a:prstGeom prst="roundRect">
              <a:avLst/>
            </a:prstGeom>
            <a:solidFill>
              <a:srgbClr val="1B883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132" name="Picture 131">
              <a:extLst>
                <a:ext uri="{FF2B5EF4-FFF2-40B4-BE49-F238E27FC236}">
                  <a16:creationId xmlns:a16="http://schemas.microsoft.com/office/drawing/2014/main" id="{C9170828-177C-1D72-5D0F-4B35E0E6A65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8918" y="5130856"/>
              <a:ext cx="1152000" cy="1152000"/>
            </a:xfrm>
            <a:prstGeom prst="rect">
              <a:avLst/>
            </a:prstGeom>
          </p:spPr>
        </p:pic>
        <p:sp>
          <p:nvSpPr>
            <p:cNvPr id="133" name="Rectangle 132">
              <a:extLst>
                <a:ext uri="{FF2B5EF4-FFF2-40B4-BE49-F238E27FC236}">
                  <a16:creationId xmlns:a16="http://schemas.microsoft.com/office/drawing/2014/main" id="{C881FBAD-BB45-D842-2BDD-7F491B5FD871}"/>
                </a:ext>
              </a:extLst>
            </p:cNvPr>
            <p:cNvSpPr/>
            <p:nvPr/>
          </p:nvSpPr>
          <p:spPr>
            <a:xfrm>
              <a:off x="1216062" y="5345906"/>
              <a:ext cx="1067921" cy="400110"/>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PUWER</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134" name="Group 133">
              <a:extLst>
                <a:ext uri="{FF2B5EF4-FFF2-40B4-BE49-F238E27FC236}">
                  <a16:creationId xmlns:a16="http://schemas.microsoft.com/office/drawing/2014/main" id="{DB9FC76E-D927-37E2-501C-4C53E9271B48}"/>
                </a:ext>
              </a:extLst>
            </p:cNvPr>
            <p:cNvGrpSpPr/>
            <p:nvPr/>
          </p:nvGrpSpPr>
          <p:grpSpPr>
            <a:xfrm>
              <a:off x="297243" y="6189665"/>
              <a:ext cx="2087349" cy="2222501"/>
              <a:chOff x="300251" y="1476042"/>
              <a:chExt cx="2087349" cy="2222501"/>
            </a:xfrm>
          </p:grpSpPr>
          <p:sp>
            <p:nvSpPr>
              <p:cNvPr id="136" name="Rectangle: Rounded Corners 135">
                <a:extLst>
                  <a:ext uri="{FF2B5EF4-FFF2-40B4-BE49-F238E27FC236}">
                    <a16:creationId xmlns:a16="http://schemas.microsoft.com/office/drawing/2014/main" id="{7B3E3D49-A011-9882-39F6-9C2D18D4D2EF}"/>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Oval 136">
                <a:extLst>
                  <a:ext uri="{FF2B5EF4-FFF2-40B4-BE49-F238E27FC236}">
                    <a16:creationId xmlns:a16="http://schemas.microsoft.com/office/drawing/2014/main" id="{6CA75058-3B1F-F8FD-5372-394FF074C1A1}"/>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5" name="TextBox 134">
              <a:extLst>
                <a:ext uri="{FF2B5EF4-FFF2-40B4-BE49-F238E27FC236}">
                  <a16:creationId xmlns:a16="http://schemas.microsoft.com/office/drawing/2014/main" id="{9F2ACBB6-AD53-5F70-6081-B7CC100EE5E6}"/>
                </a:ext>
              </a:extLst>
            </p:cNvPr>
            <p:cNvSpPr txBox="1"/>
            <p:nvPr/>
          </p:nvSpPr>
          <p:spPr>
            <a:xfrm>
              <a:off x="297243" y="6486062"/>
              <a:ext cx="2087349" cy="1785104"/>
            </a:xfrm>
            <a:prstGeom prst="rect">
              <a:avLst/>
            </a:prstGeom>
            <a:noFill/>
          </p:spPr>
          <p:txBody>
            <a:bodyPr wrap="square">
              <a:spAutoFit/>
            </a:bodyPr>
            <a:lstStyle/>
            <a:p>
              <a:r>
                <a:rPr lang="en-GB" sz="1000" b="1" dirty="0">
                  <a:solidFill>
                    <a:srgbClr val="1B883F"/>
                  </a:solidFill>
                </a:rPr>
                <a:t>Abbr:</a:t>
              </a:r>
              <a:r>
                <a:rPr lang="en-GB" sz="1000" dirty="0">
                  <a:solidFill>
                    <a:srgbClr val="1B883F"/>
                  </a:solidFill>
                </a:rPr>
                <a:t> PUWER </a:t>
              </a:r>
            </a:p>
            <a:p>
              <a:r>
                <a:rPr lang="en-GB" sz="1000" b="1" dirty="0">
                  <a:solidFill>
                    <a:srgbClr val="1B883F"/>
                  </a:solidFill>
                </a:rPr>
                <a:t>Year:</a:t>
              </a:r>
              <a:r>
                <a:rPr lang="en-GB" sz="1000" dirty="0">
                  <a:solidFill>
                    <a:srgbClr val="1B883F"/>
                  </a:solidFill>
                </a:rPr>
                <a:t> 1998 </a:t>
              </a:r>
            </a:p>
            <a:p>
              <a:r>
                <a:rPr lang="en-GB" sz="1000" b="1" dirty="0">
                  <a:solidFill>
                    <a:srgbClr val="1B883F"/>
                  </a:solidFill>
                </a:rPr>
                <a:t>Title:</a:t>
              </a:r>
              <a:r>
                <a:rPr lang="en-GB" sz="1000" dirty="0">
                  <a:solidFill>
                    <a:srgbClr val="1B883F"/>
                  </a:solidFill>
                </a:rPr>
                <a:t> Provision and Use of Work Equipment Regulations </a:t>
              </a:r>
            </a:p>
            <a:p>
              <a:r>
                <a:rPr lang="en-GB" sz="1000" b="1" dirty="0">
                  <a:solidFill>
                    <a:srgbClr val="1B883F"/>
                  </a:solidFill>
                </a:rPr>
                <a:t>Description:</a:t>
              </a:r>
              <a:r>
                <a:rPr lang="en-GB" sz="1000" dirty="0">
                  <a:solidFill>
                    <a:srgbClr val="1B883F"/>
                  </a:solidFill>
                </a:rPr>
                <a:t> PUWER requires employers to ensure that all work equipment is suitable, safe to use, properly maintained, and operated only by trained and competent people to prevent accidents and injuries.</a:t>
              </a:r>
            </a:p>
          </p:txBody>
        </p:sp>
      </p:grpSp>
      <p:grpSp>
        <p:nvGrpSpPr>
          <p:cNvPr id="2" name="Group 1">
            <a:extLst>
              <a:ext uri="{FF2B5EF4-FFF2-40B4-BE49-F238E27FC236}">
                <a16:creationId xmlns:a16="http://schemas.microsoft.com/office/drawing/2014/main" id="{0CD37EAA-C0ED-E41A-4A48-DFCD88A24749}"/>
              </a:ext>
            </a:extLst>
          </p:cNvPr>
          <p:cNvGrpSpPr/>
          <p:nvPr/>
        </p:nvGrpSpPr>
        <p:grpSpPr>
          <a:xfrm>
            <a:off x="625352" y="2651407"/>
            <a:ext cx="555014" cy="237494"/>
            <a:chOff x="2021582" y="1917982"/>
            <a:chExt cx="555014" cy="237494"/>
          </a:xfrm>
        </p:grpSpPr>
        <p:pic>
          <p:nvPicPr>
            <p:cNvPr id="4" name="Picture 3">
              <a:extLst>
                <a:ext uri="{FF2B5EF4-FFF2-40B4-BE49-F238E27FC236}">
                  <a16:creationId xmlns:a16="http://schemas.microsoft.com/office/drawing/2014/main" id="{4779782E-D3AE-699A-F6B6-C3A84252134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 name="Picture 9">
              <a:extLst>
                <a:ext uri="{FF2B5EF4-FFF2-40B4-BE49-F238E27FC236}">
                  <a16:creationId xmlns:a16="http://schemas.microsoft.com/office/drawing/2014/main" id="{97FA3C81-749E-8B81-DA4D-821B3EF8B21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04123" y="1917982"/>
              <a:ext cx="272473" cy="182946"/>
            </a:xfrm>
            <a:prstGeom prst="rect">
              <a:avLst/>
            </a:prstGeom>
          </p:spPr>
        </p:pic>
      </p:grpSp>
      <p:grpSp>
        <p:nvGrpSpPr>
          <p:cNvPr id="81" name="Group 80">
            <a:extLst>
              <a:ext uri="{FF2B5EF4-FFF2-40B4-BE49-F238E27FC236}">
                <a16:creationId xmlns:a16="http://schemas.microsoft.com/office/drawing/2014/main" id="{7AB21266-7E12-738D-54F4-D48A21531401}"/>
              </a:ext>
            </a:extLst>
          </p:cNvPr>
          <p:cNvGrpSpPr/>
          <p:nvPr/>
        </p:nvGrpSpPr>
        <p:grpSpPr>
          <a:xfrm>
            <a:off x="625314" y="5003304"/>
            <a:ext cx="593536" cy="234776"/>
            <a:chOff x="2021582" y="1920700"/>
            <a:chExt cx="593536" cy="234776"/>
          </a:xfrm>
        </p:grpSpPr>
        <p:pic>
          <p:nvPicPr>
            <p:cNvPr id="82" name="Picture 81">
              <a:extLst>
                <a:ext uri="{FF2B5EF4-FFF2-40B4-BE49-F238E27FC236}">
                  <a16:creationId xmlns:a16="http://schemas.microsoft.com/office/drawing/2014/main" id="{13F45642-0D10-765A-5097-BAE1A452E44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83" name="Picture 82">
              <a:extLst>
                <a:ext uri="{FF2B5EF4-FFF2-40B4-BE49-F238E27FC236}">
                  <a16:creationId xmlns:a16="http://schemas.microsoft.com/office/drawing/2014/main" id="{2BA691BA-66AD-B541-C354-AE0E5F3DB98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42645" y="1937516"/>
              <a:ext cx="272473" cy="182946"/>
            </a:xfrm>
            <a:prstGeom prst="rect">
              <a:avLst/>
            </a:prstGeom>
          </p:spPr>
        </p:pic>
      </p:grpSp>
      <p:grpSp>
        <p:nvGrpSpPr>
          <p:cNvPr id="84" name="Group 83">
            <a:extLst>
              <a:ext uri="{FF2B5EF4-FFF2-40B4-BE49-F238E27FC236}">
                <a16:creationId xmlns:a16="http://schemas.microsoft.com/office/drawing/2014/main" id="{52A78252-E065-6333-A55F-49A17AFDD7C3}"/>
              </a:ext>
            </a:extLst>
          </p:cNvPr>
          <p:cNvGrpSpPr/>
          <p:nvPr/>
        </p:nvGrpSpPr>
        <p:grpSpPr>
          <a:xfrm>
            <a:off x="625314" y="7333749"/>
            <a:ext cx="538117" cy="234776"/>
            <a:chOff x="2021582" y="1920700"/>
            <a:chExt cx="538117" cy="234776"/>
          </a:xfrm>
        </p:grpSpPr>
        <p:pic>
          <p:nvPicPr>
            <p:cNvPr id="85" name="Picture 84">
              <a:extLst>
                <a:ext uri="{FF2B5EF4-FFF2-40B4-BE49-F238E27FC236}">
                  <a16:creationId xmlns:a16="http://schemas.microsoft.com/office/drawing/2014/main" id="{C156C431-B9AD-8B34-3EE4-64A7A9C049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86" name="Picture 85">
              <a:extLst>
                <a:ext uri="{FF2B5EF4-FFF2-40B4-BE49-F238E27FC236}">
                  <a16:creationId xmlns:a16="http://schemas.microsoft.com/office/drawing/2014/main" id="{A9A8DFB6-EFE7-2C2A-D254-1A5A8200EED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287226" y="1929764"/>
              <a:ext cx="272473" cy="182946"/>
            </a:xfrm>
            <a:prstGeom prst="rect">
              <a:avLst/>
            </a:prstGeom>
          </p:spPr>
        </p:pic>
      </p:grpSp>
      <p:grpSp>
        <p:nvGrpSpPr>
          <p:cNvPr id="87" name="Group 86">
            <a:extLst>
              <a:ext uri="{FF2B5EF4-FFF2-40B4-BE49-F238E27FC236}">
                <a16:creationId xmlns:a16="http://schemas.microsoft.com/office/drawing/2014/main" id="{4CAD0267-63A9-B75D-D731-23F49D906FEC}"/>
              </a:ext>
            </a:extLst>
          </p:cNvPr>
          <p:cNvGrpSpPr/>
          <p:nvPr/>
        </p:nvGrpSpPr>
        <p:grpSpPr>
          <a:xfrm>
            <a:off x="625276" y="9681659"/>
            <a:ext cx="556590" cy="234776"/>
            <a:chOff x="2021582" y="1920700"/>
            <a:chExt cx="556590" cy="234776"/>
          </a:xfrm>
        </p:grpSpPr>
        <p:pic>
          <p:nvPicPr>
            <p:cNvPr id="88" name="Picture 87">
              <a:extLst>
                <a:ext uri="{FF2B5EF4-FFF2-40B4-BE49-F238E27FC236}">
                  <a16:creationId xmlns:a16="http://schemas.microsoft.com/office/drawing/2014/main" id="{4355A6A3-E1C5-2865-7F67-4C07F34C7E4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89" name="Picture 88">
              <a:extLst>
                <a:ext uri="{FF2B5EF4-FFF2-40B4-BE49-F238E27FC236}">
                  <a16:creationId xmlns:a16="http://schemas.microsoft.com/office/drawing/2014/main" id="{0C16CF95-ECA7-001E-EE19-0253BA1BA09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05699" y="1927827"/>
              <a:ext cx="272473" cy="182946"/>
            </a:xfrm>
            <a:prstGeom prst="rect">
              <a:avLst/>
            </a:prstGeom>
          </p:spPr>
        </p:pic>
      </p:grpSp>
    </p:spTree>
    <p:extLst>
      <p:ext uri="{BB962C8B-B14F-4D97-AF65-F5344CB8AC3E}">
        <p14:creationId xmlns:p14="http://schemas.microsoft.com/office/powerpoint/2010/main" val="184205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28CD6-811A-EE05-6E7B-A03A187BB50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838F45A-800F-13EC-3522-986378F367EB}"/>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9" name="Rectangle: Rounded Corners 8">
            <a:extLst>
              <a:ext uri="{FF2B5EF4-FFF2-40B4-BE49-F238E27FC236}">
                <a16:creationId xmlns:a16="http://schemas.microsoft.com/office/drawing/2014/main" id="{3BD2AAFC-3069-84B9-7551-C4012E593F9F}"/>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 name="Rectangle: Rounded Corners 7">
            <a:extLst>
              <a:ext uri="{FF2B5EF4-FFF2-40B4-BE49-F238E27FC236}">
                <a16:creationId xmlns:a16="http://schemas.microsoft.com/office/drawing/2014/main" id="{9B280763-642B-BDB0-B4C5-D8DF2ABF6B48}"/>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922B41EB-EB11-D8B8-5E1F-7E1E8402A655}"/>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5EEBC5D-A0B2-8A43-A159-977FEDF4B855}"/>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BC9B0D69-743D-D30A-E787-A471E46C6402}"/>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2DABDA9-F410-C298-73B2-46C52ACDC5CB}"/>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Flash Card</a:t>
            </a:r>
          </a:p>
        </p:txBody>
      </p:sp>
      <p:sp>
        <p:nvSpPr>
          <p:cNvPr id="21" name="TextBox 20">
            <a:extLst>
              <a:ext uri="{FF2B5EF4-FFF2-40B4-BE49-F238E27FC236}">
                <a16:creationId xmlns:a16="http://schemas.microsoft.com/office/drawing/2014/main" id="{BA8FBC15-38EC-5CCC-6EAF-001091362803}"/>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51EE241C-5559-A32C-5B45-3BDDDE0DFA77}"/>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F747209-54FD-C23E-3DC5-8EDAA70D6A94}"/>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9E1EEB2A-D97E-1A9F-D32E-531A0165EFF1}"/>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84A3EF66-CC27-7AD3-6961-B1829294F4AB}"/>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D897F00D-71FC-CB19-058A-E4C290B03A8F}"/>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E6BF7D9D-E757-BBE6-4547-26EC4645001D}"/>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4BDEE330-A8E0-5DA0-ECC9-21AF85E5D463}"/>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4FAF8A76-E9E2-3377-6863-63C7B193A009}"/>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Flash Card</a:t>
            </a:r>
          </a:p>
        </p:txBody>
      </p:sp>
      <p:sp>
        <p:nvSpPr>
          <p:cNvPr id="49" name="TextBox 48">
            <a:extLst>
              <a:ext uri="{FF2B5EF4-FFF2-40B4-BE49-F238E27FC236}">
                <a16:creationId xmlns:a16="http://schemas.microsoft.com/office/drawing/2014/main" id="{377ED801-7B01-35CD-15C0-9F9999E268C6}"/>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85BC938A-831E-997F-7D8F-CCC1B0E1A6EF}"/>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8CA0E3DA-377B-184B-F76F-F5ECB5715E7A}"/>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1B58E281-EEF6-2347-74FD-C11A72D26F5E}"/>
              </a:ext>
            </a:extLst>
          </p:cNvPr>
          <p:cNvSpPr txBox="1"/>
          <p:nvPr/>
        </p:nvSpPr>
        <p:spPr>
          <a:xfrm>
            <a:off x="3924343" y="4925800"/>
            <a:ext cx="3159037" cy="246221"/>
          </a:xfrm>
          <a:prstGeom prst="rect">
            <a:avLst/>
          </a:prstGeom>
          <a:noFill/>
        </p:spPr>
        <p:txBody>
          <a:bodyPr wrap="square" rtlCol="0">
            <a:spAutoFit/>
          </a:bodyPr>
          <a:lstStyle/>
          <a:p>
            <a:pPr algn="ctr"/>
            <a:r>
              <a:rPr lang="en-GB" sz="1000" dirty="0">
                <a:solidFill>
                  <a:schemeClr val="bg1"/>
                </a:solidFill>
              </a:rPr>
              <a:t>of ill‑health cases were back/joint/muscle problems</a:t>
            </a:r>
          </a:p>
        </p:txBody>
      </p:sp>
      <p:grpSp>
        <p:nvGrpSpPr>
          <p:cNvPr id="2" name="Group 1">
            <a:extLst>
              <a:ext uri="{FF2B5EF4-FFF2-40B4-BE49-F238E27FC236}">
                <a16:creationId xmlns:a16="http://schemas.microsoft.com/office/drawing/2014/main" id="{8995D458-FE2B-1886-1D3F-6444A2CFCA0C}"/>
              </a:ext>
            </a:extLst>
          </p:cNvPr>
          <p:cNvGrpSpPr/>
          <p:nvPr/>
        </p:nvGrpSpPr>
        <p:grpSpPr>
          <a:xfrm rot="16200000">
            <a:off x="4333861" y="116387"/>
            <a:ext cx="2340000" cy="3420000"/>
            <a:chOff x="2609837" y="5130856"/>
            <a:chExt cx="2340000" cy="3420000"/>
          </a:xfrm>
        </p:grpSpPr>
        <p:sp>
          <p:nvSpPr>
            <p:cNvPr id="4" name="Rectangle: Rounded Corners 3">
              <a:extLst>
                <a:ext uri="{FF2B5EF4-FFF2-40B4-BE49-F238E27FC236}">
                  <a16:creationId xmlns:a16="http://schemas.microsoft.com/office/drawing/2014/main" id="{5B469AB7-2C77-BDD2-AA3E-A5AAAA16E43A}"/>
                </a:ext>
              </a:extLst>
            </p:cNvPr>
            <p:cNvSpPr/>
            <p:nvPr/>
          </p:nvSpPr>
          <p:spPr>
            <a:xfrm rot="5400000">
              <a:off x="2069837" y="5670856"/>
              <a:ext cx="3420000" cy="2340000"/>
            </a:xfrm>
            <a:prstGeom prst="roundRect">
              <a:avLst/>
            </a:prstGeom>
            <a:solidFill>
              <a:srgbClr val="FA7F0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6" name="Picture 5">
              <a:extLst>
                <a:ext uri="{FF2B5EF4-FFF2-40B4-BE49-F238E27FC236}">
                  <a16:creationId xmlns:a16="http://schemas.microsoft.com/office/drawing/2014/main" id="{085D9AB5-2314-2FA9-0F9A-AECA3D29D6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09837" y="5130856"/>
              <a:ext cx="1152000" cy="1152000"/>
            </a:xfrm>
            <a:prstGeom prst="rect">
              <a:avLst/>
            </a:prstGeom>
          </p:spPr>
        </p:pic>
        <p:sp>
          <p:nvSpPr>
            <p:cNvPr id="10" name="Rectangle 9">
              <a:extLst>
                <a:ext uri="{FF2B5EF4-FFF2-40B4-BE49-F238E27FC236}">
                  <a16:creationId xmlns:a16="http://schemas.microsoft.com/office/drawing/2014/main" id="{1EDE6B1D-C708-68EA-1EBF-806C381A1043}"/>
                </a:ext>
              </a:extLst>
            </p:cNvPr>
            <p:cNvSpPr/>
            <p:nvPr/>
          </p:nvSpPr>
          <p:spPr>
            <a:xfrm>
              <a:off x="3862814" y="5306746"/>
              <a:ext cx="643125" cy="400110"/>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PPE</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11" name="Group 10">
              <a:extLst>
                <a:ext uri="{FF2B5EF4-FFF2-40B4-BE49-F238E27FC236}">
                  <a16:creationId xmlns:a16="http://schemas.microsoft.com/office/drawing/2014/main" id="{4BB99929-01A4-F97C-7EDC-F59F6582DD49}"/>
                </a:ext>
              </a:extLst>
            </p:cNvPr>
            <p:cNvGrpSpPr/>
            <p:nvPr/>
          </p:nvGrpSpPr>
          <p:grpSpPr>
            <a:xfrm>
              <a:off x="2718162" y="6189665"/>
              <a:ext cx="2087349" cy="2222501"/>
              <a:chOff x="300251" y="1476042"/>
              <a:chExt cx="2087349" cy="2222501"/>
            </a:xfrm>
          </p:grpSpPr>
          <p:sp>
            <p:nvSpPr>
              <p:cNvPr id="24" name="Rectangle: Rounded Corners 23">
                <a:extLst>
                  <a:ext uri="{FF2B5EF4-FFF2-40B4-BE49-F238E27FC236}">
                    <a16:creationId xmlns:a16="http://schemas.microsoft.com/office/drawing/2014/main" id="{14B7F8AB-12F5-5848-EEA7-6C53663B4BB0}"/>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A01C0E-4904-BBEE-25A3-3A49DC07E815}"/>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a:extLst>
                <a:ext uri="{FF2B5EF4-FFF2-40B4-BE49-F238E27FC236}">
                  <a16:creationId xmlns:a16="http://schemas.microsoft.com/office/drawing/2014/main" id="{6399C13F-C29D-41DC-B3CA-3F99AEAB3353}"/>
                </a:ext>
              </a:extLst>
            </p:cNvPr>
            <p:cNvSpPr txBox="1"/>
            <p:nvPr/>
          </p:nvSpPr>
          <p:spPr>
            <a:xfrm>
              <a:off x="2729061" y="6481597"/>
              <a:ext cx="2087349" cy="1785104"/>
            </a:xfrm>
            <a:prstGeom prst="rect">
              <a:avLst/>
            </a:prstGeom>
            <a:noFill/>
          </p:spPr>
          <p:txBody>
            <a:bodyPr wrap="square">
              <a:spAutoFit/>
            </a:bodyPr>
            <a:lstStyle/>
            <a:p>
              <a:r>
                <a:rPr lang="en-GB" sz="1000" b="1" dirty="0">
                  <a:solidFill>
                    <a:srgbClr val="FA7F01"/>
                  </a:solidFill>
                </a:rPr>
                <a:t>Abbr:</a:t>
              </a:r>
              <a:r>
                <a:rPr lang="en-GB" sz="1000" dirty="0">
                  <a:solidFill>
                    <a:srgbClr val="FA7F01"/>
                  </a:solidFill>
                </a:rPr>
                <a:t> PPE </a:t>
              </a:r>
            </a:p>
            <a:p>
              <a:r>
                <a:rPr lang="en-GB" sz="1000" b="1" dirty="0">
                  <a:solidFill>
                    <a:srgbClr val="FA7F01"/>
                  </a:solidFill>
                </a:rPr>
                <a:t>Year:</a:t>
              </a:r>
              <a:r>
                <a:rPr lang="en-GB" sz="1000" dirty="0">
                  <a:solidFill>
                    <a:srgbClr val="FA7F01"/>
                  </a:solidFill>
                </a:rPr>
                <a:t> 1992 </a:t>
              </a:r>
            </a:p>
            <a:p>
              <a:r>
                <a:rPr lang="en-GB" sz="1000" b="1" dirty="0">
                  <a:solidFill>
                    <a:srgbClr val="FA7F01"/>
                  </a:solidFill>
                </a:rPr>
                <a:t>Title:</a:t>
              </a:r>
              <a:r>
                <a:rPr lang="en-GB" sz="1000" dirty="0">
                  <a:solidFill>
                    <a:srgbClr val="FA7F01"/>
                  </a:solidFill>
                </a:rPr>
                <a:t> Personal Protective Equipment at Work Regulations </a:t>
              </a:r>
            </a:p>
            <a:p>
              <a:r>
                <a:rPr lang="en-GB" sz="1000" b="1" dirty="0">
                  <a:solidFill>
                    <a:srgbClr val="FA7F01"/>
                  </a:solidFill>
                </a:rPr>
                <a:t>Description:</a:t>
              </a:r>
              <a:r>
                <a:rPr lang="en-GB" sz="1000" dirty="0">
                  <a:solidFill>
                    <a:srgbClr val="FA7F01"/>
                  </a:solidFill>
                </a:rPr>
                <a:t> The PPE Regulations require employers to provide suitable personal protective equipment, ensure it fits properly, and train workers to use it correctly when risks cannot be controlled by other means.</a:t>
              </a:r>
            </a:p>
          </p:txBody>
        </p:sp>
      </p:grpSp>
      <p:grpSp>
        <p:nvGrpSpPr>
          <p:cNvPr id="26" name="Group 25">
            <a:extLst>
              <a:ext uri="{FF2B5EF4-FFF2-40B4-BE49-F238E27FC236}">
                <a16:creationId xmlns:a16="http://schemas.microsoft.com/office/drawing/2014/main" id="{E4E100BD-BF4D-EE98-19A6-95853794E9FC}"/>
              </a:ext>
            </a:extLst>
          </p:cNvPr>
          <p:cNvGrpSpPr/>
          <p:nvPr/>
        </p:nvGrpSpPr>
        <p:grpSpPr>
          <a:xfrm rot="16200000">
            <a:off x="4319799" y="2460581"/>
            <a:ext cx="2340000" cy="3420000"/>
            <a:chOff x="5048757" y="5130856"/>
            <a:chExt cx="2340000" cy="3420000"/>
          </a:xfrm>
        </p:grpSpPr>
        <p:sp>
          <p:nvSpPr>
            <p:cNvPr id="27" name="Rectangle: Rounded Corners 26">
              <a:extLst>
                <a:ext uri="{FF2B5EF4-FFF2-40B4-BE49-F238E27FC236}">
                  <a16:creationId xmlns:a16="http://schemas.microsoft.com/office/drawing/2014/main" id="{49CF87C5-2F89-1266-11B6-12BD82511425}"/>
                </a:ext>
              </a:extLst>
            </p:cNvPr>
            <p:cNvSpPr/>
            <p:nvPr/>
          </p:nvSpPr>
          <p:spPr>
            <a:xfrm rot="5400000">
              <a:off x="4508757" y="5670856"/>
              <a:ext cx="3420000" cy="2340000"/>
            </a:xfrm>
            <a:prstGeom prst="roundRect">
              <a:avLst/>
            </a:prstGeom>
            <a:solidFill>
              <a:srgbClr val="6666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pic>
          <p:nvPicPr>
            <p:cNvPr id="28" name="Picture 27">
              <a:extLst>
                <a:ext uri="{FF2B5EF4-FFF2-40B4-BE49-F238E27FC236}">
                  <a16:creationId xmlns:a16="http://schemas.microsoft.com/office/drawing/2014/main" id="{85308805-8652-5ADC-3F29-167B62BF85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66756" y="5130856"/>
              <a:ext cx="1152000" cy="1152000"/>
            </a:xfrm>
            <a:prstGeom prst="rect">
              <a:avLst/>
            </a:prstGeom>
          </p:spPr>
        </p:pic>
        <p:sp>
          <p:nvSpPr>
            <p:cNvPr id="29" name="Rectangle 28">
              <a:extLst>
                <a:ext uri="{FF2B5EF4-FFF2-40B4-BE49-F238E27FC236}">
                  <a16:creationId xmlns:a16="http://schemas.microsoft.com/office/drawing/2014/main" id="{66F42D0B-360E-3DC3-712D-1D27C2088DE9}"/>
                </a:ext>
              </a:extLst>
            </p:cNvPr>
            <p:cNvSpPr/>
            <p:nvPr/>
          </p:nvSpPr>
          <p:spPr>
            <a:xfrm>
              <a:off x="6002918" y="5306746"/>
              <a:ext cx="1135247" cy="400110"/>
            </a:xfrm>
            <a:prstGeom prst="rect">
              <a:avLst/>
            </a:prstGeom>
            <a:noFill/>
          </p:spPr>
          <p:txBody>
            <a:bodyPr wrap="none" lIns="91440" tIns="45720" rIns="91440" bIns="45720">
              <a:spAutoFit/>
            </a:bodyPr>
            <a:lstStyle/>
            <a:p>
              <a:pPr algn="ctr"/>
              <a:r>
                <a:rPr lang="en-US" sz="2000" b="1" cap="none" spc="0" dirty="0">
                  <a:ln w="0"/>
                  <a:solidFill>
                    <a:schemeClr val="bg1"/>
                  </a:solidFill>
                  <a:effectLst>
                    <a:outerShdw blurRad="38100" dist="19050" dir="2700000" algn="tl" rotWithShape="0">
                      <a:schemeClr val="dk1">
                        <a:alpha val="40000"/>
                      </a:schemeClr>
                    </a:outerShdw>
                  </a:effectLst>
                </a:rPr>
                <a:t>RIDDOR</a:t>
              </a:r>
              <a:endParaRPr lang="en-US" sz="3600" b="1" cap="none" spc="0" dirty="0">
                <a:ln w="0"/>
                <a:solidFill>
                  <a:schemeClr val="bg1"/>
                </a:solidFill>
                <a:effectLst>
                  <a:outerShdw blurRad="38100" dist="19050" dir="2700000" algn="tl" rotWithShape="0">
                    <a:schemeClr val="dk1">
                      <a:alpha val="40000"/>
                    </a:schemeClr>
                  </a:outerShdw>
                </a:effectLst>
              </a:endParaRPr>
            </a:p>
          </p:txBody>
        </p:sp>
        <p:grpSp>
          <p:nvGrpSpPr>
            <p:cNvPr id="30" name="Group 29">
              <a:extLst>
                <a:ext uri="{FF2B5EF4-FFF2-40B4-BE49-F238E27FC236}">
                  <a16:creationId xmlns:a16="http://schemas.microsoft.com/office/drawing/2014/main" id="{DA0E253A-826E-10E6-577E-0A2FAF50997C}"/>
                </a:ext>
              </a:extLst>
            </p:cNvPr>
            <p:cNvGrpSpPr/>
            <p:nvPr/>
          </p:nvGrpSpPr>
          <p:grpSpPr>
            <a:xfrm>
              <a:off x="5175083" y="6189665"/>
              <a:ext cx="2087349" cy="2222501"/>
              <a:chOff x="300251" y="1476042"/>
              <a:chExt cx="2087349" cy="2222501"/>
            </a:xfrm>
          </p:grpSpPr>
          <p:sp>
            <p:nvSpPr>
              <p:cNvPr id="32" name="Rectangle: Rounded Corners 31">
                <a:extLst>
                  <a:ext uri="{FF2B5EF4-FFF2-40B4-BE49-F238E27FC236}">
                    <a16:creationId xmlns:a16="http://schemas.microsoft.com/office/drawing/2014/main" id="{4E15039F-782C-D1D8-C9DD-90ED8B8CDDB2}"/>
                  </a:ext>
                </a:extLst>
              </p:cNvPr>
              <p:cNvSpPr/>
              <p:nvPr/>
            </p:nvSpPr>
            <p:spPr>
              <a:xfrm>
                <a:off x="300251" y="1622509"/>
                <a:ext cx="2087349" cy="2076034"/>
              </a:xfrm>
              <a:prstGeom prst="roundRect">
                <a:avLst>
                  <a:gd name="adj" fmla="val 142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9A5134B-8CB8-35FF-8BF6-F07CB5A5A239}"/>
                  </a:ext>
                </a:extLst>
              </p:cNvPr>
              <p:cNvSpPr/>
              <p:nvPr/>
            </p:nvSpPr>
            <p:spPr>
              <a:xfrm>
                <a:off x="311150" y="1476042"/>
                <a:ext cx="2076450" cy="7810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extBox 30">
              <a:extLst>
                <a:ext uri="{FF2B5EF4-FFF2-40B4-BE49-F238E27FC236}">
                  <a16:creationId xmlns:a16="http://schemas.microsoft.com/office/drawing/2014/main" id="{C3F366E4-7174-39C8-B58B-22BFABB0FF4F}"/>
                </a:ext>
              </a:extLst>
            </p:cNvPr>
            <p:cNvSpPr txBox="1"/>
            <p:nvPr/>
          </p:nvSpPr>
          <p:spPr>
            <a:xfrm>
              <a:off x="5175083" y="6352349"/>
              <a:ext cx="2087349" cy="2092881"/>
            </a:xfrm>
            <a:prstGeom prst="rect">
              <a:avLst/>
            </a:prstGeom>
            <a:noFill/>
          </p:spPr>
          <p:txBody>
            <a:bodyPr wrap="square">
              <a:spAutoFit/>
            </a:bodyPr>
            <a:lstStyle/>
            <a:p>
              <a:r>
                <a:rPr lang="en-GB" sz="1000" b="1" dirty="0">
                  <a:solidFill>
                    <a:srgbClr val="666666"/>
                  </a:solidFill>
                </a:rPr>
                <a:t>Abbr:</a:t>
              </a:r>
              <a:r>
                <a:rPr lang="en-GB" sz="1000" dirty="0">
                  <a:solidFill>
                    <a:srgbClr val="666666"/>
                  </a:solidFill>
                </a:rPr>
                <a:t> RIDDOR </a:t>
              </a:r>
            </a:p>
            <a:p>
              <a:r>
                <a:rPr lang="en-GB" sz="1000" b="1" dirty="0">
                  <a:solidFill>
                    <a:srgbClr val="666666"/>
                  </a:solidFill>
                </a:rPr>
                <a:t>Year:</a:t>
              </a:r>
              <a:r>
                <a:rPr lang="en-GB" sz="1000" dirty="0">
                  <a:solidFill>
                    <a:srgbClr val="666666"/>
                  </a:solidFill>
                </a:rPr>
                <a:t> 2013 (current version) </a:t>
              </a:r>
            </a:p>
            <a:p>
              <a:r>
                <a:rPr lang="en-GB" sz="1000" b="1" dirty="0">
                  <a:solidFill>
                    <a:srgbClr val="666666"/>
                  </a:solidFill>
                </a:rPr>
                <a:t>Title:</a:t>
              </a:r>
              <a:r>
                <a:rPr lang="en-GB" sz="1000" dirty="0">
                  <a:solidFill>
                    <a:srgbClr val="666666"/>
                  </a:solidFill>
                </a:rPr>
                <a:t> Reporting of Injuries, Diseases and Dangerous Occurrences Regulations </a:t>
              </a:r>
            </a:p>
            <a:p>
              <a:r>
                <a:rPr lang="en-GB" sz="1000" b="1" dirty="0">
                  <a:solidFill>
                    <a:srgbClr val="666666"/>
                  </a:solidFill>
                </a:rPr>
                <a:t>Description:</a:t>
              </a:r>
              <a:r>
                <a:rPr lang="en-GB" sz="1000" dirty="0">
                  <a:solidFill>
                    <a:srgbClr val="666666"/>
                  </a:solidFill>
                </a:rPr>
                <a:t> RIDDOR requires employers to report certain workplace accidents, injuries, diseases, and dangerous occurrences to the HSE so that serious risks can be monitored, investigated, and prevented in the future.</a:t>
              </a:r>
            </a:p>
          </p:txBody>
        </p:sp>
      </p:grpSp>
      <p:grpSp>
        <p:nvGrpSpPr>
          <p:cNvPr id="5" name="Group 4">
            <a:extLst>
              <a:ext uri="{FF2B5EF4-FFF2-40B4-BE49-F238E27FC236}">
                <a16:creationId xmlns:a16="http://schemas.microsoft.com/office/drawing/2014/main" id="{4B7BAF76-9482-59C3-CC88-52EE3662CE39}"/>
              </a:ext>
            </a:extLst>
          </p:cNvPr>
          <p:cNvGrpSpPr/>
          <p:nvPr/>
        </p:nvGrpSpPr>
        <p:grpSpPr>
          <a:xfrm>
            <a:off x="625352" y="2651407"/>
            <a:ext cx="555014" cy="237494"/>
            <a:chOff x="2021582" y="1917982"/>
            <a:chExt cx="555014" cy="237494"/>
          </a:xfrm>
        </p:grpSpPr>
        <p:pic>
          <p:nvPicPr>
            <p:cNvPr id="7" name="Picture 6">
              <a:extLst>
                <a:ext uri="{FF2B5EF4-FFF2-40B4-BE49-F238E27FC236}">
                  <a16:creationId xmlns:a16="http://schemas.microsoft.com/office/drawing/2014/main" id="{F10FB261-A492-C7CB-CCF2-BE7A83C0845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4" name="Picture 33">
              <a:extLst>
                <a:ext uri="{FF2B5EF4-FFF2-40B4-BE49-F238E27FC236}">
                  <a16:creationId xmlns:a16="http://schemas.microsoft.com/office/drawing/2014/main" id="{C23DC41B-6EE0-47D2-7B38-C4BC99921A7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304123" y="1917982"/>
              <a:ext cx="272473" cy="182946"/>
            </a:xfrm>
            <a:prstGeom prst="rect">
              <a:avLst/>
            </a:prstGeom>
          </p:spPr>
        </p:pic>
      </p:grpSp>
      <p:grpSp>
        <p:nvGrpSpPr>
          <p:cNvPr id="35" name="Group 34">
            <a:extLst>
              <a:ext uri="{FF2B5EF4-FFF2-40B4-BE49-F238E27FC236}">
                <a16:creationId xmlns:a16="http://schemas.microsoft.com/office/drawing/2014/main" id="{6A5D5345-0A3B-F6D9-2020-0314BAB53EA0}"/>
              </a:ext>
            </a:extLst>
          </p:cNvPr>
          <p:cNvGrpSpPr/>
          <p:nvPr/>
        </p:nvGrpSpPr>
        <p:grpSpPr>
          <a:xfrm>
            <a:off x="625314" y="5003304"/>
            <a:ext cx="593536" cy="234776"/>
            <a:chOff x="2021582" y="1920700"/>
            <a:chExt cx="593536" cy="234776"/>
          </a:xfrm>
        </p:grpSpPr>
        <p:pic>
          <p:nvPicPr>
            <p:cNvPr id="36" name="Picture 35">
              <a:extLst>
                <a:ext uri="{FF2B5EF4-FFF2-40B4-BE49-F238E27FC236}">
                  <a16:creationId xmlns:a16="http://schemas.microsoft.com/office/drawing/2014/main" id="{5EC88B04-2F06-2690-B2CB-4C55A0037B8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7" name="Picture 36">
              <a:extLst>
                <a:ext uri="{FF2B5EF4-FFF2-40B4-BE49-F238E27FC236}">
                  <a16:creationId xmlns:a16="http://schemas.microsoft.com/office/drawing/2014/main" id="{0F5B0C2F-68EB-625F-2D5D-771B50B53BE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342645" y="1937516"/>
              <a:ext cx="272473" cy="182946"/>
            </a:xfrm>
            <a:prstGeom prst="rect">
              <a:avLst/>
            </a:prstGeom>
          </p:spPr>
        </p:pic>
      </p:grpSp>
    </p:spTree>
    <p:extLst>
      <p:ext uri="{BB962C8B-B14F-4D97-AF65-F5344CB8AC3E}">
        <p14:creationId xmlns:p14="http://schemas.microsoft.com/office/powerpoint/2010/main" val="3578228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5594E7-DD46-63BA-BC03-4C5C63D3DE3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302A83-5F18-F304-2EE1-182634F18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419821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8F7727-D02B-EEEA-0DAD-36CCFB8BD9E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17A5F67-FEE6-7041-CFCC-1B05CE47D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1645849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52D49C-BD76-8FEE-6850-EB892BBE1C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9EC1E78-CAB6-4B00-D756-5294AC585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578763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649981-D795-3BD4-7C81-133CC8CDFCF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E8B3D3F-8084-2499-9A37-606609D5C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38543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53D19F6-E55F-59F9-9F0D-5A340D4679B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F61CBA0-A086-694E-86F2-1840539DFAA4}"/>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F62970A6-BBE3-CDE6-727A-B6DCDBAD8F7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569DE2F-4284-D76B-A47A-D4636107F7A0}"/>
                </a:ext>
              </a:extLst>
            </p:cNvPr>
            <p:cNvSpPr/>
            <p:nvPr/>
          </p:nvSpPr>
          <p:spPr>
            <a:xfrm rot="21009592">
              <a:off x="369805" y="275930"/>
              <a:ext cx="4315647"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Contents.</a:t>
              </a:r>
            </a:p>
          </p:txBody>
        </p:sp>
      </p:grpSp>
      <p:sp>
        <p:nvSpPr>
          <p:cNvPr id="25" name="TextBox 24">
            <a:extLst>
              <a:ext uri="{FF2B5EF4-FFF2-40B4-BE49-F238E27FC236}">
                <a16:creationId xmlns:a16="http://schemas.microsoft.com/office/drawing/2014/main" id="{4F04A5AE-288F-E6E9-70F2-1B4FB14CCD86}"/>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2" name="TextBox 1">
            <a:extLst>
              <a:ext uri="{FF2B5EF4-FFF2-40B4-BE49-F238E27FC236}">
                <a16:creationId xmlns:a16="http://schemas.microsoft.com/office/drawing/2014/main" id="{A31CE01B-C844-4426-8977-40FB406D994B}"/>
              </a:ext>
            </a:extLst>
          </p:cNvPr>
          <p:cNvSpPr txBox="1"/>
          <p:nvPr/>
        </p:nvSpPr>
        <p:spPr>
          <a:xfrm>
            <a:off x="266650" y="2292824"/>
            <a:ext cx="6325219" cy="6186309"/>
          </a:xfrm>
          <a:prstGeom prst="rect">
            <a:avLst/>
          </a:prstGeom>
          <a:noFill/>
        </p:spPr>
        <p:txBody>
          <a:bodyPr wrap="square" rtlCol="0">
            <a:spAutoFit/>
          </a:bodyPr>
          <a:lstStyle/>
          <a:p>
            <a:r>
              <a:rPr lang="en-GB" dirty="0">
                <a:solidFill>
                  <a:srgbClr val="1F6165"/>
                </a:solidFill>
              </a:rPr>
              <a:t>Title Page……………………………………………………………………01</a:t>
            </a:r>
          </a:p>
          <a:p>
            <a:r>
              <a:rPr lang="en-GB" dirty="0">
                <a:solidFill>
                  <a:srgbClr val="1F6165"/>
                </a:solidFill>
              </a:rPr>
              <a:t>Contents...........................................................................02</a:t>
            </a:r>
          </a:p>
          <a:p>
            <a:r>
              <a:rPr lang="en-GB" dirty="0">
                <a:solidFill>
                  <a:srgbClr val="1F6165"/>
                </a:solidFill>
              </a:rPr>
              <a:t>Intro………………………………………………………………………….03</a:t>
            </a:r>
          </a:p>
          <a:p>
            <a:r>
              <a:rPr lang="en-GB" dirty="0">
                <a:solidFill>
                  <a:srgbClr val="1F6165"/>
                </a:solidFill>
              </a:rPr>
              <a:t>Aim…………………………………………………………………………..04</a:t>
            </a:r>
          </a:p>
          <a:p>
            <a:r>
              <a:rPr lang="en-GB" dirty="0">
                <a:solidFill>
                  <a:srgbClr val="1F6165"/>
                </a:solidFill>
              </a:rPr>
              <a:t>Objectives…………………………………………………………………04</a:t>
            </a:r>
          </a:p>
          <a:p>
            <a:r>
              <a:rPr lang="en-GB" dirty="0">
                <a:solidFill>
                  <a:srgbClr val="1F6165"/>
                </a:solidFill>
              </a:rPr>
              <a:t>Activity Overview………………………………………………………..05</a:t>
            </a:r>
          </a:p>
          <a:p>
            <a:r>
              <a:rPr lang="en-GB" dirty="0">
                <a:solidFill>
                  <a:srgbClr val="1F6165"/>
                </a:solidFill>
              </a:rPr>
              <a:t>Why this activity helps learning…………………………………….06</a:t>
            </a:r>
          </a:p>
          <a:p>
            <a:r>
              <a:rPr lang="en-GB" dirty="0">
                <a:solidFill>
                  <a:srgbClr val="1F6165"/>
                </a:solidFill>
              </a:rPr>
              <a:t>Student Instructions…………………………………………………..07</a:t>
            </a:r>
          </a:p>
          <a:p>
            <a:r>
              <a:rPr lang="en-GB" dirty="0">
                <a:solidFill>
                  <a:srgbClr val="1F6165"/>
                </a:solidFill>
              </a:rPr>
              <a:t>Lecturer Instructions……………………………………………..…..08</a:t>
            </a:r>
          </a:p>
          <a:p>
            <a:r>
              <a:rPr lang="en-GB" dirty="0">
                <a:solidFill>
                  <a:srgbClr val="1F6165"/>
                </a:solidFill>
              </a:rPr>
              <a:t>Scaffolding Options………………………………………………..….09</a:t>
            </a:r>
          </a:p>
          <a:p>
            <a:r>
              <a:rPr lang="en-GB" dirty="0">
                <a:solidFill>
                  <a:srgbClr val="1F6165"/>
                </a:solidFill>
              </a:rPr>
              <a:t>Differentiation Strategies…………………………………………….10</a:t>
            </a:r>
          </a:p>
          <a:p>
            <a:r>
              <a:rPr lang="en-GB" dirty="0">
                <a:solidFill>
                  <a:srgbClr val="1F6165"/>
                </a:solidFill>
              </a:rPr>
              <a:t>Assessment Opportunities………………………………………….11</a:t>
            </a:r>
          </a:p>
          <a:p>
            <a:r>
              <a:rPr lang="en-GB" dirty="0">
                <a:solidFill>
                  <a:srgbClr val="1F6165"/>
                </a:solidFill>
              </a:rPr>
              <a:t>Printables………………………………………………………………...12</a:t>
            </a:r>
          </a:p>
          <a:p>
            <a:r>
              <a:rPr lang="en-GB" dirty="0">
                <a:solidFill>
                  <a:srgbClr val="1F6165"/>
                </a:solidFill>
              </a:rPr>
              <a:t>	Spinner Label...……………………………………………………13</a:t>
            </a:r>
          </a:p>
          <a:p>
            <a:r>
              <a:rPr lang="en-GB" dirty="0">
                <a:solidFill>
                  <a:srgbClr val="1F6165"/>
                </a:solidFill>
              </a:rPr>
              <a:t>	Regulation Flash Cards.………………………………………..14</a:t>
            </a:r>
          </a:p>
          <a:p>
            <a:r>
              <a:rPr lang="en-GB" dirty="0">
                <a:solidFill>
                  <a:srgbClr val="1F6165"/>
                </a:solidFill>
              </a:rPr>
              <a:t>	Reference Sheets.………………………………………….…….16</a:t>
            </a:r>
          </a:p>
          <a:p>
            <a:r>
              <a:rPr lang="en-GB" dirty="0">
                <a:solidFill>
                  <a:srgbClr val="1F6165"/>
                </a:solidFill>
              </a:rPr>
              <a:t>	Bonus Content……………………………………………….……22</a:t>
            </a:r>
          </a:p>
          <a:p>
            <a:r>
              <a:rPr lang="en-GB" dirty="0">
                <a:solidFill>
                  <a:srgbClr val="1F6165"/>
                </a:solidFill>
              </a:rPr>
              <a:t>	Challenge token……………………………………………….....30</a:t>
            </a:r>
          </a:p>
          <a:p>
            <a:r>
              <a:rPr lang="en-GB" dirty="0">
                <a:solidFill>
                  <a:srgbClr val="1F6165"/>
                </a:solidFill>
              </a:rPr>
              <a:t>	Regulation Scenario Cards…………………………………….31</a:t>
            </a:r>
          </a:p>
          <a:p>
            <a:r>
              <a:rPr lang="en-GB" dirty="0">
                <a:solidFill>
                  <a:srgbClr val="1F6165"/>
                </a:solidFill>
              </a:rPr>
              <a:t>	Activity Worksheet……………………………………………….35</a:t>
            </a:r>
          </a:p>
          <a:p>
            <a:r>
              <a:rPr lang="en-GB" dirty="0">
                <a:solidFill>
                  <a:srgbClr val="1F6165"/>
                </a:solidFill>
              </a:rPr>
              <a:t>Thank You………………………………………………………………….40</a:t>
            </a:r>
          </a:p>
          <a:p>
            <a:endParaRPr lang="en-GB" dirty="0">
              <a:solidFill>
                <a:srgbClr val="1F6165"/>
              </a:solidFill>
            </a:endParaRPr>
          </a:p>
        </p:txBody>
      </p:sp>
    </p:spTree>
    <p:extLst>
      <p:ext uri="{BB962C8B-B14F-4D97-AF65-F5344CB8AC3E}">
        <p14:creationId xmlns:p14="http://schemas.microsoft.com/office/powerpoint/2010/main" val="2849010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B51570-E17F-400E-9E0A-2E2CEA40B8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0B675CC-6716-2A2A-B4A9-3279A5E6F8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3811148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4736EA-88D3-0499-8F39-C5069D9A37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4CECC13-EB34-8ADA-8F10-FE0C5D91D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9675" cy="10691813"/>
          </a:xfrm>
          <a:prstGeom prst="rect">
            <a:avLst/>
          </a:prstGeom>
        </p:spPr>
      </p:pic>
    </p:spTree>
    <p:extLst>
      <p:ext uri="{BB962C8B-B14F-4D97-AF65-F5344CB8AC3E}">
        <p14:creationId xmlns:p14="http://schemas.microsoft.com/office/powerpoint/2010/main" val="1569163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B190C-A7D9-E079-D59D-5B69D77B3326}"/>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01C43C2-BB89-5E47-FB10-82701EF6A888}"/>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2013</a:t>
            </a:r>
            <a:endParaRPr lang="en-GB" sz="6600" b="1" dirty="0">
              <a:solidFill>
                <a:srgbClr val="1F6165"/>
              </a:solidFill>
            </a:endParaRPr>
          </a:p>
        </p:txBody>
      </p:sp>
      <p:sp>
        <p:nvSpPr>
          <p:cNvPr id="5" name="Rectangle: Rounded Corners 4">
            <a:extLst>
              <a:ext uri="{FF2B5EF4-FFF2-40B4-BE49-F238E27FC236}">
                <a16:creationId xmlns:a16="http://schemas.microsoft.com/office/drawing/2014/main" id="{63289DE4-836E-D6FB-6AEA-9E9346EC410D}"/>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2002</a:t>
            </a:r>
            <a:endParaRPr lang="en-GB" sz="6600" b="1" dirty="0">
              <a:solidFill>
                <a:srgbClr val="1F6165"/>
              </a:solidFill>
            </a:endParaRPr>
          </a:p>
        </p:txBody>
      </p:sp>
      <p:sp>
        <p:nvSpPr>
          <p:cNvPr id="7" name="Rectangle: Rounded Corners 6">
            <a:extLst>
              <a:ext uri="{FF2B5EF4-FFF2-40B4-BE49-F238E27FC236}">
                <a16:creationId xmlns:a16="http://schemas.microsoft.com/office/drawing/2014/main" id="{B0ED2F63-C6C1-21C2-0476-9E2C14942318}"/>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2005</a:t>
            </a:r>
            <a:endParaRPr lang="en-GB" sz="6600" b="1" dirty="0">
              <a:solidFill>
                <a:srgbClr val="1F6165"/>
              </a:solidFill>
            </a:endParaRPr>
          </a:p>
        </p:txBody>
      </p:sp>
      <p:sp>
        <p:nvSpPr>
          <p:cNvPr id="9" name="Rectangle: Rounded Corners 8">
            <a:extLst>
              <a:ext uri="{FF2B5EF4-FFF2-40B4-BE49-F238E27FC236}">
                <a16:creationId xmlns:a16="http://schemas.microsoft.com/office/drawing/2014/main" id="{F3482667-6BD1-DE9B-7CA8-F1BDE76AE23B}"/>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1974</a:t>
            </a:r>
            <a:endParaRPr lang="en-GB" sz="6600" b="1" dirty="0">
              <a:solidFill>
                <a:srgbClr val="1F6165"/>
              </a:solidFill>
            </a:endParaRPr>
          </a:p>
        </p:txBody>
      </p:sp>
      <p:sp>
        <p:nvSpPr>
          <p:cNvPr id="8" name="Rectangle: Rounded Corners 7">
            <a:extLst>
              <a:ext uri="{FF2B5EF4-FFF2-40B4-BE49-F238E27FC236}">
                <a16:creationId xmlns:a16="http://schemas.microsoft.com/office/drawing/2014/main" id="{BF9BA53E-B52D-C5A7-3245-5A89F8F4DC5E}"/>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76874FA7-CA4C-69C6-BA8C-3AAED44F871D}"/>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858BBD01-FAFF-738E-DBBD-039AC30B8683}"/>
              </a:ext>
            </a:extLst>
          </p:cNvPr>
          <p:cNvGrpSpPr/>
          <p:nvPr/>
        </p:nvGrpSpPr>
        <p:grpSpPr>
          <a:xfrm>
            <a:off x="625352" y="2654125"/>
            <a:ext cx="565626" cy="234776"/>
            <a:chOff x="2021582" y="1920700"/>
            <a:chExt cx="565626" cy="234776"/>
          </a:xfrm>
        </p:grpSpPr>
        <p:pic>
          <p:nvPicPr>
            <p:cNvPr id="16" name="Picture 15">
              <a:extLst>
                <a:ext uri="{FF2B5EF4-FFF2-40B4-BE49-F238E27FC236}">
                  <a16:creationId xmlns:a16="http://schemas.microsoft.com/office/drawing/2014/main" id="{FF6FC6BB-E55B-75DC-E8CE-F30A240448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7" name="Picture 16">
              <a:extLst>
                <a:ext uri="{FF2B5EF4-FFF2-40B4-BE49-F238E27FC236}">
                  <a16:creationId xmlns:a16="http://schemas.microsoft.com/office/drawing/2014/main" id="{D504C840-1C67-4732-2F1F-1C91C36B8B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sp>
        <p:nvSpPr>
          <p:cNvPr id="19" name="TextBox 18">
            <a:extLst>
              <a:ext uri="{FF2B5EF4-FFF2-40B4-BE49-F238E27FC236}">
                <a16:creationId xmlns:a16="http://schemas.microsoft.com/office/drawing/2014/main" id="{0AA03A77-5CE5-F216-B1E5-4881153577FA}"/>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10BD3E5E-503D-6859-67D2-4E09AECC744E}"/>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D3EA8E0-3CFA-73A4-4D0C-64A45A2F77D4}"/>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A7D20F2C-812F-0FD1-D7D6-14BC098077A3}"/>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DDC9333E-6F5E-CA4B-603B-ED5623501A59}"/>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C20B18E-E14A-BB7B-C8E6-D72C805DE1A8}"/>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237D3C17-6F3D-83F6-31DB-02C8A01E02A9}"/>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5A3D179D-590A-0206-9CFD-25D08618733E}"/>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420A51BD-D86D-1241-EF47-52E7AA06963D}"/>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B3B2FB6E-A4B6-0EDB-5BE2-9EF894852D28}"/>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CE94C9F0-F533-962E-C8FF-AE3EE67BA3AF}"/>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5" name="Group 44">
            <a:extLst>
              <a:ext uri="{FF2B5EF4-FFF2-40B4-BE49-F238E27FC236}">
                <a16:creationId xmlns:a16="http://schemas.microsoft.com/office/drawing/2014/main" id="{810EDEFE-DCC2-B9F3-402A-0605B9E0319F}"/>
              </a:ext>
            </a:extLst>
          </p:cNvPr>
          <p:cNvGrpSpPr/>
          <p:nvPr/>
        </p:nvGrpSpPr>
        <p:grpSpPr>
          <a:xfrm>
            <a:off x="625314" y="5003304"/>
            <a:ext cx="565626" cy="234776"/>
            <a:chOff x="2021582" y="1920700"/>
            <a:chExt cx="565626" cy="234776"/>
          </a:xfrm>
        </p:grpSpPr>
        <p:pic>
          <p:nvPicPr>
            <p:cNvPr id="53" name="Picture 52">
              <a:extLst>
                <a:ext uri="{FF2B5EF4-FFF2-40B4-BE49-F238E27FC236}">
                  <a16:creationId xmlns:a16="http://schemas.microsoft.com/office/drawing/2014/main" id="{765B4B5B-DFCB-C321-E472-03750D9199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54" name="Picture 53">
              <a:extLst>
                <a:ext uri="{FF2B5EF4-FFF2-40B4-BE49-F238E27FC236}">
                  <a16:creationId xmlns:a16="http://schemas.microsoft.com/office/drawing/2014/main" id="{F5A68094-FD89-CFC0-097D-B26BFE4A42A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sp>
        <p:nvSpPr>
          <p:cNvPr id="46" name="TextBox 45">
            <a:extLst>
              <a:ext uri="{FF2B5EF4-FFF2-40B4-BE49-F238E27FC236}">
                <a16:creationId xmlns:a16="http://schemas.microsoft.com/office/drawing/2014/main" id="{F9B14826-C838-93D6-7D76-822783C9A81C}"/>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C4E7CCCB-821B-7AA7-4A58-3E39CDFBCBD9}"/>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B42EA8CF-2333-D0A5-0CCD-43ECC55EE45B}"/>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5A9BF71B-289B-D9D0-0E9C-9EC9F8296938}"/>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B796B383-5B46-8CB5-A12C-1D5197A98747}"/>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00F544D7-6FB2-7CBC-5411-F6E21303FB12}"/>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CFC0BEC9-8095-4582-80B8-F18E9FD67A46}"/>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1D054DEC-6AB7-A0F9-F771-AF60FEF02073}"/>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8" name="Group 57">
            <a:extLst>
              <a:ext uri="{FF2B5EF4-FFF2-40B4-BE49-F238E27FC236}">
                <a16:creationId xmlns:a16="http://schemas.microsoft.com/office/drawing/2014/main" id="{E8569895-9834-5EC9-F6ED-4463FED80109}"/>
              </a:ext>
            </a:extLst>
          </p:cNvPr>
          <p:cNvGrpSpPr/>
          <p:nvPr/>
        </p:nvGrpSpPr>
        <p:grpSpPr>
          <a:xfrm>
            <a:off x="625314" y="7333749"/>
            <a:ext cx="565626" cy="234776"/>
            <a:chOff x="2021582" y="1920700"/>
            <a:chExt cx="565626" cy="234776"/>
          </a:xfrm>
        </p:grpSpPr>
        <p:pic>
          <p:nvPicPr>
            <p:cNvPr id="66" name="Picture 65">
              <a:extLst>
                <a:ext uri="{FF2B5EF4-FFF2-40B4-BE49-F238E27FC236}">
                  <a16:creationId xmlns:a16="http://schemas.microsoft.com/office/drawing/2014/main" id="{1CE6DA69-51DE-CAC7-044C-F01976FD884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7" name="Picture 66">
              <a:extLst>
                <a:ext uri="{FF2B5EF4-FFF2-40B4-BE49-F238E27FC236}">
                  <a16:creationId xmlns:a16="http://schemas.microsoft.com/office/drawing/2014/main" id="{37585434-7443-B829-42D6-94E1B29348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sp>
        <p:nvSpPr>
          <p:cNvPr id="59" name="TextBox 58">
            <a:extLst>
              <a:ext uri="{FF2B5EF4-FFF2-40B4-BE49-F238E27FC236}">
                <a16:creationId xmlns:a16="http://schemas.microsoft.com/office/drawing/2014/main" id="{CF4D736C-9FEA-1665-CB9C-A1B66C93CDE9}"/>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82B23572-7306-B1F1-042F-946B2457424F}"/>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17D5A9E8-1B2F-2E3C-3EAF-9FE3FE2B4202}"/>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31504360-86D0-730C-F116-05D27CDCAC3D}"/>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F9FE9FBB-FD65-4E19-9CC7-98C1A4162527}"/>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F5681837-0191-CF22-4AF8-E2DF1407A65C}"/>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BEC58E8A-E2E8-66D2-F06A-138793FF3E61}"/>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7A7669F1-9460-FCB4-8721-72A4C10DFE3C}"/>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AD38432F-F1B3-CF88-3B78-017434493E47}"/>
              </a:ext>
            </a:extLst>
          </p:cNvPr>
          <p:cNvGrpSpPr/>
          <p:nvPr/>
        </p:nvGrpSpPr>
        <p:grpSpPr>
          <a:xfrm>
            <a:off x="625276" y="9681659"/>
            <a:ext cx="565588" cy="234776"/>
            <a:chOff x="2021582" y="1920700"/>
            <a:chExt cx="565588" cy="234776"/>
          </a:xfrm>
        </p:grpSpPr>
        <p:pic>
          <p:nvPicPr>
            <p:cNvPr id="79" name="Picture 78">
              <a:extLst>
                <a:ext uri="{FF2B5EF4-FFF2-40B4-BE49-F238E27FC236}">
                  <a16:creationId xmlns:a16="http://schemas.microsoft.com/office/drawing/2014/main" id="{E9F53BFD-C64A-3E70-8DE6-5970CEB33B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80" name="Picture 79">
              <a:extLst>
                <a:ext uri="{FF2B5EF4-FFF2-40B4-BE49-F238E27FC236}">
                  <a16:creationId xmlns:a16="http://schemas.microsoft.com/office/drawing/2014/main" id="{94A5F0A4-F985-8625-EE75-45FE8CB803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
        <p:nvSpPr>
          <p:cNvPr id="72" name="TextBox 71">
            <a:extLst>
              <a:ext uri="{FF2B5EF4-FFF2-40B4-BE49-F238E27FC236}">
                <a16:creationId xmlns:a16="http://schemas.microsoft.com/office/drawing/2014/main" id="{6905E8C4-6C9E-7E6B-AE25-0C80248F9A0B}"/>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3BC1C976-8432-8865-60FE-5A9237DD94DE}"/>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17E828C6-C07C-EA7D-02A7-B6E5F7494136}"/>
              </a:ext>
            </a:extLst>
          </p:cNvPr>
          <p:cNvSpPr txBox="1"/>
          <p:nvPr/>
        </p:nvSpPr>
        <p:spPr>
          <a:xfrm>
            <a:off x="467751" y="915018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75" name="TextBox 74">
            <a:extLst>
              <a:ext uri="{FF2B5EF4-FFF2-40B4-BE49-F238E27FC236}">
                <a16:creationId xmlns:a16="http://schemas.microsoft.com/office/drawing/2014/main" id="{A3C84775-9450-75D6-46C1-0CC8AD8BE6B7}"/>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155D7504-CB4D-9CF7-8169-0268EC0E3EE5}"/>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8EFA4452-EDEC-03CF-7182-17C277A4EBAA}"/>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06D19D3B-CE72-D1B2-EF2C-68EC9F1C5A8D}"/>
              </a:ext>
            </a:extLst>
          </p:cNvPr>
          <p:cNvSpPr txBox="1"/>
          <p:nvPr/>
        </p:nvSpPr>
        <p:spPr>
          <a:xfrm>
            <a:off x="3924343" y="4925800"/>
            <a:ext cx="3159037" cy="246221"/>
          </a:xfrm>
          <a:prstGeom prst="rect">
            <a:avLst/>
          </a:prstGeom>
          <a:noFill/>
        </p:spPr>
        <p:txBody>
          <a:bodyPr wrap="square" rtlCol="0">
            <a:spAutoFit/>
          </a:bodyPr>
          <a:lstStyle/>
          <a:p>
            <a:pPr algn="ctr"/>
            <a:r>
              <a:rPr lang="en-GB" sz="1000" dirty="0">
                <a:solidFill>
                  <a:schemeClr val="bg1"/>
                </a:solidFill>
              </a:rPr>
              <a:t>of ill‑health cases were back/joint/muscle problems</a:t>
            </a:r>
          </a:p>
        </p:txBody>
      </p:sp>
      <p:sp>
        <p:nvSpPr>
          <p:cNvPr id="124" name="TextBox 123">
            <a:extLst>
              <a:ext uri="{FF2B5EF4-FFF2-40B4-BE49-F238E27FC236}">
                <a16:creationId xmlns:a16="http://schemas.microsoft.com/office/drawing/2014/main" id="{354B880B-E16C-020D-B222-8562B2C55E01}"/>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spTree>
    <p:extLst>
      <p:ext uri="{BB962C8B-B14F-4D97-AF65-F5344CB8AC3E}">
        <p14:creationId xmlns:p14="http://schemas.microsoft.com/office/powerpoint/2010/main" val="2890547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31F21-EB9C-09FC-8C00-7DBAB153755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88A88BC-E884-C9E9-49ED-55BD3933E025}"/>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2005</a:t>
            </a:r>
            <a:endParaRPr lang="en-GB" sz="6600" b="1" dirty="0">
              <a:solidFill>
                <a:srgbClr val="1F6165"/>
              </a:solidFill>
            </a:endParaRPr>
          </a:p>
        </p:txBody>
      </p:sp>
      <p:sp>
        <p:nvSpPr>
          <p:cNvPr id="5" name="Rectangle: Rounded Corners 4">
            <a:extLst>
              <a:ext uri="{FF2B5EF4-FFF2-40B4-BE49-F238E27FC236}">
                <a16:creationId xmlns:a16="http://schemas.microsoft.com/office/drawing/2014/main" id="{C4927E9A-659E-2A34-EEBD-37BE617115D6}"/>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2002</a:t>
            </a:r>
            <a:endParaRPr lang="en-GB" sz="6600" b="1" dirty="0">
              <a:solidFill>
                <a:srgbClr val="1F6165"/>
              </a:solidFill>
            </a:endParaRPr>
          </a:p>
        </p:txBody>
      </p:sp>
      <p:sp>
        <p:nvSpPr>
          <p:cNvPr id="9" name="Rectangle: Rounded Corners 8">
            <a:extLst>
              <a:ext uri="{FF2B5EF4-FFF2-40B4-BE49-F238E27FC236}">
                <a16:creationId xmlns:a16="http://schemas.microsoft.com/office/drawing/2014/main" id="{A53F59CD-01F3-632F-FCAD-374716DFD533}"/>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1F6165"/>
                </a:solidFill>
              </a:rPr>
              <a:t>1998</a:t>
            </a:r>
            <a:endParaRPr lang="en-GB" sz="6600" b="1" dirty="0">
              <a:solidFill>
                <a:srgbClr val="1F6165"/>
              </a:solidFill>
            </a:endParaRPr>
          </a:p>
        </p:txBody>
      </p:sp>
      <p:sp>
        <p:nvSpPr>
          <p:cNvPr id="8" name="Rectangle: Rounded Corners 7">
            <a:extLst>
              <a:ext uri="{FF2B5EF4-FFF2-40B4-BE49-F238E27FC236}">
                <a16:creationId xmlns:a16="http://schemas.microsoft.com/office/drawing/2014/main" id="{0A4E6C06-32A4-910A-0DB3-CD399B90C1DD}"/>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DEE5BCB6-76B3-BBF8-7D12-5F438DAFBD4A}"/>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AE831441-EBB1-8F65-2C61-247D3112EC36}"/>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2719111F-C464-29C7-BC8A-4E4E2159D764}"/>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7F6358D3-46A6-D598-23C2-FA7D91F03EBB}"/>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1B580D6D-CE51-BB73-A82B-E83599BE6815}"/>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4F7986E6-99E5-1985-B56D-A3047409F31A}"/>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5F8FCAF-6374-26DA-DCC2-81C05B3DD6F7}"/>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F34B079F-EFF7-9B22-1B8C-CF2055E4C9DD}"/>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3EE55708-B9F2-22AC-CEAF-38991CAE95CD}"/>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0A1DE460-BC19-7BD3-E1D7-D493BD31F1C7}"/>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96468A4C-4148-FB48-ABEA-350590153D0E}"/>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8F9D58B4-2343-4AAC-FB9F-FACA4FE6EAFC}"/>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5F192675-A2F6-426B-EA06-7ACE492D98F3}"/>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384D8ECD-A494-DCC6-F01E-D6F787896202}"/>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4FA38BFE-B033-C8C4-2EA1-B818A4D9141E}"/>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722950F6-C1B6-C337-858A-6BDB68EAB0E1}"/>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C7F53CA8-3766-7A8F-31F8-6E9EB96236CC}"/>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B6A0CB8B-253E-CD4B-4942-A6FA15ABC7DC}"/>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F36A5C2E-B7F4-F6D9-CA71-9821A735B8A5}"/>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8A79533E-4857-77EB-002A-A2BB4F740B36}"/>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21CA0AF2-7E46-FCED-A046-E9001B217D3A}"/>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DDE38743-4946-C128-EDDE-F780FCC0DB37}"/>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98FE5F0E-6015-CAA7-03F8-AA4A1A0E60DE}"/>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512CEEEA-295D-3514-E190-CA99A858936D}"/>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A89FAB52-ADE4-F4E3-BA63-6877A0A5ADFC}"/>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C5F92F28-C590-EFF4-AAC0-DAD206F8E8E3}"/>
              </a:ext>
            </a:extLst>
          </p:cNvPr>
          <p:cNvSpPr txBox="1"/>
          <p:nvPr/>
        </p:nvSpPr>
        <p:spPr>
          <a:xfrm>
            <a:off x="3924343" y="4925800"/>
            <a:ext cx="3159037" cy="461665"/>
          </a:xfrm>
          <a:prstGeom prst="rect">
            <a:avLst/>
          </a:prstGeom>
          <a:noFill/>
        </p:spPr>
        <p:txBody>
          <a:bodyPr wrap="square" rtlCol="0">
            <a:spAutoFit/>
          </a:bodyPr>
          <a:lstStyle/>
          <a:p>
            <a:pPr algn="ctr"/>
            <a:r>
              <a:rPr lang="en-GB" sz="1200" dirty="0">
                <a:solidFill>
                  <a:schemeClr val="bg1"/>
                </a:solidFill>
              </a:rPr>
              <a:t>of ill‑health cases were back/joint/muscle problems</a:t>
            </a:r>
          </a:p>
        </p:txBody>
      </p:sp>
      <p:grpSp>
        <p:nvGrpSpPr>
          <p:cNvPr id="2" name="Group 1">
            <a:extLst>
              <a:ext uri="{FF2B5EF4-FFF2-40B4-BE49-F238E27FC236}">
                <a16:creationId xmlns:a16="http://schemas.microsoft.com/office/drawing/2014/main" id="{E7AD4167-C489-B9D1-2F21-1EF8F5ABFAF1}"/>
              </a:ext>
            </a:extLst>
          </p:cNvPr>
          <p:cNvGrpSpPr/>
          <p:nvPr/>
        </p:nvGrpSpPr>
        <p:grpSpPr>
          <a:xfrm>
            <a:off x="625352" y="2654125"/>
            <a:ext cx="565626" cy="234776"/>
            <a:chOff x="2021582" y="1920700"/>
            <a:chExt cx="565626" cy="234776"/>
          </a:xfrm>
        </p:grpSpPr>
        <p:pic>
          <p:nvPicPr>
            <p:cNvPr id="4" name="Picture 3">
              <a:extLst>
                <a:ext uri="{FF2B5EF4-FFF2-40B4-BE49-F238E27FC236}">
                  <a16:creationId xmlns:a16="http://schemas.microsoft.com/office/drawing/2014/main" id="{DB58598A-52D5-ED7B-6F0A-B1FA5F9344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 name="Picture 5">
              <a:extLst>
                <a:ext uri="{FF2B5EF4-FFF2-40B4-BE49-F238E27FC236}">
                  <a16:creationId xmlns:a16="http://schemas.microsoft.com/office/drawing/2014/main" id="{A63F3819-72DB-8C33-C567-F7FE6699B67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7" name="Group 6">
            <a:extLst>
              <a:ext uri="{FF2B5EF4-FFF2-40B4-BE49-F238E27FC236}">
                <a16:creationId xmlns:a16="http://schemas.microsoft.com/office/drawing/2014/main" id="{5D46C090-0678-709C-DC14-84A092B1EB20}"/>
              </a:ext>
            </a:extLst>
          </p:cNvPr>
          <p:cNvGrpSpPr/>
          <p:nvPr/>
        </p:nvGrpSpPr>
        <p:grpSpPr>
          <a:xfrm>
            <a:off x="625314" y="5003304"/>
            <a:ext cx="565626" cy="234776"/>
            <a:chOff x="2021582" y="1920700"/>
            <a:chExt cx="565626" cy="234776"/>
          </a:xfrm>
        </p:grpSpPr>
        <p:pic>
          <p:nvPicPr>
            <p:cNvPr id="10" name="Picture 9">
              <a:extLst>
                <a:ext uri="{FF2B5EF4-FFF2-40B4-BE49-F238E27FC236}">
                  <a16:creationId xmlns:a16="http://schemas.microsoft.com/office/drawing/2014/main" id="{2F38FBE3-5F64-5818-1ADB-C06F5EAD76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1" name="Picture 10">
              <a:extLst>
                <a:ext uri="{FF2B5EF4-FFF2-40B4-BE49-F238E27FC236}">
                  <a16:creationId xmlns:a16="http://schemas.microsoft.com/office/drawing/2014/main" id="{1D09A200-7B0D-568D-1CF6-A2D622D9E60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13" name="Group 12">
            <a:extLst>
              <a:ext uri="{FF2B5EF4-FFF2-40B4-BE49-F238E27FC236}">
                <a16:creationId xmlns:a16="http://schemas.microsoft.com/office/drawing/2014/main" id="{239AC500-5AEE-B41C-B22E-F689031E313E}"/>
              </a:ext>
            </a:extLst>
          </p:cNvPr>
          <p:cNvGrpSpPr/>
          <p:nvPr/>
        </p:nvGrpSpPr>
        <p:grpSpPr>
          <a:xfrm>
            <a:off x="625314" y="7333749"/>
            <a:ext cx="565626" cy="234776"/>
            <a:chOff x="2021582" y="1920700"/>
            <a:chExt cx="565626" cy="234776"/>
          </a:xfrm>
        </p:grpSpPr>
        <p:pic>
          <p:nvPicPr>
            <p:cNvPr id="24" name="Picture 23">
              <a:extLst>
                <a:ext uri="{FF2B5EF4-FFF2-40B4-BE49-F238E27FC236}">
                  <a16:creationId xmlns:a16="http://schemas.microsoft.com/office/drawing/2014/main" id="{96BEE88E-D078-BCF2-3B68-6154AAEF5D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5" name="Picture 24">
              <a:extLst>
                <a:ext uri="{FF2B5EF4-FFF2-40B4-BE49-F238E27FC236}">
                  <a16:creationId xmlns:a16="http://schemas.microsoft.com/office/drawing/2014/main" id="{707B4AA2-0A70-C376-307C-0EEE468D98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spTree>
    <p:extLst>
      <p:ext uri="{BB962C8B-B14F-4D97-AF65-F5344CB8AC3E}">
        <p14:creationId xmlns:p14="http://schemas.microsoft.com/office/powerpoint/2010/main" val="333021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ED0A7-591C-EF0C-D95D-035DA7094C2C}"/>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B071796-B098-1A92-846E-EAA8BE3132EB}"/>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Reporting of Injuries, Diseases and Dangerous Occurrences</a:t>
            </a:r>
            <a:endParaRPr lang="en-GB" sz="2800" b="1" dirty="0">
              <a:solidFill>
                <a:srgbClr val="1F6165"/>
              </a:solidFill>
            </a:endParaRPr>
          </a:p>
        </p:txBody>
      </p:sp>
      <p:sp>
        <p:nvSpPr>
          <p:cNvPr id="5" name="Rectangle: Rounded Corners 4">
            <a:extLst>
              <a:ext uri="{FF2B5EF4-FFF2-40B4-BE49-F238E27FC236}">
                <a16:creationId xmlns:a16="http://schemas.microsoft.com/office/drawing/2014/main" id="{1F0E80F4-9119-21A3-B08B-1CCF83670CEA}"/>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Control of Substances Hazardous to Health</a:t>
            </a:r>
            <a:endParaRPr lang="en-GB" sz="2800" b="1" dirty="0">
              <a:solidFill>
                <a:srgbClr val="1F6165"/>
              </a:solidFill>
            </a:endParaRPr>
          </a:p>
        </p:txBody>
      </p:sp>
      <p:sp>
        <p:nvSpPr>
          <p:cNvPr id="7" name="Rectangle: Rounded Corners 6">
            <a:extLst>
              <a:ext uri="{FF2B5EF4-FFF2-40B4-BE49-F238E27FC236}">
                <a16:creationId xmlns:a16="http://schemas.microsoft.com/office/drawing/2014/main" id="{5576E039-49D6-9EFA-8490-2470BD0C0C29}"/>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Provision and Use of Work Equipment</a:t>
            </a:r>
            <a:endParaRPr lang="en-GB" sz="2800" b="1" dirty="0">
              <a:solidFill>
                <a:srgbClr val="1F6165"/>
              </a:solidFill>
            </a:endParaRPr>
          </a:p>
        </p:txBody>
      </p:sp>
      <p:sp>
        <p:nvSpPr>
          <p:cNvPr id="9" name="Rectangle: Rounded Corners 8">
            <a:extLst>
              <a:ext uri="{FF2B5EF4-FFF2-40B4-BE49-F238E27FC236}">
                <a16:creationId xmlns:a16="http://schemas.microsoft.com/office/drawing/2014/main" id="{0D419356-FBBF-3AC2-B369-879BA148EFA1}"/>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The Health and Safety at Work Act </a:t>
            </a:r>
            <a:endParaRPr lang="en-GB" sz="2800" b="1" dirty="0">
              <a:solidFill>
                <a:srgbClr val="1F6165"/>
              </a:solidFill>
            </a:endParaRPr>
          </a:p>
        </p:txBody>
      </p:sp>
      <p:sp>
        <p:nvSpPr>
          <p:cNvPr id="8" name="Rectangle: Rounded Corners 7">
            <a:extLst>
              <a:ext uri="{FF2B5EF4-FFF2-40B4-BE49-F238E27FC236}">
                <a16:creationId xmlns:a16="http://schemas.microsoft.com/office/drawing/2014/main" id="{CBA38BE1-B43A-E862-819F-37F3FE8BC273}"/>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D3E9E6FD-601F-79E7-5A70-2D7EFDFC5212}"/>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6789721-C76C-F22D-F9F4-50E940F58A47}"/>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D4753029-0B59-7E18-CADC-5E772B174097}"/>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ADE7FEE-8218-BACD-DBF8-B7B342C0D4CA}"/>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A3497DD9-6EF3-2CBD-235C-A168F4603B62}"/>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2331C2D0-620D-3959-B881-82D3364DEC12}"/>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29924C23-97BE-C2C5-8904-C17EEC395851}"/>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8A9B2692-2B0A-2124-442E-009166C7174B}"/>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E24E3DA7-2B2E-F65A-864D-05CE30113615}"/>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A6FCB141-953F-17D3-3392-E98457FBEDDD}"/>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2C3D8F04-8F9A-42F6-2ADC-9AE0B58BD6BD}"/>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5B6BED55-F7BE-6AFF-7F2A-410E38F6480B}"/>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C7AE59D4-7940-0CB3-0BC2-51BDC88B5DF1}"/>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794B6FC9-6CCE-A18C-15C4-70C7317D83F6}"/>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A5AA1A75-6C86-34AC-EB76-0A5AE1AA512B}"/>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66DD583D-85C7-9244-F57B-1B297EAC36F9}"/>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D019BD14-8CF4-3FE6-A1C3-B5075FA7881D}"/>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4443FFA8-F6B6-48AC-A61E-D3B35EAA2ECD}"/>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43F43E74-081B-E8F0-DEAF-88BE533D4A6D}"/>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3FC9546B-E800-772D-5D8B-C6A63ABD8D01}"/>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9BFA7F84-6A56-20FE-FC8C-92DE32EB6AE8}"/>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DBFDC767-E1B5-4D33-FC2F-A229687E7CF1}"/>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E4E06DEE-63BD-66BA-6EC0-BFB09C942FAD}"/>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6F13EBC4-A838-8C80-F2AD-B85689B3EF96}"/>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79253047-2D9D-47EB-60F5-6DB822D7F72C}"/>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AF43596C-D13C-EDE4-9EA5-770DA2999C84}"/>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14C3E066-F8B3-EFD8-49F7-B4B563E57625}"/>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2D0B8041-2342-DE18-9FCC-61961DBF5CBF}"/>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0CDF1C20-1ED0-B5F2-9C72-345BC901DB58}"/>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AB2B7601-E13F-1E57-1733-204FF632A668}"/>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81BC030F-CC11-A1EE-630E-AFE03850A01A}"/>
              </a:ext>
            </a:extLst>
          </p:cNvPr>
          <p:cNvSpPr txBox="1"/>
          <p:nvPr/>
        </p:nvSpPr>
        <p:spPr>
          <a:xfrm>
            <a:off x="467751" y="915018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75" name="TextBox 74">
            <a:extLst>
              <a:ext uri="{FF2B5EF4-FFF2-40B4-BE49-F238E27FC236}">
                <a16:creationId xmlns:a16="http://schemas.microsoft.com/office/drawing/2014/main" id="{F7A79BE5-9720-D799-4608-D53131337DE8}"/>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97F61D87-F23C-15B0-88B6-9A028452B235}"/>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E8EE366A-EEB5-5D97-C9C1-7FDDE202DAA4}"/>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4" name="TextBox 123">
            <a:extLst>
              <a:ext uri="{FF2B5EF4-FFF2-40B4-BE49-F238E27FC236}">
                <a16:creationId xmlns:a16="http://schemas.microsoft.com/office/drawing/2014/main" id="{970D038A-81B2-97AF-939C-686508D9E6F1}"/>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2" name="Group 1">
            <a:extLst>
              <a:ext uri="{FF2B5EF4-FFF2-40B4-BE49-F238E27FC236}">
                <a16:creationId xmlns:a16="http://schemas.microsoft.com/office/drawing/2014/main" id="{F46A2434-9662-E3F9-11FD-9FE59232FAFF}"/>
              </a:ext>
            </a:extLst>
          </p:cNvPr>
          <p:cNvGrpSpPr/>
          <p:nvPr/>
        </p:nvGrpSpPr>
        <p:grpSpPr>
          <a:xfrm>
            <a:off x="625352" y="2654125"/>
            <a:ext cx="565626" cy="234776"/>
            <a:chOff x="2021582" y="1920700"/>
            <a:chExt cx="565626" cy="234776"/>
          </a:xfrm>
        </p:grpSpPr>
        <p:pic>
          <p:nvPicPr>
            <p:cNvPr id="4" name="Picture 3">
              <a:extLst>
                <a:ext uri="{FF2B5EF4-FFF2-40B4-BE49-F238E27FC236}">
                  <a16:creationId xmlns:a16="http://schemas.microsoft.com/office/drawing/2014/main" id="{70C183E6-2352-F78F-6801-25A9AE6278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 name="Picture 5">
              <a:extLst>
                <a:ext uri="{FF2B5EF4-FFF2-40B4-BE49-F238E27FC236}">
                  <a16:creationId xmlns:a16="http://schemas.microsoft.com/office/drawing/2014/main" id="{0C07D66D-1A53-C3D8-4508-D605426C9DA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10" name="Group 9">
            <a:extLst>
              <a:ext uri="{FF2B5EF4-FFF2-40B4-BE49-F238E27FC236}">
                <a16:creationId xmlns:a16="http://schemas.microsoft.com/office/drawing/2014/main" id="{429879DD-61AA-63E2-DDC3-02CB57448EFA}"/>
              </a:ext>
            </a:extLst>
          </p:cNvPr>
          <p:cNvGrpSpPr/>
          <p:nvPr/>
        </p:nvGrpSpPr>
        <p:grpSpPr>
          <a:xfrm>
            <a:off x="625314" y="5003304"/>
            <a:ext cx="565626" cy="234776"/>
            <a:chOff x="2021582" y="1920700"/>
            <a:chExt cx="565626" cy="234776"/>
          </a:xfrm>
        </p:grpSpPr>
        <p:pic>
          <p:nvPicPr>
            <p:cNvPr id="11" name="Picture 10">
              <a:extLst>
                <a:ext uri="{FF2B5EF4-FFF2-40B4-BE49-F238E27FC236}">
                  <a16:creationId xmlns:a16="http://schemas.microsoft.com/office/drawing/2014/main" id="{66FE971C-79A2-DB2F-1149-3945A44D0F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3" name="Picture 12">
              <a:extLst>
                <a:ext uri="{FF2B5EF4-FFF2-40B4-BE49-F238E27FC236}">
                  <a16:creationId xmlns:a16="http://schemas.microsoft.com/office/drawing/2014/main" id="{1D81078C-E55D-DAB2-4F09-508EB69B79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24" name="Group 23">
            <a:extLst>
              <a:ext uri="{FF2B5EF4-FFF2-40B4-BE49-F238E27FC236}">
                <a16:creationId xmlns:a16="http://schemas.microsoft.com/office/drawing/2014/main" id="{FD5B3281-8164-660E-FD8D-C094C2DFBA0F}"/>
              </a:ext>
            </a:extLst>
          </p:cNvPr>
          <p:cNvGrpSpPr/>
          <p:nvPr/>
        </p:nvGrpSpPr>
        <p:grpSpPr>
          <a:xfrm>
            <a:off x="625314" y="7333749"/>
            <a:ext cx="565626" cy="234776"/>
            <a:chOff x="2021582" y="1920700"/>
            <a:chExt cx="565626" cy="234776"/>
          </a:xfrm>
        </p:grpSpPr>
        <p:pic>
          <p:nvPicPr>
            <p:cNvPr id="25" name="Picture 24">
              <a:extLst>
                <a:ext uri="{FF2B5EF4-FFF2-40B4-BE49-F238E27FC236}">
                  <a16:creationId xmlns:a16="http://schemas.microsoft.com/office/drawing/2014/main" id="{E288C61E-9F92-21EC-948E-48219168C9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6" name="Picture 25">
              <a:extLst>
                <a:ext uri="{FF2B5EF4-FFF2-40B4-BE49-F238E27FC236}">
                  <a16:creationId xmlns:a16="http://schemas.microsoft.com/office/drawing/2014/main" id="{0E6DD27F-0E58-F96E-9110-F6275AA61DC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grpSp>
        <p:nvGrpSpPr>
          <p:cNvPr id="27" name="Group 26">
            <a:extLst>
              <a:ext uri="{FF2B5EF4-FFF2-40B4-BE49-F238E27FC236}">
                <a16:creationId xmlns:a16="http://schemas.microsoft.com/office/drawing/2014/main" id="{7788E4E5-80C4-86AA-FF37-90A3AB19E2CC}"/>
              </a:ext>
            </a:extLst>
          </p:cNvPr>
          <p:cNvGrpSpPr/>
          <p:nvPr/>
        </p:nvGrpSpPr>
        <p:grpSpPr>
          <a:xfrm>
            <a:off x="625276" y="9681659"/>
            <a:ext cx="565588" cy="234776"/>
            <a:chOff x="2021582" y="1920700"/>
            <a:chExt cx="565588" cy="234776"/>
          </a:xfrm>
        </p:grpSpPr>
        <p:pic>
          <p:nvPicPr>
            <p:cNvPr id="28" name="Picture 27">
              <a:extLst>
                <a:ext uri="{FF2B5EF4-FFF2-40B4-BE49-F238E27FC236}">
                  <a16:creationId xmlns:a16="http://schemas.microsoft.com/office/drawing/2014/main" id="{01A828CA-E309-6CF0-4CA1-EFD5E17BBEC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9" name="Picture 28">
              <a:extLst>
                <a:ext uri="{FF2B5EF4-FFF2-40B4-BE49-F238E27FC236}">
                  <a16:creationId xmlns:a16="http://schemas.microsoft.com/office/drawing/2014/main" id="{F8C0F5BC-4462-FB0D-B8C4-175645DE9EE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Tree>
    <p:extLst>
      <p:ext uri="{BB962C8B-B14F-4D97-AF65-F5344CB8AC3E}">
        <p14:creationId xmlns:p14="http://schemas.microsoft.com/office/powerpoint/2010/main" val="2368136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EE0C9-B126-EA33-9181-F4DE2F4533B6}"/>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38C65B5-1CD7-1F25-989F-438093FC228D}"/>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Working at Height</a:t>
            </a:r>
            <a:endParaRPr lang="en-GB" sz="2800" b="1" dirty="0">
              <a:solidFill>
                <a:srgbClr val="1F6165"/>
              </a:solidFill>
            </a:endParaRPr>
          </a:p>
        </p:txBody>
      </p:sp>
      <p:sp>
        <p:nvSpPr>
          <p:cNvPr id="5" name="Rectangle: Rounded Corners 4">
            <a:extLst>
              <a:ext uri="{FF2B5EF4-FFF2-40B4-BE49-F238E27FC236}">
                <a16:creationId xmlns:a16="http://schemas.microsoft.com/office/drawing/2014/main" id="{953ACA1A-2A48-7E0D-1065-97533A176F5B}"/>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Personal Protective Equipment</a:t>
            </a:r>
            <a:endParaRPr lang="en-GB" sz="2800" b="1" dirty="0">
              <a:solidFill>
                <a:srgbClr val="1F6165"/>
              </a:solidFill>
            </a:endParaRPr>
          </a:p>
        </p:txBody>
      </p:sp>
      <p:sp>
        <p:nvSpPr>
          <p:cNvPr id="9" name="Rectangle: Rounded Corners 8">
            <a:extLst>
              <a:ext uri="{FF2B5EF4-FFF2-40B4-BE49-F238E27FC236}">
                <a16:creationId xmlns:a16="http://schemas.microsoft.com/office/drawing/2014/main" id="{FBEDD598-B02D-F509-CA74-FB167CB65B4D}"/>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Noise at Work</a:t>
            </a:r>
            <a:endParaRPr lang="en-GB" sz="2800" b="1" dirty="0">
              <a:solidFill>
                <a:srgbClr val="1F6165"/>
              </a:solidFill>
            </a:endParaRPr>
          </a:p>
        </p:txBody>
      </p:sp>
      <p:sp>
        <p:nvSpPr>
          <p:cNvPr id="8" name="Rectangle: Rounded Corners 7">
            <a:extLst>
              <a:ext uri="{FF2B5EF4-FFF2-40B4-BE49-F238E27FC236}">
                <a16:creationId xmlns:a16="http://schemas.microsoft.com/office/drawing/2014/main" id="{C58BCCB1-7E4E-EA88-FC66-38BB1546CB5C}"/>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E3D21A73-A3B3-40A9-116D-1F89E224A699}"/>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CB06C8D8-6437-273E-53A5-8F637D60D460}"/>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1C1AF731-57F5-0178-B716-6741918FE1AF}"/>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EA8B556-DA0B-18FD-D8B9-AEF3638D913C}"/>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82C9587C-0CF5-E786-CE51-F539ACDF49B1}"/>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609749F2-901F-5699-641E-9050658E22C3}"/>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C894735-E6AE-4F32-E3C1-571022DDD7F3}"/>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FB6C3BD9-801D-9BFE-0461-370EA93821CD}"/>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8B0DBF18-167E-845A-C364-04FE3BB748F4}"/>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D8A8E678-1EE5-2744-3957-E76C0DF45888}"/>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6209CE64-50B7-B639-DFBA-F041FB380B1B}"/>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FD874F0B-0830-16E7-B3F1-EA47B35B242A}"/>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EE61FEC8-1B97-6DED-4E82-6E73119FB535}"/>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38CCF362-8CB4-DF39-CF96-67B607D1C904}"/>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FC6E1045-DAAF-51D6-9DD4-1062E140C1A7}"/>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0C1701DE-66FF-68D0-1DF9-CA4317FEE486}"/>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9C283051-3474-5733-CD6A-F70188F19CDA}"/>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7722641D-5858-4BE8-6DCC-6219A811D32F}"/>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1CCEA9FA-37C9-E07E-3EA8-217895A00903}"/>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5F9910FE-4FFE-A66F-6707-64A1FBF929E5}"/>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3F152160-E44F-68BB-3674-A6EBD49DE99E}"/>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643CE2F8-882E-4FA7-39FD-3E0861490371}"/>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D7021EFB-DB9E-5D9E-AACC-2754C0D544A8}"/>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2C94C2FE-4B76-11F0-9B11-D56DB3082359}"/>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ECEDC928-E574-7586-47F0-0A0DB200219D}"/>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5F53787F-C576-97CF-F0BE-FF96E9F47933}"/>
              </a:ext>
            </a:extLst>
          </p:cNvPr>
          <p:cNvSpPr txBox="1"/>
          <p:nvPr/>
        </p:nvSpPr>
        <p:spPr>
          <a:xfrm>
            <a:off x="3924343" y="4925800"/>
            <a:ext cx="3159037" cy="461665"/>
          </a:xfrm>
          <a:prstGeom prst="rect">
            <a:avLst/>
          </a:prstGeom>
          <a:noFill/>
        </p:spPr>
        <p:txBody>
          <a:bodyPr wrap="square" rtlCol="0">
            <a:spAutoFit/>
          </a:bodyPr>
          <a:lstStyle/>
          <a:p>
            <a:pPr algn="ctr"/>
            <a:r>
              <a:rPr lang="en-GB" sz="1200" dirty="0">
                <a:solidFill>
                  <a:schemeClr val="bg1"/>
                </a:solidFill>
              </a:rPr>
              <a:t>of ill‑health cases were back/joint/muscle problems</a:t>
            </a:r>
          </a:p>
        </p:txBody>
      </p:sp>
      <p:grpSp>
        <p:nvGrpSpPr>
          <p:cNvPr id="2" name="Group 1">
            <a:extLst>
              <a:ext uri="{FF2B5EF4-FFF2-40B4-BE49-F238E27FC236}">
                <a16:creationId xmlns:a16="http://schemas.microsoft.com/office/drawing/2014/main" id="{151A348B-9004-D81A-4FB3-02C442C06B22}"/>
              </a:ext>
            </a:extLst>
          </p:cNvPr>
          <p:cNvGrpSpPr/>
          <p:nvPr/>
        </p:nvGrpSpPr>
        <p:grpSpPr>
          <a:xfrm>
            <a:off x="625352" y="2654125"/>
            <a:ext cx="565626" cy="234776"/>
            <a:chOff x="2021582" y="1920700"/>
            <a:chExt cx="565626" cy="234776"/>
          </a:xfrm>
        </p:grpSpPr>
        <p:pic>
          <p:nvPicPr>
            <p:cNvPr id="4" name="Picture 3">
              <a:extLst>
                <a:ext uri="{FF2B5EF4-FFF2-40B4-BE49-F238E27FC236}">
                  <a16:creationId xmlns:a16="http://schemas.microsoft.com/office/drawing/2014/main" id="{252EF31A-B950-89AC-E377-CF7895772A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 name="Picture 5">
              <a:extLst>
                <a:ext uri="{FF2B5EF4-FFF2-40B4-BE49-F238E27FC236}">
                  <a16:creationId xmlns:a16="http://schemas.microsoft.com/office/drawing/2014/main" id="{19A8A139-8467-E5C1-C5D4-85CA6EA002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7" name="Group 6">
            <a:extLst>
              <a:ext uri="{FF2B5EF4-FFF2-40B4-BE49-F238E27FC236}">
                <a16:creationId xmlns:a16="http://schemas.microsoft.com/office/drawing/2014/main" id="{34D808F9-F112-A756-541D-6ED86D6FC2D2}"/>
              </a:ext>
            </a:extLst>
          </p:cNvPr>
          <p:cNvGrpSpPr/>
          <p:nvPr/>
        </p:nvGrpSpPr>
        <p:grpSpPr>
          <a:xfrm>
            <a:off x="625314" y="5003304"/>
            <a:ext cx="565626" cy="234776"/>
            <a:chOff x="2021582" y="1920700"/>
            <a:chExt cx="565626" cy="234776"/>
          </a:xfrm>
        </p:grpSpPr>
        <p:pic>
          <p:nvPicPr>
            <p:cNvPr id="10" name="Picture 9">
              <a:extLst>
                <a:ext uri="{FF2B5EF4-FFF2-40B4-BE49-F238E27FC236}">
                  <a16:creationId xmlns:a16="http://schemas.microsoft.com/office/drawing/2014/main" id="{BFAAD9DB-9B60-72B0-0D67-F6F9A44C171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1" name="Picture 10">
              <a:extLst>
                <a:ext uri="{FF2B5EF4-FFF2-40B4-BE49-F238E27FC236}">
                  <a16:creationId xmlns:a16="http://schemas.microsoft.com/office/drawing/2014/main" id="{5CC9BB79-21A9-FC7D-5920-B8EC026628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13" name="Group 12">
            <a:extLst>
              <a:ext uri="{FF2B5EF4-FFF2-40B4-BE49-F238E27FC236}">
                <a16:creationId xmlns:a16="http://schemas.microsoft.com/office/drawing/2014/main" id="{EE286B3A-4AF2-1769-E30B-D0A4C5389C8B}"/>
              </a:ext>
            </a:extLst>
          </p:cNvPr>
          <p:cNvGrpSpPr/>
          <p:nvPr/>
        </p:nvGrpSpPr>
        <p:grpSpPr>
          <a:xfrm>
            <a:off x="625314" y="7333749"/>
            <a:ext cx="565626" cy="234776"/>
            <a:chOff x="2021582" y="1920700"/>
            <a:chExt cx="565626" cy="234776"/>
          </a:xfrm>
        </p:grpSpPr>
        <p:pic>
          <p:nvPicPr>
            <p:cNvPr id="24" name="Picture 23">
              <a:extLst>
                <a:ext uri="{FF2B5EF4-FFF2-40B4-BE49-F238E27FC236}">
                  <a16:creationId xmlns:a16="http://schemas.microsoft.com/office/drawing/2014/main" id="{2FCDF086-3C69-5817-2045-F97F31D60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5" name="Picture 24">
              <a:extLst>
                <a:ext uri="{FF2B5EF4-FFF2-40B4-BE49-F238E27FC236}">
                  <a16:creationId xmlns:a16="http://schemas.microsoft.com/office/drawing/2014/main" id="{5F098375-BD10-6499-C892-F19ED098A4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spTree>
    <p:extLst>
      <p:ext uri="{BB962C8B-B14F-4D97-AF65-F5344CB8AC3E}">
        <p14:creationId xmlns:p14="http://schemas.microsoft.com/office/powerpoint/2010/main" val="394006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77CD-67FE-38E4-8A07-FCF45802DB2C}"/>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2FC5D7A-49B5-CFB7-51AF-D697AC5210F8}"/>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RIDDOR</a:t>
            </a:r>
            <a:endParaRPr lang="en-GB" sz="2800" b="1" dirty="0">
              <a:solidFill>
                <a:srgbClr val="1F6165"/>
              </a:solidFill>
            </a:endParaRPr>
          </a:p>
        </p:txBody>
      </p:sp>
      <p:sp>
        <p:nvSpPr>
          <p:cNvPr id="5" name="Rectangle: Rounded Corners 4">
            <a:extLst>
              <a:ext uri="{FF2B5EF4-FFF2-40B4-BE49-F238E27FC236}">
                <a16:creationId xmlns:a16="http://schemas.microsoft.com/office/drawing/2014/main" id="{F3143D93-09F4-48A1-6118-77F8590ACFBB}"/>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COSHH</a:t>
            </a:r>
            <a:endParaRPr lang="en-GB" sz="2800" b="1" dirty="0">
              <a:solidFill>
                <a:srgbClr val="1F6165"/>
              </a:solidFill>
            </a:endParaRPr>
          </a:p>
        </p:txBody>
      </p:sp>
      <p:sp>
        <p:nvSpPr>
          <p:cNvPr id="7" name="Rectangle: Rounded Corners 6">
            <a:extLst>
              <a:ext uri="{FF2B5EF4-FFF2-40B4-BE49-F238E27FC236}">
                <a16:creationId xmlns:a16="http://schemas.microsoft.com/office/drawing/2014/main" id="{34D0371F-8574-804F-A1EA-6DD0153AFE23}"/>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PUWER</a:t>
            </a:r>
            <a:endParaRPr lang="en-GB" sz="2800" b="1" dirty="0">
              <a:solidFill>
                <a:srgbClr val="1F6165"/>
              </a:solidFill>
            </a:endParaRPr>
          </a:p>
        </p:txBody>
      </p:sp>
      <p:sp>
        <p:nvSpPr>
          <p:cNvPr id="9" name="Rectangle: Rounded Corners 8">
            <a:extLst>
              <a:ext uri="{FF2B5EF4-FFF2-40B4-BE49-F238E27FC236}">
                <a16:creationId xmlns:a16="http://schemas.microsoft.com/office/drawing/2014/main" id="{10D864AF-B0FC-705B-9A8D-2EA285CA568D}"/>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HASAWA</a:t>
            </a:r>
            <a:endParaRPr lang="en-GB" sz="2800" b="1" dirty="0">
              <a:solidFill>
                <a:srgbClr val="1F6165"/>
              </a:solidFill>
            </a:endParaRPr>
          </a:p>
        </p:txBody>
      </p:sp>
      <p:sp>
        <p:nvSpPr>
          <p:cNvPr id="8" name="Rectangle: Rounded Corners 7">
            <a:extLst>
              <a:ext uri="{FF2B5EF4-FFF2-40B4-BE49-F238E27FC236}">
                <a16:creationId xmlns:a16="http://schemas.microsoft.com/office/drawing/2014/main" id="{BC756C84-37F4-AFD8-E7F6-528B13481F46}"/>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780E73B9-8F0C-73A3-AE89-20FEC095F36A}"/>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66DAADF-C77A-0C62-721E-EF783B5641AA}"/>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09DF28BB-7520-C5F1-7FDE-821BB46E70AF}"/>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34F56A-0A72-3544-5AA9-E967F1425C23}"/>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19165ADE-4EC7-84E3-5F50-511A1A909AEE}"/>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DF26AB36-8E59-E8CF-3FB8-3D65FF5047CF}"/>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D40719A1-8544-B067-FE5C-28F62CEBBCB1}"/>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3E0F9181-5815-E66E-5F2A-8D3E94AD236C}"/>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6237F468-8145-ED2E-202B-09AED1D9AE91}"/>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13CFD78B-9550-3D5F-0BCB-C4CE551728A2}"/>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2B8231DA-BF47-EC72-50E7-1085C8461D8B}"/>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E75E98E6-1237-C485-EC2A-73319F86219C}"/>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DF638892-C026-B488-7498-953F2F90063A}"/>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317BE6C5-D3B8-52B0-78CA-0F24A93E6859}"/>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842256C4-784E-005F-CA58-0D190A971DDE}"/>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4587AFF4-B4C3-4C50-F51A-FB0B4174AB20}"/>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302A4ED1-6EF0-AE99-2013-CB529227D6B0}"/>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2469BFEA-F207-F862-B15E-7E8C5DE18AD6}"/>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2F3BC4BA-7879-04C9-871A-9BA9ABA543BB}"/>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341D852E-D9CF-43E9-E15F-5503E0CFF4FA}"/>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A24AADED-232B-1754-5C8D-FDDA7F212E0E}"/>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83FA18E3-32AD-0816-2844-77464EDDCD79}"/>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7754A27F-48F0-F437-8498-8E4CD4E45E49}"/>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5EB9B91B-33CA-24DC-8DD6-FBD0F5415E42}"/>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6D1BFB0B-6164-1184-0165-089DBCBC1933}"/>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0D2F9F2B-4382-B96F-D9A3-A732A7ADFC08}"/>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0F892FA6-7295-6B08-CEB8-39CFD7D3E7FE}"/>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A5DE8B4B-E457-1941-C5A5-B8AABE1EC72F}"/>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54B07DFB-02CF-BA78-691A-BDF04B1E426D}"/>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2A05FA2E-B035-B533-20F9-B47C7F5E266F}"/>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755A5A92-D580-6A2E-EEFF-67044A6A39D0}"/>
              </a:ext>
            </a:extLst>
          </p:cNvPr>
          <p:cNvSpPr txBox="1"/>
          <p:nvPr/>
        </p:nvSpPr>
        <p:spPr>
          <a:xfrm>
            <a:off x="467751" y="915018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75" name="TextBox 74">
            <a:extLst>
              <a:ext uri="{FF2B5EF4-FFF2-40B4-BE49-F238E27FC236}">
                <a16:creationId xmlns:a16="http://schemas.microsoft.com/office/drawing/2014/main" id="{16566B3F-EDDA-865E-AE4B-B31BBA1A3F99}"/>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8EDDABA4-07B5-9435-2F1C-162D33DCD27B}"/>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58558363-9C7F-FC08-BEE9-EEED8F0CDC8A}"/>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4" name="TextBox 123">
            <a:extLst>
              <a:ext uri="{FF2B5EF4-FFF2-40B4-BE49-F238E27FC236}">
                <a16:creationId xmlns:a16="http://schemas.microsoft.com/office/drawing/2014/main" id="{12449FA4-2FA3-4670-9D80-6995B6248D6F}"/>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4" name="Group 3">
            <a:extLst>
              <a:ext uri="{FF2B5EF4-FFF2-40B4-BE49-F238E27FC236}">
                <a16:creationId xmlns:a16="http://schemas.microsoft.com/office/drawing/2014/main" id="{D101AAE7-BB71-D135-EEF3-8690B7E6993A}"/>
              </a:ext>
            </a:extLst>
          </p:cNvPr>
          <p:cNvGrpSpPr/>
          <p:nvPr/>
        </p:nvGrpSpPr>
        <p:grpSpPr>
          <a:xfrm>
            <a:off x="625352" y="2654125"/>
            <a:ext cx="565626" cy="234776"/>
            <a:chOff x="2021582" y="1920700"/>
            <a:chExt cx="565626" cy="234776"/>
          </a:xfrm>
        </p:grpSpPr>
        <p:pic>
          <p:nvPicPr>
            <p:cNvPr id="6" name="Picture 5">
              <a:extLst>
                <a:ext uri="{FF2B5EF4-FFF2-40B4-BE49-F238E27FC236}">
                  <a16:creationId xmlns:a16="http://schemas.microsoft.com/office/drawing/2014/main" id="{F822E6FF-F443-CB67-C08E-916620EF916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 name="Picture 9">
              <a:extLst>
                <a:ext uri="{FF2B5EF4-FFF2-40B4-BE49-F238E27FC236}">
                  <a16:creationId xmlns:a16="http://schemas.microsoft.com/office/drawing/2014/main" id="{7CAFC07A-EC4E-17E1-6D61-E18822DFD39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11" name="Group 10">
            <a:extLst>
              <a:ext uri="{FF2B5EF4-FFF2-40B4-BE49-F238E27FC236}">
                <a16:creationId xmlns:a16="http://schemas.microsoft.com/office/drawing/2014/main" id="{975957F8-8C5B-EA63-7E79-CBF03988ECBB}"/>
              </a:ext>
            </a:extLst>
          </p:cNvPr>
          <p:cNvGrpSpPr/>
          <p:nvPr/>
        </p:nvGrpSpPr>
        <p:grpSpPr>
          <a:xfrm>
            <a:off x="625314" y="5003304"/>
            <a:ext cx="565626" cy="234776"/>
            <a:chOff x="2021582" y="1920700"/>
            <a:chExt cx="565626" cy="234776"/>
          </a:xfrm>
        </p:grpSpPr>
        <p:pic>
          <p:nvPicPr>
            <p:cNvPr id="13" name="Picture 12">
              <a:extLst>
                <a:ext uri="{FF2B5EF4-FFF2-40B4-BE49-F238E27FC236}">
                  <a16:creationId xmlns:a16="http://schemas.microsoft.com/office/drawing/2014/main" id="{8640A402-EF8A-0B41-AA0C-1D6286C73C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4" name="Picture 23">
              <a:extLst>
                <a:ext uri="{FF2B5EF4-FFF2-40B4-BE49-F238E27FC236}">
                  <a16:creationId xmlns:a16="http://schemas.microsoft.com/office/drawing/2014/main" id="{565ADED5-3F0D-96FF-644A-6BD0FCA3A70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25" name="Group 24">
            <a:extLst>
              <a:ext uri="{FF2B5EF4-FFF2-40B4-BE49-F238E27FC236}">
                <a16:creationId xmlns:a16="http://schemas.microsoft.com/office/drawing/2014/main" id="{87744828-B934-1B04-3EB1-20F98FA1B76C}"/>
              </a:ext>
            </a:extLst>
          </p:cNvPr>
          <p:cNvGrpSpPr/>
          <p:nvPr/>
        </p:nvGrpSpPr>
        <p:grpSpPr>
          <a:xfrm>
            <a:off x="625314" y="7333749"/>
            <a:ext cx="565626" cy="234776"/>
            <a:chOff x="2021582" y="1920700"/>
            <a:chExt cx="565626" cy="234776"/>
          </a:xfrm>
        </p:grpSpPr>
        <p:pic>
          <p:nvPicPr>
            <p:cNvPr id="26" name="Picture 25">
              <a:extLst>
                <a:ext uri="{FF2B5EF4-FFF2-40B4-BE49-F238E27FC236}">
                  <a16:creationId xmlns:a16="http://schemas.microsoft.com/office/drawing/2014/main" id="{A458B853-FBAB-5FE4-0A32-96AC459E7D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7" name="Picture 26">
              <a:extLst>
                <a:ext uri="{FF2B5EF4-FFF2-40B4-BE49-F238E27FC236}">
                  <a16:creationId xmlns:a16="http://schemas.microsoft.com/office/drawing/2014/main" id="{19D4A77F-9D1A-C111-F711-7E5544F627A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grpSp>
        <p:nvGrpSpPr>
          <p:cNvPr id="28" name="Group 27">
            <a:extLst>
              <a:ext uri="{FF2B5EF4-FFF2-40B4-BE49-F238E27FC236}">
                <a16:creationId xmlns:a16="http://schemas.microsoft.com/office/drawing/2014/main" id="{36689E02-82B8-B069-79A8-3A59E0F7422C}"/>
              </a:ext>
            </a:extLst>
          </p:cNvPr>
          <p:cNvGrpSpPr/>
          <p:nvPr/>
        </p:nvGrpSpPr>
        <p:grpSpPr>
          <a:xfrm>
            <a:off x="625276" y="9681659"/>
            <a:ext cx="565588" cy="234776"/>
            <a:chOff x="2021582" y="1920700"/>
            <a:chExt cx="565588" cy="234776"/>
          </a:xfrm>
        </p:grpSpPr>
        <p:pic>
          <p:nvPicPr>
            <p:cNvPr id="29" name="Picture 28">
              <a:extLst>
                <a:ext uri="{FF2B5EF4-FFF2-40B4-BE49-F238E27FC236}">
                  <a16:creationId xmlns:a16="http://schemas.microsoft.com/office/drawing/2014/main" id="{A5902FB2-26C9-DB13-2939-AB2CF6F6B0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0" name="Picture 29">
              <a:extLst>
                <a:ext uri="{FF2B5EF4-FFF2-40B4-BE49-F238E27FC236}">
                  <a16:creationId xmlns:a16="http://schemas.microsoft.com/office/drawing/2014/main" id="{0485DD52-00F7-AE61-B738-F94A3F8A8F5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Tree>
    <p:extLst>
      <p:ext uri="{BB962C8B-B14F-4D97-AF65-F5344CB8AC3E}">
        <p14:creationId xmlns:p14="http://schemas.microsoft.com/office/powerpoint/2010/main" val="3115023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05CFA-4F10-161E-981F-6868D30D6AB5}"/>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B7B1BCC-D3E2-06FE-6BA9-52DE42A1DA34}"/>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WAH</a:t>
            </a:r>
            <a:endParaRPr lang="en-GB" sz="2800" b="1" dirty="0">
              <a:solidFill>
                <a:srgbClr val="1F6165"/>
              </a:solidFill>
            </a:endParaRPr>
          </a:p>
        </p:txBody>
      </p:sp>
      <p:sp>
        <p:nvSpPr>
          <p:cNvPr id="5" name="Rectangle: Rounded Corners 4">
            <a:extLst>
              <a:ext uri="{FF2B5EF4-FFF2-40B4-BE49-F238E27FC236}">
                <a16:creationId xmlns:a16="http://schemas.microsoft.com/office/drawing/2014/main" id="{A676B1DE-FF33-14A4-E953-2130010CFF9D}"/>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PPE</a:t>
            </a:r>
            <a:endParaRPr lang="en-GB" sz="2800" b="1" dirty="0">
              <a:solidFill>
                <a:srgbClr val="1F6165"/>
              </a:solidFill>
            </a:endParaRPr>
          </a:p>
        </p:txBody>
      </p:sp>
      <p:sp>
        <p:nvSpPr>
          <p:cNvPr id="9" name="Rectangle: Rounded Corners 8">
            <a:extLst>
              <a:ext uri="{FF2B5EF4-FFF2-40B4-BE49-F238E27FC236}">
                <a16:creationId xmlns:a16="http://schemas.microsoft.com/office/drawing/2014/main" id="{2D87CE97-3B5A-9DCD-4311-007FDB732218}"/>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1F6165"/>
                </a:solidFill>
              </a:rPr>
              <a:t>NAW</a:t>
            </a:r>
            <a:endParaRPr lang="en-GB" sz="2800" b="1" dirty="0">
              <a:solidFill>
                <a:srgbClr val="1F6165"/>
              </a:solidFill>
            </a:endParaRPr>
          </a:p>
        </p:txBody>
      </p:sp>
      <p:sp>
        <p:nvSpPr>
          <p:cNvPr id="8" name="Rectangle: Rounded Corners 7">
            <a:extLst>
              <a:ext uri="{FF2B5EF4-FFF2-40B4-BE49-F238E27FC236}">
                <a16:creationId xmlns:a16="http://schemas.microsoft.com/office/drawing/2014/main" id="{67062F22-58A9-F4A1-73DB-DD7C5A6B4A38}"/>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AE5899EB-7C39-25B8-C139-C51360E779A9}"/>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C0095D8-CE2C-A05B-6E95-52574F0378B3}"/>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7EE9BDB3-F4F9-50B6-3069-8310E6C95442}"/>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4F69B8F-351C-07FE-C244-85C52902BCA2}"/>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5FE663A1-0E0D-0CC0-C1D3-A877262B7586}"/>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720A1068-7DB8-545C-D0C2-0A330CC91E23}"/>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B6A693A-E6B5-CFF2-50D8-B784AC8D126D}"/>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44EDF819-1A7F-FC99-F846-56F7EA30F82C}"/>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32B6E9CA-6512-47CB-1DF6-89C254B80BB3}"/>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189E2185-4C3F-AB4D-CD12-8F7E1F8ABD8D}"/>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2EC2A6E8-6DB3-E05E-4A65-E84123F48110}"/>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DD0E43A5-15D2-4E5F-23E9-E9983C2B4E73}"/>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5995BFD0-0879-3D0D-FC22-E1C4357D8D15}"/>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1C39CB00-48F5-F099-C8EC-768F1EC49C76}"/>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5C2763EA-AEDE-AE59-A812-B22B0F1ADED1}"/>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CFE367C6-2F1B-23C6-1D21-D5BDF26752D5}"/>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5FEF14F4-61CA-6864-28B1-6C1F2B6E8B9C}"/>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1241AEC5-9C6E-8667-E83F-0E75829C6BB3}"/>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05E3BEEA-4BB1-21FE-4C45-EC4B87109D86}"/>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F8BC177A-E28A-F5AF-880C-7A54EDC7B131}"/>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14B7D16B-55A7-1BFA-8BC1-8FA083401088}"/>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38E1EF14-6AB1-63A8-AC7B-29655711AA4D}"/>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7ACD6C78-F6B7-0727-1CC0-FA615E6FE620}"/>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381DDBCC-7858-5D53-C6F0-92A3A76C8265}"/>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022E36A7-B9EF-3CD0-C457-59EB54BB6BD5}"/>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3BB06691-9F7C-1B51-3F85-D214C3CEFAF1}"/>
              </a:ext>
            </a:extLst>
          </p:cNvPr>
          <p:cNvSpPr txBox="1"/>
          <p:nvPr/>
        </p:nvSpPr>
        <p:spPr>
          <a:xfrm>
            <a:off x="3924343" y="4925800"/>
            <a:ext cx="3159037" cy="461665"/>
          </a:xfrm>
          <a:prstGeom prst="rect">
            <a:avLst/>
          </a:prstGeom>
          <a:noFill/>
        </p:spPr>
        <p:txBody>
          <a:bodyPr wrap="square" rtlCol="0">
            <a:spAutoFit/>
          </a:bodyPr>
          <a:lstStyle/>
          <a:p>
            <a:pPr algn="ctr"/>
            <a:r>
              <a:rPr lang="en-GB" sz="1200" dirty="0">
                <a:solidFill>
                  <a:schemeClr val="bg1"/>
                </a:solidFill>
              </a:rPr>
              <a:t>of ill‑health cases were back/joint/muscle problems</a:t>
            </a:r>
          </a:p>
        </p:txBody>
      </p:sp>
      <p:grpSp>
        <p:nvGrpSpPr>
          <p:cNvPr id="29" name="Group 28">
            <a:extLst>
              <a:ext uri="{FF2B5EF4-FFF2-40B4-BE49-F238E27FC236}">
                <a16:creationId xmlns:a16="http://schemas.microsoft.com/office/drawing/2014/main" id="{EC269BB3-AB4C-7363-A2FA-2E8B5E54A0AF}"/>
              </a:ext>
            </a:extLst>
          </p:cNvPr>
          <p:cNvGrpSpPr/>
          <p:nvPr/>
        </p:nvGrpSpPr>
        <p:grpSpPr>
          <a:xfrm>
            <a:off x="625352" y="2654125"/>
            <a:ext cx="565626" cy="234776"/>
            <a:chOff x="2021582" y="1920700"/>
            <a:chExt cx="565626" cy="234776"/>
          </a:xfrm>
        </p:grpSpPr>
        <p:pic>
          <p:nvPicPr>
            <p:cNvPr id="30" name="Picture 29">
              <a:extLst>
                <a:ext uri="{FF2B5EF4-FFF2-40B4-BE49-F238E27FC236}">
                  <a16:creationId xmlns:a16="http://schemas.microsoft.com/office/drawing/2014/main" id="{7D037E30-6E73-F3A3-B071-296887753F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1" name="Picture 30">
              <a:extLst>
                <a:ext uri="{FF2B5EF4-FFF2-40B4-BE49-F238E27FC236}">
                  <a16:creationId xmlns:a16="http://schemas.microsoft.com/office/drawing/2014/main" id="{2AE74E72-ED51-FFCD-EADF-21C503D56B1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32" name="Group 31">
            <a:extLst>
              <a:ext uri="{FF2B5EF4-FFF2-40B4-BE49-F238E27FC236}">
                <a16:creationId xmlns:a16="http://schemas.microsoft.com/office/drawing/2014/main" id="{584A6B66-5818-BC7C-AA79-7237912FC5AB}"/>
              </a:ext>
            </a:extLst>
          </p:cNvPr>
          <p:cNvGrpSpPr/>
          <p:nvPr/>
        </p:nvGrpSpPr>
        <p:grpSpPr>
          <a:xfrm>
            <a:off x="625314" y="5003304"/>
            <a:ext cx="565626" cy="234776"/>
            <a:chOff x="2021582" y="1920700"/>
            <a:chExt cx="565626" cy="234776"/>
          </a:xfrm>
        </p:grpSpPr>
        <p:pic>
          <p:nvPicPr>
            <p:cNvPr id="33" name="Picture 32">
              <a:extLst>
                <a:ext uri="{FF2B5EF4-FFF2-40B4-BE49-F238E27FC236}">
                  <a16:creationId xmlns:a16="http://schemas.microsoft.com/office/drawing/2014/main" id="{D21044D7-E368-D123-B2D4-917382D7C3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4" name="Picture 33">
              <a:extLst>
                <a:ext uri="{FF2B5EF4-FFF2-40B4-BE49-F238E27FC236}">
                  <a16:creationId xmlns:a16="http://schemas.microsoft.com/office/drawing/2014/main" id="{9D68807C-7AC9-0810-D5E4-470952DF6E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35" name="Group 34">
            <a:extLst>
              <a:ext uri="{FF2B5EF4-FFF2-40B4-BE49-F238E27FC236}">
                <a16:creationId xmlns:a16="http://schemas.microsoft.com/office/drawing/2014/main" id="{13B3FA2C-AD5A-8BD6-5045-6E654081229F}"/>
              </a:ext>
            </a:extLst>
          </p:cNvPr>
          <p:cNvGrpSpPr/>
          <p:nvPr/>
        </p:nvGrpSpPr>
        <p:grpSpPr>
          <a:xfrm>
            <a:off x="625314" y="7333749"/>
            <a:ext cx="565626" cy="234776"/>
            <a:chOff x="2021582" y="1920700"/>
            <a:chExt cx="565626" cy="234776"/>
          </a:xfrm>
        </p:grpSpPr>
        <p:pic>
          <p:nvPicPr>
            <p:cNvPr id="36" name="Picture 35">
              <a:extLst>
                <a:ext uri="{FF2B5EF4-FFF2-40B4-BE49-F238E27FC236}">
                  <a16:creationId xmlns:a16="http://schemas.microsoft.com/office/drawing/2014/main" id="{C36F8BCC-8916-BFF1-CA53-FDE19083F86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37" name="Picture 36">
              <a:extLst>
                <a:ext uri="{FF2B5EF4-FFF2-40B4-BE49-F238E27FC236}">
                  <a16:creationId xmlns:a16="http://schemas.microsoft.com/office/drawing/2014/main" id="{387B0FAA-5243-7D3D-C26E-6E3C317EC0F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spTree>
    <p:extLst>
      <p:ext uri="{BB962C8B-B14F-4D97-AF65-F5344CB8AC3E}">
        <p14:creationId xmlns:p14="http://schemas.microsoft.com/office/powerpoint/2010/main" val="1641906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E6D0-6385-E7FF-83C0-95D11AB0DDD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64BD93C-68BB-6E7E-3E9C-7D2655D350EC}"/>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employers have a duty to report accidents, diseases or dangerous occurrences. The HSE use this information to identify where and how risk arises and to investigate serious accidents</a:t>
            </a:r>
          </a:p>
        </p:txBody>
      </p:sp>
      <p:sp>
        <p:nvSpPr>
          <p:cNvPr id="5" name="Rectangle: Rounded Corners 4">
            <a:extLst>
              <a:ext uri="{FF2B5EF4-FFF2-40B4-BE49-F238E27FC236}">
                <a16:creationId xmlns:a16="http://schemas.microsoft.com/office/drawing/2014/main" id="{6DB16B68-F753-20BC-D21B-7E7812432BD5}"/>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state how employees and employers should work with, handle, move and safely dispose of potentially dangerous substances. A substance hazardous to health is anything that might negatively affect your health.</a:t>
            </a:r>
          </a:p>
        </p:txBody>
      </p:sp>
      <p:sp>
        <p:nvSpPr>
          <p:cNvPr id="7" name="Rectangle: Rounded Corners 6">
            <a:extLst>
              <a:ext uri="{FF2B5EF4-FFF2-40B4-BE49-F238E27FC236}">
                <a16:creationId xmlns:a16="http://schemas.microsoft.com/office/drawing/2014/main" id="{0018A044-D62C-40FF-15BB-6CB4D714D982}"/>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These regulations cover all new or existing work equipment leased, hired or second-hand. They apply in most working environments where the HASAW applies, including all industrial, offshore and service operations.</a:t>
            </a:r>
          </a:p>
          <a:p>
            <a:r>
              <a:rPr lang="en-GB" sz="1200" dirty="0">
                <a:solidFill>
                  <a:srgbClr val="1F6165"/>
                </a:solidFill>
              </a:rPr>
              <a:t>.</a:t>
            </a:r>
          </a:p>
          <a:p>
            <a:pPr algn="ctr"/>
            <a:endParaRPr lang="en-GB" sz="1200" dirty="0">
              <a:solidFill>
                <a:srgbClr val="1F6165"/>
              </a:solidFill>
            </a:endParaRPr>
          </a:p>
        </p:txBody>
      </p:sp>
      <p:sp>
        <p:nvSpPr>
          <p:cNvPr id="9" name="Rectangle: Rounded Corners 8">
            <a:extLst>
              <a:ext uri="{FF2B5EF4-FFF2-40B4-BE49-F238E27FC236}">
                <a16:creationId xmlns:a16="http://schemas.microsoft.com/office/drawing/2014/main" id="{A38C24BC-5A98-FF2D-F7B8-174A7067ED45}"/>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applies to all types and places of work and to employers, employees, self-employed people, subcontractors and even suppliers. The Act is there to protect not only the people at work but also the general public, who may be affected in some way by the work that has been or will be carried out.</a:t>
            </a:r>
            <a:endParaRPr lang="en-GB" sz="1400" b="1" dirty="0">
              <a:solidFill>
                <a:srgbClr val="1F6165"/>
              </a:solidFill>
            </a:endParaRPr>
          </a:p>
        </p:txBody>
      </p:sp>
      <p:sp>
        <p:nvSpPr>
          <p:cNvPr id="8" name="Rectangle: Rounded Corners 7">
            <a:extLst>
              <a:ext uri="{FF2B5EF4-FFF2-40B4-BE49-F238E27FC236}">
                <a16:creationId xmlns:a16="http://schemas.microsoft.com/office/drawing/2014/main" id="{B3A5B61D-9DE9-1E7F-8262-68803A9EAF52}"/>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15BA60A6-1C66-BBB6-2A58-6BB9A2163CB8}"/>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55B16C1-FEA0-CABB-D467-D2A082978E41}"/>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9C5B23D1-DEB0-2065-B491-576698CE54CF}"/>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0D98A84-1B9E-474D-9483-C23789FACF8B}"/>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D8D60BA1-4BBE-A9FA-6A43-1B7C41514593}"/>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0C89A6F1-49A5-BA62-4B65-DEA42FD85723}"/>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869D7AE3-4D91-88EF-51A7-974AC0D349CC}"/>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FA368B90-C86E-FD71-07F9-212541BEB8EF}"/>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FB5EE2E3-EA4A-1692-D965-E99CCFE286F2}"/>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E42B0F63-AFE5-A733-833D-C706CE97ED9A}"/>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6906A4E5-7DE8-E53B-30DB-93D2697551AD}"/>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DA5B5117-37BE-198C-BD10-8741FA50B54E}"/>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78141727-CEDE-06D3-404D-8685C466D29D}"/>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B4AF59E8-A2EC-B329-DA35-78D060B6197F}"/>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BA515142-80A1-2C3B-0A64-FF4CAF8917D2}"/>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564363FA-EDC2-86BE-60D4-E5FAB9036135}"/>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58D5A89C-924B-7D50-94BD-A706BB2E424F}"/>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136F448E-41D4-32F1-B3E5-F3FAA08962CF}"/>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7B48CABF-0F37-F699-A6FA-25125567594A}"/>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5FECC00A-E3D0-D31B-69CF-83762C0CB140}"/>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60032D8B-5268-B8A5-B02C-F72D87EA1F9E}"/>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2BF791A4-3D4F-7E85-67A2-4686DE55B242}"/>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79004440-DC80-F541-7D40-B7B377859120}"/>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48FCE623-C936-1F83-6A00-47A2AF50760E}"/>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5CE0BC8B-EDDD-EAE9-6338-EC78E2217D4F}"/>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F2F0584A-BD6C-619E-6B5C-C239D564400D}"/>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9FB022A4-F4FC-C138-53CF-E7557AB0D817}"/>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7C492656-D1C0-60A9-90B3-B94AA0E489D5}"/>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19E402F5-4450-882B-A05D-E8B1568CFDAE}"/>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06DC4A31-4A0B-D3BE-1929-170BEABFF175}"/>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9A7A0A0C-E039-770E-E669-F8061DDE9BEC}"/>
              </a:ext>
            </a:extLst>
          </p:cNvPr>
          <p:cNvSpPr txBox="1"/>
          <p:nvPr/>
        </p:nvSpPr>
        <p:spPr>
          <a:xfrm>
            <a:off x="467751" y="915018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75" name="TextBox 74">
            <a:extLst>
              <a:ext uri="{FF2B5EF4-FFF2-40B4-BE49-F238E27FC236}">
                <a16:creationId xmlns:a16="http://schemas.microsoft.com/office/drawing/2014/main" id="{31DADE79-2B1B-58C6-F15B-ADE1AD6EFA42}"/>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696D11A0-7A51-BA3C-5C1F-0444AFB4F112}"/>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7888D75E-7E16-D6FF-A5E3-6EFDD86EFD58}"/>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4" name="TextBox 123">
            <a:extLst>
              <a:ext uri="{FF2B5EF4-FFF2-40B4-BE49-F238E27FC236}">
                <a16:creationId xmlns:a16="http://schemas.microsoft.com/office/drawing/2014/main" id="{1BC4AA43-B40E-8372-5F8D-9AC9548BB03A}"/>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2" name="Group 1">
            <a:extLst>
              <a:ext uri="{FF2B5EF4-FFF2-40B4-BE49-F238E27FC236}">
                <a16:creationId xmlns:a16="http://schemas.microsoft.com/office/drawing/2014/main" id="{09299FD5-1F1F-6CA2-3DA3-E84BF58C5AB4}"/>
              </a:ext>
            </a:extLst>
          </p:cNvPr>
          <p:cNvGrpSpPr/>
          <p:nvPr/>
        </p:nvGrpSpPr>
        <p:grpSpPr>
          <a:xfrm>
            <a:off x="625352" y="2654125"/>
            <a:ext cx="565626" cy="234776"/>
            <a:chOff x="2021582" y="1920700"/>
            <a:chExt cx="565626" cy="234776"/>
          </a:xfrm>
        </p:grpSpPr>
        <p:pic>
          <p:nvPicPr>
            <p:cNvPr id="4" name="Picture 3">
              <a:extLst>
                <a:ext uri="{FF2B5EF4-FFF2-40B4-BE49-F238E27FC236}">
                  <a16:creationId xmlns:a16="http://schemas.microsoft.com/office/drawing/2014/main" id="{F12F0169-F632-7AB6-FCFD-C2F2177F837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 name="Picture 5">
              <a:extLst>
                <a:ext uri="{FF2B5EF4-FFF2-40B4-BE49-F238E27FC236}">
                  <a16:creationId xmlns:a16="http://schemas.microsoft.com/office/drawing/2014/main" id="{0B11C45B-C20F-DC91-C6D2-0DD7D355BC4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10" name="Group 9">
            <a:extLst>
              <a:ext uri="{FF2B5EF4-FFF2-40B4-BE49-F238E27FC236}">
                <a16:creationId xmlns:a16="http://schemas.microsoft.com/office/drawing/2014/main" id="{E0C0D76D-9DBF-89C3-4F7D-8E6FAEC1BCA6}"/>
              </a:ext>
            </a:extLst>
          </p:cNvPr>
          <p:cNvGrpSpPr/>
          <p:nvPr/>
        </p:nvGrpSpPr>
        <p:grpSpPr>
          <a:xfrm>
            <a:off x="625314" y="5003304"/>
            <a:ext cx="565626" cy="234776"/>
            <a:chOff x="2021582" y="1920700"/>
            <a:chExt cx="565626" cy="234776"/>
          </a:xfrm>
        </p:grpSpPr>
        <p:pic>
          <p:nvPicPr>
            <p:cNvPr id="11" name="Picture 10">
              <a:extLst>
                <a:ext uri="{FF2B5EF4-FFF2-40B4-BE49-F238E27FC236}">
                  <a16:creationId xmlns:a16="http://schemas.microsoft.com/office/drawing/2014/main" id="{34F242DC-24FD-BC14-E889-D1F5C8CDB0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3" name="Picture 12">
              <a:extLst>
                <a:ext uri="{FF2B5EF4-FFF2-40B4-BE49-F238E27FC236}">
                  <a16:creationId xmlns:a16="http://schemas.microsoft.com/office/drawing/2014/main" id="{DF11ADD8-8590-B351-5281-AC820B5A7E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24" name="Group 23">
            <a:extLst>
              <a:ext uri="{FF2B5EF4-FFF2-40B4-BE49-F238E27FC236}">
                <a16:creationId xmlns:a16="http://schemas.microsoft.com/office/drawing/2014/main" id="{6C157396-540F-B1CC-CC14-60BE2A3B3D67}"/>
              </a:ext>
            </a:extLst>
          </p:cNvPr>
          <p:cNvGrpSpPr/>
          <p:nvPr/>
        </p:nvGrpSpPr>
        <p:grpSpPr>
          <a:xfrm>
            <a:off x="625314" y="7333749"/>
            <a:ext cx="565626" cy="234776"/>
            <a:chOff x="2021582" y="1920700"/>
            <a:chExt cx="565626" cy="234776"/>
          </a:xfrm>
        </p:grpSpPr>
        <p:pic>
          <p:nvPicPr>
            <p:cNvPr id="25" name="Picture 24">
              <a:extLst>
                <a:ext uri="{FF2B5EF4-FFF2-40B4-BE49-F238E27FC236}">
                  <a16:creationId xmlns:a16="http://schemas.microsoft.com/office/drawing/2014/main" id="{5B5BD7A6-8758-C75D-908C-8CF28B572E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6" name="Picture 25">
              <a:extLst>
                <a:ext uri="{FF2B5EF4-FFF2-40B4-BE49-F238E27FC236}">
                  <a16:creationId xmlns:a16="http://schemas.microsoft.com/office/drawing/2014/main" id="{EC44DCBC-3BFC-F972-A786-D4FE903E26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grpSp>
        <p:nvGrpSpPr>
          <p:cNvPr id="27" name="Group 26">
            <a:extLst>
              <a:ext uri="{FF2B5EF4-FFF2-40B4-BE49-F238E27FC236}">
                <a16:creationId xmlns:a16="http://schemas.microsoft.com/office/drawing/2014/main" id="{83D81AAE-C6C3-6E15-2366-2D7C9044BA1B}"/>
              </a:ext>
            </a:extLst>
          </p:cNvPr>
          <p:cNvGrpSpPr/>
          <p:nvPr/>
        </p:nvGrpSpPr>
        <p:grpSpPr>
          <a:xfrm>
            <a:off x="625276" y="9681659"/>
            <a:ext cx="565588" cy="234776"/>
            <a:chOff x="2021582" y="1920700"/>
            <a:chExt cx="565588" cy="234776"/>
          </a:xfrm>
        </p:grpSpPr>
        <p:pic>
          <p:nvPicPr>
            <p:cNvPr id="28" name="Picture 27">
              <a:extLst>
                <a:ext uri="{FF2B5EF4-FFF2-40B4-BE49-F238E27FC236}">
                  <a16:creationId xmlns:a16="http://schemas.microsoft.com/office/drawing/2014/main" id="{6698E1DD-DF19-FB3B-289B-11773F7AF4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9" name="Picture 28">
              <a:extLst>
                <a:ext uri="{FF2B5EF4-FFF2-40B4-BE49-F238E27FC236}">
                  <a16:creationId xmlns:a16="http://schemas.microsoft.com/office/drawing/2014/main" id="{E7D274B7-831C-D15D-C3A4-C8994C038AA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Tree>
    <p:extLst>
      <p:ext uri="{BB962C8B-B14F-4D97-AF65-F5344CB8AC3E}">
        <p14:creationId xmlns:p14="http://schemas.microsoft.com/office/powerpoint/2010/main" val="1795976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D6D3-672F-DAD8-7D64-554F06567CB4}"/>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3A09161-46EA-9F99-C5A3-366BC22DE68B}"/>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cover any activity where a person could fall and be injured, regardless of the height involved. They set out clear duties for employers, the self‑employed, and anyone who controls work at height (such as building owners or site managers).</a:t>
            </a:r>
          </a:p>
        </p:txBody>
      </p:sp>
      <p:sp>
        <p:nvSpPr>
          <p:cNvPr id="5" name="Rectangle: Rounded Corners 4">
            <a:extLst>
              <a:ext uri="{FF2B5EF4-FFF2-40B4-BE49-F238E27FC236}">
                <a16:creationId xmlns:a16="http://schemas.microsoft.com/office/drawing/2014/main" id="{CD2BBD06-357A-38E1-038B-A018ACCFCB35}"/>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These regulations cover all types of personal protection equipment (PPE), from gloves to breathing apparatus.</a:t>
            </a:r>
          </a:p>
        </p:txBody>
      </p:sp>
      <p:sp>
        <p:nvSpPr>
          <p:cNvPr id="9" name="Rectangle: Rounded Corners 8">
            <a:extLst>
              <a:ext uri="{FF2B5EF4-FFF2-40B4-BE49-F238E27FC236}">
                <a16:creationId xmlns:a16="http://schemas.microsoft.com/office/drawing/2014/main" id="{129E724B-B1A3-FB26-6DCC-BEA8DC3ACC56}"/>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1F6165"/>
                </a:solidFill>
              </a:rPr>
              <a:t>These regulations help protect you against the consequences of being exposed to high levels of </a:t>
            </a:r>
            <a:r>
              <a:rPr lang="en-GB" sz="1400" dirty="0" err="1">
                <a:solidFill>
                  <a:srgbClr val="1F6165"/>
                </a:solidFill>
              </a:rPr>
              <a:t>noise.High</a:t>
            </a:r>
            <a:r>
              <a:rPr lang="en-GB" sz="1400" dirty="0">
                <a:solidFill>
                  <a:srgbClr val="1F6165"/>
                </a:solidFill>
              </a:rPr>
              <a:t> levels of noise can lead to permanent hearing loss.</a:t>
            </a:r>
          </a:p>
          <a:p>
            <a:pPr algn="ctr"/>
            <a:endParaRPr lang="en-GB" sz="1400" dirty="0">
              <a:solidFill>
                <a:srgbClr val="1F6165"/>
              </a:solidFill>
            </a:endParaRPr>
          </a:p>
        </p:txBody>
      </p:sp>
      <p:sp>
        <p:nvSpPr>
          <p:cNvPr id="8" name="Rectangle: Rounded Corners 7">
            <a:extLst>
              <a:ext uri="{FF2B5EF4-FFF2-40B4-BE49-F238E27FC236}">
                <a16:creationId xmlns:a16="http://schemas.microsoft.com/office/drawing/2014/main" id="{9F93A893-F54A-6640-CFBD-43100EF8D2B8}"/>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F19D5A2B-E47E-073E-4266-1AF7BB2FAD88}"/>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6CFB64A-C4E9-86DD-0A7D-E2E1A57C4B4A}"/>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150C544F-753A-85D0-C4C8-11BC203BD416}"/>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2CA7FCA-026E-2F59-01BD-666FE5FF6AA1}"/>
              </a:ext>
            </a:extLst>
          </p:cNvPr>
          <p:cNvSpPr txBox="1"/>
          <p:nvPr/>
        </p:nvSpPr>
        <p:spPr>
          <a:xfrm>
            <a:off x="467827" y="2122651"/>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21" name="TextBox 20">
            <a:extLst>
              <a:ext uri="{FF2B5EF4-FFF2-40B4-BE49-F238E27FC236}">
                <a16:creationId xmlns:a16="http://schemas.microsoft.com/office/drawing/2014/main" id="{10A86FBC-8C65-803F-F69D-AA613ACA8EEB}"/>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9DC32E37-6985-0438-25F4-7830440B3D26}"/>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47B00275-BE47-0207-B9F7-BEF9FBEA6B4E}"/>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60009989-5036-C49D-1A3B-90A6CADE3DCD}"/>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FCB42BC0-1FC0-8BB8-322A-46BD54099FB8}"/>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CD23A693-EC9E-4AFF-EB1E-9584B978DDDA}"/>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D823740F-171E-C680-F9D5-2BF186DDB9EA}"/>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8896C45E-EEC0-5CD8-091D-AC2C1C66A782}"/>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571A95C4-048B-E81B-3D6E-D7E7F241A912}"/>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F3A9ED04-800E-7502-EDC4-4060900F3430}"/>
              </a:ext>
            </a:extLst>
          </p:cNvPr>
          <p:cNvSpPr txBox="1"/>
          <p:nvPr/>
        </p:nvSpPr>
        <p:spPr>
          <a:xfrm>
            <a:off x="467789" y="4471830"/>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49" name="TextBox 48">
            <a:extLst>
              <a:ext uri="{FF2B5EF4-FFF2-40B4-BE49-F238E27FC236}">
                <a16:creationId xmlns:a16="http://schemas.microsoft.com/office/drawing/2014/main" id="{5B424A5D-69DF-2B63-72E2-159442EFAE77}"/>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D95BD178-D676-4FA8-B6B4-A275E2C2A325}"/>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18677906-BA7F-6F85-F543-A672ACF0C446}"/>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D77F98C6-AD3E-8653-A0B6-62582707571C}"/>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15C96A43-4F12-78BC-A050-213B83DBB970}"/>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821A14E9-8D28-1DD2-74EC-00D546D4297A}"/>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821D147F-6537-CCBD-1BF8-4ECF4DF716AA}"/>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FD609778-9CD9-A8AF-C768-FA204840E9AE}"/>
              </a:ext>
            </a:extLst>
          </p:cNvPr>
          <p:cNvSpPr txBox="1"/>
          <p:nvPr/>
        </p:nvSpPr>
        <p:spPr>
          <a:xfrm>
            <a:off x="467789" y="6802275"/>
            <a:ext cx="3203945" cy="276999"/>
          </a:xfrm>
          <a:prstGeom prst="rect">
            <a:avLst/>
          </a:prstGeom>
          <a:noFill/>
        </p:spPr>
        <p:txBody>
          <a:bodyPr wrap="square" rtlCol="0">
            <a:spAutoFit/>
          </a:bodyPr>
          <a:lstStyle/>
          <a:p>
            <a:pPr algn="ctr"/>
            <a:r>
              <a:rPr lang="en-GB" sz="1200" b="1" dirty="0">
                <a:solidFill>
                  <a:schemeClr val="bg1"/>
                </a:solidFill>
              </a:rPr>
              <a:t>Regulation Match-Up Card</a:t>
            </a:r>
          </a:p>
        </p:txBody>
      </p:sp>
      <p:sp>
        <p:nvSpPr>
          <p:cNvPr id="62" name="TextBox 61">
            <a:extLst>
              <a:ext uri="{FF2B5EF4-FFF2-40B4-BE49-F238E27FC236}">
                <a16:creationId xmlns:a16="http://schemas.microsoft.com/office/drawing/2014/main" id="{315612AA-9172-68C4-B766-9055B6DA9C84}"/>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4E1F3B9E-6031-70B8-7FFB-BA093A3F550F}"/>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8D342B11-6CA5-CFD2-5997-76AD5345BC93}"/>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8BB8EAAF-3522-8CC8-9DC1-A00E75843722}"/>
              </a:ext>
            </a:extLst>
          </p:cNvPr>
          <p:cNvSpPr txBox="1"/>
          <p:nvPr/>
        </p:nvSpPr>
        <p:spPr>
          <a:xfrm>
            <a:off x="3924343" y="4925800"/>
            <a:ext cx="3159037" cy="461665"/>
          </a:xfrm>
          <a:prstGeom prst="rect">
            <a:avLst/>
          </a:prstGeom>
          <a:noFill/>
        </p:spPr>
        <p:txBody>
          <a:bodyPr wrap="square" rtlCol="0">
            <a:spAutoFit/>
          </a:bodyPr>
          <a:lstStyle/>
          <a:p>
            <a:pPr algn="ctr"/>
            <a:r>
              <a:rPr lang="en-GB" sz="1200" dirty="0">
                <a:solidFill>
                  <a:schemeClr val="bg1"/>
                </a:solidFill>
              </a:rPr>
              <a:t>of ill‑health cases were back/joint/muscle problems</a:t>
            </a:r>
          </a:p>
        </p:txBody>
      </p:sp>
      <p:grpSp>
        <p:nvGrpSpPr>
          <p:cNvPr id="2" name="Group 1">
            <a:extLst>
              <a:ext uri="{FF2B5EF4-FFF2-40B4-BE49-F238E27FC236}">
                <a16:creationId xmlns:a16="http://schemas.microsoft.com/office/drawing/2014/main" id="{DF7EADCD-FF7C-8B02-47A2-AB8E517A0F2D}"/>
              </a:ext>
            </a:extLst>
          </p:cNvPr>
          <p:cNvGrpSpPr/>
          <p:nvPr/>
        </p:nvGrpSpPr>
        <p:grpSpPr>
          <a:xfrm>
            <a:off x="625352" y="2654125"/>
            <a:ext cx="565626" cy="234776"/>
            <a:chOff x="2021582" y="1920700"/>
            <a:chExt cx="565626" cy="234776"/>
          </a:xfrm>
        </p:grpSpPr>
        <p:pic>
          <p:nvPicPr>
            <p:cNvPr id="4" name="Picture 3">
              <a:extLst>
                <a:ext uri="{FF2B5EF4-FFF2-40B4-BE49-F238E27FC236}">
                  <a16:creationId xmlns:a16="http://schemas.microsoft.com/office/drawing/2014/main" id="{47462907-6317-02D5-73AA-02073A76D40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6" name="Picture 5">
              <a:extLst>
                <a:ext uri="{FF2B5EF4-FFF2-40B4-BE49-F238E27FC236}">
                  <a16:creationId xmlns:a16="http://schemas.microsoft.com/office/drawing/2014/main" id="{B1679E51-9938-6A3D-98AD-816368A117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7" name="Group 6">
            <a:extLst>
              <a:ext uri="{FF2B5EF4-FFF2-40B4-BE49-F238E27FC236}">
                <a16:creationId xmlns:a16="http://schemas.microsoft.com/office/drawing/2014/main" id="{A871CB11-F129-008B-A6D9-194E786FCD7B}"/>
              </a:ext>
            </a:extLst>
          </p:cNvPr>
          <p:cNvGrpSpPr/>
          <p:nvPr/>
        </p:nvGrpSpPr>
        <p:grpSpPr>
          <a:xfrm>
            <a:off x="625314" y="5003304"/>
            <a:ext cx="565626" cy="234776"/>
            <a:chOff x="2021582" y="1920700"/>
            <a:chExt cx="565626" cy="234776"/>
          </a:xfrm>
        </p:grpSpPr>
        <p:pic>
          <p:nvPicPr>
            <p:cNvPr id="10" name="Picture 9">
              <a:extLst>
                <a:ext uri="{FF2B5EF4-FFF2-40B4-BE49-F238E27FC236}">
                  <a16:creationId xmlns:a16="http://schemas.microsoft.com/office/drawing/2014/main" id="{044658AB-9505-9F37-2B56-10BFD01420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1" name="Picture 10">
              <a:extLst>
                <a:ext uri="{FF2B5EF4-FFF2-40B4-BE49-F238E27FC236}">
                  <a16:creationId xmlns:a16="http://schemas.microsoft.com/office/drawing/2014/main" id="{3BD18DB7-0B93-95CE-17B2-1F1C5BB0A0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13" name="Group 12">
            <a:extLst>
              <a:ext uri="{FF2B5EF4-FFF2-40B4-BE49-F238E27FC236}">
                <a16:creationId xmlns:a16="http://schemas.microsoft.com/office/drawing/2014/main" id="{3909EF8A-BA98-E24C-5C04-711A62817593}"/>
              </a:ext>
            </a:extLst>
          </p:cNvPr>
          <p:cNvGrpSpPr/>
          <p:nvPr/>
        </p:nvGrpSpPr>
        <p:grpSpPr>
          <a:xfrm>
            <a:off x="625314" y="7333749"/>
            <a:ext cx="565626" cy="234776"/>
            <a:chOff x="2021582" y="1920700"/>
            <a:chExt cx="565626" cy="234776"/>
          </a:xfrm>
        </p:grpSpPr>
        <p:pic>
          <p:nvPicPr>
            <p:cNvPr id="24" name="Picture 23">
              <a:extLst>
                <a:ext uri="{FF2B5EF4-FFF2-40B4-BE49-F238E27FC236}">
                  <a16:creationId xmlns:a16="http://schemas.microsoft.com/office/drawing/2014/main" id="{93B983F1-3FB2-D380-0D80-8BEA9B72928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25" name="Picture 24">
              <a:extLst>
                <a:ext uri="{FF2B5EF4-FFF2-40B4-BE49-F238E27FC236}">
                  <a16:creationId xmlns:a16="http://schemas.microsoft.com/office/drawing/2014/main" id="{88C936EC-2623-F64F-7572-77941DBE26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spTree>
    <p:extLst>
      <p:ext uri="{BB962C8B-B14F-4D97-AF65-F5344CB8AC3E}">
        <p14:creationId xmlns:p14="http://schemas.microsoft.com/office/powerpoint/2010/main" val="2352262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098BC1C-E153-2027-8383-16CD73B3192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7CD94BF-0D4C-0197-856B-0EFE367CE2CD}"/>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7DBBC712-55CB-F07E-1427-ED0FCFC762F1}"/>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5F663F7-18A5-83E9-1902-546E520F8288}"/>
                </a:ext>
              </a:extLst>
            </p:cNvPr>
            <p:cNvSpPr/>
            <p:nvPr/>
          </p:nvSpPr>
          <p:spPr>
            <a:xfrm rot="21009592">
              <a:off x="369805" y="275930"/>
              <a:ext cx="4315647"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Intro.</a:t>
              </a:r>
            </a:p>
          </p:txBody>
        </p:sp>
      </p:grpSp>
      <p:sp>
        <p:nvSpPr>
          <p:cNvPr id="25" name="TextBox 24">
            <a:extLst>
              <a:ext uri="{FF2B5EF4-FFF2-40B4-BE49-F238E27FC236}">
                <a16:creationId xmlns:a16="http://schemas.microsoft.com/office/drawing/2014/main" id="{ACE9CA38-1505-8358-A1D5-4A7770CC4CA2}"/>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2A1F2801-223C-3CEF-17AE-09140F1FF897}"/>
              </a:ext>
            </a:extLst>
          </p:cNvPr>
          <p:cNvSpPr txBox="1"/>
          <p:nvPr/>
        </p:nvSpPr>
        <p:spPr>
          <a:xfrm>
            <a:off x="190463" y="1890276"/>
            <a:ext cx="7178748" cy="5324535"/>
          </a:xfrm>
          <a:prstGeom prst="rect">
            <a:avLst/>
          </a:prstGeom>
          <a:noFill/>
        </p:spPr>
        <p:txBody>
          <a:bodyPr wrap="square">
            <a:spAutoFit/>
          </a:bodyPr>
          <a:lstStyle/>
          <a:p>
            <a:r>
              <a:rPr lang="en-GB" sz="2000" dirty="0">
                <a:solidFill>
                  <a:srgbClr val="1F6165"/>
                </a:solidFill>
              </a:rPr>
              <a:t>The Regulation Spinner Challenge is an interactive learning activity designed to make Health &amp; Safety regulations more engaging, memorable, and accessible for construction learners. Using a 3D‑printed spinner board, students land on one of six key UK regulations and complete a challenge linked to real‑world site practice. This transforms a traditionally theory‑heavy topic into a hands‑on, discussion‑driven experience that builds confidence and supports deeper understanding.</a:t>
            </a:r>
          </a:p>
          <a:p>
            <a:endParaRPr lang="en-GB" sz="2000" dirty="0">
              <a:solidFill>
                <a:srgbClr val="1F6165"/>
              </a:solidFill>
            </a:endParaRPr>
          </a:p>
          <a:p>
            <a:r>
              <a:rPr lang="en-GB" sz="2000" dirty="0">
                <a:solidFill>
                  <a:srgbClr val="1F6165"/>
                </a:solidFill>
              </a:rPr>
              <a:t>Learners explore what each regulation means, why it exists, and how it applies to everyday construction tasks. Through short prompts, scenario‑based questions, and group discussion, they develop the knowledge and communication skills needed for safe working practice. The activity supports a wide range of abilities, including SEND learners, through simple language, visual prompts, and structured challenge types.</a:t>
            </a:r>
          </a:p>
        </p:txBody>
      </p:sp>
    </p:spTree>
    <p:extLst>
      <p:ext uri="{BB962C8B-B14F-4D97-AF65-F5344CB8AC3E}">
        <p14:creationId xmlns:p14="http://schemas.microsoft.com/office/powerpoint/2010/main" val="1436445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E1D427-7166-9756-08DF-526B008F3C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3214DD7-25AA-B46C-35ED-CD18CF09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931261"/>
            <a:ext cx="7559675" cy="5039783"/>
          </a:xfrm>
          <a:prstGeom prst="rect">
            <a:avLst/>
          </a:prstGeom>
        </p:spPr>
      </p:pic>
    </p:spTree>
    <p:extLst>
      <p:ext uri="{BB962C8B-B14F-4D97-AF65-F5344CB8AC3E}">
        <p14:creationId xmlns:p14="http://schemas.microsoft.com/office/powerpoint/2010/main" val="3505924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2DE99E-B496-8331-37AC-6D600DE08A93}"/>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70C454E-1690-EBC3-ADE6-D4F91BFD786E}"/>
              </a:ext>
            </a:extLst>
          </p:cNvPr>
          <p:cNvGrpSpPr/>
          <p:nvPr/>
        </p:nvGrpSpPr>
        <p:grpSpPr>
          <a:xfrm>
            <a:off x="2069837" y="4175906"/>
            <a:ext cx="3420000" cy="2340000"/>
            <a:chOff x="2069837" y="4175906"/>
            <a:chExt cx="3420000" cy="2340000"/>
          </a:xfrm>
        </p:grpSpPr>
        <p:sp>
          <p:nvSpPr>
            <p:cNvPr id="2" name="Rectangle: Rounded Corners 1">
              <a:extLst>
                <a:ext uri="{FF2B5EF4-FFF2-40B4-BE49-F238E27FC236}">
                  <a16:creationId xmlns:a16="http://schemas.microsoft.com/office/drawing/2014/main" id="{904F8604-72D3-2306-67D9-227AD5DE8CCB}"/>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 name="Ribbon: Tilted Down 2">
              <a:extLst>
                <a:ext uri="{FF2B5EF4-FFF2-40B4-BE49-F238E27FC236}">
                  <a16:creationId xmlns:a16="http://schemas.microsoft.com/office/drawing/2014/main" id="{B6EF2ABE-732A-B400-798F-763558002442}"/>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110439D5-2877-3ED7-9981-706F5855C6B5}"/>
                </a:ext>
              </a:extLst>
            </p:cNvPr>
            <p:cNvGrpSpPr/>
            <p:nvPr/>
          </p:nvGrpSpPr>
          <p:grpSpPr>
            <a:xfrm>
              <a:off x="2184400" y="4756150"/>
              <a:ext cx="3200400" cy="1657350"/>
              <a:chOff x="2184400" y="4756150"/>
              <a:chExt cx="3200400" cy="1657350"/>
            </a:xfrm>
          </p:grpSpPr>
          <p:sp>
            <p:nvSpPr>
              <p:cNvPr id="4" name="Rectangle: Rounded Corners 3">
                <a:extLst>
                  <a:ext uri="{FF2B5EF4-FFF2-40B4-BE49-F238E27FC236}">
                    <a16:creationId xmlns:a16="http://schemas.microsoft.com/office/drawing/2014/main" id="{0BF46672-2922-E697-42A3-0FC8829850F4}"/>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AADD933-C356-6BA0-0DF3-E3E50999F2D4}"/>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53A8F3DA-045C-4050-6C77-76A0DC436FA0}"/>
                </a:ext>
              </a:extLst>
            </p:cNvPr>
            <p:cNvSpPr txBox="1"/>
            <p:nvPr/>
          </p:nvSpPr>
          <p:spPr>
            <a:xfrm>
              <a:off x="2093912" y="4756150"/>
              <a:ext cx="3200400" cy="1277273"/>
            </a:xfrm>
            <a:prstGeom prst="rect">
              <a:avLst/>
            </a:prstGeom>
            <a:noFill/>
          </p:spPr>
          <p:txBody>
            <a:bodyPr wrap="square">
              <a:spAutoFit/>
            </a:bodyPr>
            <a:lstStyle/>
            <a:p>
              <a:pPr>
                <a:buNone/>
              </a:pPr>
              <a:r>
                <a:rPr lang="en-GB" sz="1100" b="1" dirty="0"/>
                <a:t>1️⃣ COSHH – Hazardous Substances</a:t>
              </a:r>
            </a:p>
            <a:p>
              <a:pPr>
                <a:buNone/>
              </a:pPr>
              <a:endParaRPr lang="en-GB" sz="1100" b="1" dirty="0"/>
            </a:p>
            <a:p>
              <a:pPr>
                <a:buNone/>
              </a:pPr>
              <a:r>
                <a:rPr lang="en-GB" sz="1100" b="1" dirty="0">
                  <a:effectLst/>
                </a:rPr>
                <a:t>Scenario:</a:t>
              </a:r>
              <a:r>
                <a:rPr lang="en-GB" sz="1100" dirty="0">
                  <a:effectLst/>
                </a:rPr>
                <a:t> A decorator is sanding old paint that contains lead. Dust is spreading around the room and no extraction or masks are being used.</a:t>
              </a:r>
              <a:endParaRPr lang="en-GB" sz="1100" dirty="0"/>
            </a:p>
            <a:p>
              <a:pPr>
                <a:buNone/>
              </a:pPr>
              <a:endParaRPr lang="en-GB" sz="1100" b="1" dirty="0">
                <a:effectLst/>
              </a:endParaRPr>
            </a:p>
            <a:p>
              <a:pPr>
                <a:buNone/>
              </a:pPr>
              <a:r>
                <a:rPr lang="en-GB" sz="1100" b="1" dirty="0">
                  <a:effectLst/>
                </a:rPr>
                <a:t>Learner Task:</a:t>
              </a:r>
              <a:r>
                <a:rPr lang="en-GB" sz="1100" dirty="0">
                  <a:effectLst/>
                </a:rPr>
                <a:t> Which regulation applies, and why?</a:t>
              </a:r>
              <a:endParaRPr lang="en-GB" sz="1100" dirty="0"/>
            </a:p>
          </p:txBody>
        </p:sp>
      </p:grpSp>
    </p:spTree>
    <p:extLst>
      <p:ext uri="{BB962C8B-B14F-4D97-AF65-F5344CB8AC3E}">
        <p14:creationId xmlns:p14="http://schemas.microsoft.com/office/powerpoint/2010/main" val="2452655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4F489-62EB-925E-3A70-986B18FE7FF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6D63F46-EC64-4C8B-F7B2-FE57C5DCAB55}"/>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 name="Rectangle: Rounded Corners 4">
            <a:extLst>
              <a:ext uri="{FF2B5EF4-FFF2-40B4-BE49-F238E27FC236}">
                <a16:creationId xmlns:a16="http://schemas.microsoft.com/office/drawing/2014/main" id="{ADC48544-AD4A-8725-4602-50AB48B573A0}"/>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 name="Rectangle: Rounded Corners 6">
            <a:extLst>
              <a:ext uri="{FF2B5EF4-FFF2-40B4-BE49-F238E27FC236}">
                <a16:creationId xmlns:a16="http://schemas.microsoft.com/office/drawing/2014/main" id="{7BF91CE1-9A84-02F0-5E3A-C1B64529641E}"/>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9" name="Rectangle: Rounded Corners 8">
            <a:extLst>
              <a:ext uri="{FF2B5EF4-FFF2-40B4-BE49-F238E27FC236}">
                <a16:creationId xmlns:a16="http://schemas.microsoft.com/office/drawing/2014/main" id="{6F6859E9-AD7B-67CE-F855-228C02F46DA5}"/>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 name="Rectangle: Rounded Corners 7">
            <a:extLst>
              <a:ext uri="{FF2B5EF4-FFF2-40B4-BE49-F238E27FC236}">
                <a16:creationId xmlns:a16="http://schemas.microsoft.com/office/drawing/2014/main" id="{BEA6FBF2-0306-D36D-1AD1-09EE1609D81C}"/>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EEBB4966-6576-635A-28EC-566BF10B30F9}"/>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B7468AD-3EF0-6422-E79A-933B72F0DD19}"/>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AFF584D9-8640-AB58-1E1B-E20D042A1843}"/>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FBE89B3-3A1F-3B31-30F2-5262B64C1770}"/>
              </a:ext>
            </a:extLst>
          </p:cNvPr>
          <p:cNvSpPr txBox="1"/>
          <p:nvPr/>
        </p:nvSpPr>
        <p:spPr>
          <a:xfrm>
            <a:off x="467827" y="2122651"/>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21" name="TextBox 20">
            <a:extLst>
              <a:ext uri="{FF2B5EF4-FFF2-40B4-BE49-F238E27FC236}">
                <a16:creationId xmlns:a16="http://schemas.microsoft.com/office/drawing/2014/main" id="{141983B6-52C3-274E-F59D-E690CC8E148A}"/>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A785E08B-F0D6-7DF8-9B31-539D806220D6}"/>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CC0A393A-5BF0-4A67-4650-A5E21257ADAB}"/>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501EBCB6-4D29-7202-3D9E-2CEDA745F115}"/>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7BCFE963-9512-0FFB-1295-1FBAE201623D}"/>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40C547BE-F398-22B2-D969-4EBAEF7315C7}"/>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0DB62E80-9A40-48A4-D2F0-D8EA64317C9A}"/>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EEB7649E-7681-0453-E34F-53F742CD75AF}"/>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C9544FFC-EF10-D20D-7CF1-E76852E1AB59}"/>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DCEE1BDC-F3E8-9F29-327E-5D5FC6B1E8D3}"/>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6E786E4E-92A1-7D3E-F569-7110145EEBE3}"/>
              </a:ext>
            </a:extLst>
          </p:cNvPr>
          <p:cNvSpPr txBox="1"/>
          <p:nvPr/>
        </p:nvSpPr>
        <p:spPr>
          <a:xfrm>
            <a:off x="467789" y="4471830"/>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49" name="TextBox 48">
            <a:extLst>
              <a:ext uri="{FF2B5EF4-FFF2-40B4-BE49-F238E27FC236}">
                <a16:creationId xmlns:a16="http://schemas.microsoft.com/office/drawing/2014/main" id="{FC88E5EE-0D58-48D8-7875-061C08B37BFF}"/>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AF175ADD-FD0C-0DD8-B8D8-7EA477D97AA1}"/>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5F93A10A-038B-4907-D6A9-555565778943}"/>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01C23F14-4A70-1ECF-8358-003AB8E6532A}"/>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F8C392B6-EC3B-5D65-6B5F-626DDA22863B}"/>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2CEA7EAB-102C-F5B4-A10F-2D1075070C7E}"/>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DC26BD5F-A8BD-F3E3-7A9D-F7F34B439976}"/>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6137B6D2-E1DA-7D43-653C-9BB9C6C34796}"/>
              </a:ext>
            </a:extLst>
          </p:cNvPr>
          <p:cNvSpPr txBox="1"/>
          <p:nvPr/>
        </p:nvSpPr>
        <p:spPr>
          <a:xfrm>
            <a:off x="467789" y="6802275"/>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62" name="TextBox 61">
            <a:extLst>
              <a:ext uri="{FF2B5EF4-FFF2-40B4-BE49-F238E27FC236}">
                <a16:creationId xmlns:a16="http://schemas.microsoft.com/office/drawing/2014/main" id="{17AF2B16-E74A-E1BC-0D77-0E15C687D98D}"/>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92C187CE-E416-AFD4-0B79-54842E2120C3}"/>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36F03761-59AD-CC6B-CFED-0BFA31243E15}"/>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14390982-C09F-A573-BEB3-B633A93BFFA8}"/>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8010A353-2F88-C62A-BB0B-BB36AF233B7F}"/>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76DBDDFF-8145-95F0-A453-A0E43D41B25B}"/>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8B4B5B40-8A1D-2940-ADA7-0B8E736C1CEA}"/>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D951B970-7D03-8AB0-DC67-28381FE1D6E9}"/>
              </a:ext>
            </a:extLst>
          </p:cNvPr>
          <p:cNvSpPr txBox="1"/>
          <p:nvPr/>
        </p:nvSpPr>
        <p:spPr>
          <a:xfrm>
            <a:off x="467751" y="9150185"/>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75" name="TextBox 74">
            <a:extLst>
              <a:ext uri="{FF2B5EF4-FFF2-40B4-BE49-F238E27FC236}">
                <a16:creationId xmlns:a16="http://schemas.microsoft.com/office/drawing/2014/main" id="{1B017A9A-1551-7A3D-50B0-ED5BE320FAA6}"/>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F47CC583-5E66-F0B1-0AFA-24371C9B840E}"/>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6468F13B-9776-6537-9AFA-B1E2610D5B5A}"/>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7BD33961-F52D-5A5F-71F2-FA5C5A0BC577}"/>
              </a:ext>
            </a:extLst>
          </p:cNvPr>
          <p:cNvSpPr txBox="1"/>
          <p:nvPr/>
        </p:nvSpPr>
        <p:spPr>
          <a:xfrm>
            <a:off x="3924343" y="4925800"/>
            <a:ext cx="3159037" cy="246221"/>
          </a:xfrm>
          <a:prstGeom prst="rect">
            <a:avLst/>
          </a:prstGeom>
          <a:noFill/>
        </p:spPr>
        <p:txBody>
          <a:bodyPr wrap="square" rtlCol="0">
            <a:spAutoFit/>
          </a:bodyPr>
          <a:lstStyle/>
          <a:p>
            <a:pPr algn="ctr"/>
            <a:r>
              <a:rPr lang="en-GB" sz="1000" dirty="0">
                <a:solidFill>
                  <a:schemeClr val="bg1"/>
                </a:solidFill>
              </a:rPr>
              <a:t>of ill‑health cases were back/joint/muscle problems</a:t>
            </a:r>
          </a:p>
        </p:txBody>
      </p:sp>
      <p:sp>
        <p:nvSpPr>
          <p:cNvPr id="124" name="TextBox 123">
            <a:extLst>
              <a:ext uri="{FF2B5EF4-FFF2-40B4-BE49-F238E27FC236}">
                <a16:creationId xmlns:a16="http://schemas.microsoft.com/office/drawing/2014/main" id="{745538C3-800D-8671-112B-043C89651C84}"/>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2" name="Group 1">
            <a:extLst>
              <a:ext uri="{FF2B5EF4-FFF2-40B4-BE49-F238E27FC236}">
                <a16:creationId xmlns:a16="http://schemas.microsoft.com/office/drawing/2014/main" id="{335CF073-94E3-99E0-FDE1-F0817676FE01}"/>
              </a:ext>
            </a:extLst>
          </p:cNvPr>
          <p:cNvGrpSpPr/>
          <p:nvPr/>
        </p:nvGrpSpPr>
        <p:grpSpPr>
          <a:xfrm>
            <a:off x="3779799" y="675085"/>
            <a:ext cx="3420000" cy="2340000"/>
            <a:chOff x="2069837" y="4175906"/>
            <a:chExt cx="3420000" cy="2340000"/>
          </a:xfrm>
        </p:grpSpPr>
        <p:sp>
          <p:nvSpPr>
            <p:cNvPr id="4" name="Rectangle: Rounded Corners 3">
              <a:extLst>
                <a:ext uri="{FF2B5EF4-FFF2-40B4-BE49-F238E27FC236}">
                  <a16:creationId xmlns:a16="http://schemas.microsoft.com/office/drawing/2014/main" id="{6AD4C47B-4E0D-E585-3477-DB0E51EDC092}"/>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6" name="Ribbon: Tilted Down 5">
              <a:extLst>
                <a:ext uri="{FF2B5EF4-FFF2-40B4-BE49-F238E27FC236}">
                  <a16:creationId xmlns:a16="http://schemas.microsoft.com/office/drawing/2014/main" id="{92057D6E-954A-F8BA-F198-82B56DEC61CC}"/>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Reg Scenario</a:t>
              </a:r>
              <a:endParaRPr lang="en-GB" sz="1400" dirty="0">
                <a:solidFill>
                  <a:schemeClr val="bg1"/>
                </a:solidFill>
              </a:endParaRPr>
            </a:p>
          </p:txBody>
        </p:sp>
        <p:grpSp>
          <p:nvGrpSpPr>
            <p:cNvPr id="10" name="Group 9">
              <a:extLst>
                <a:ext uri="{FF2B5EF4-FFF2-40B4-BE49-F238E27FC236}">
                  <a16:creationId xmlns:a16="http://schemas.microsoft.com/office/drawing/2014/main" id="{7A4544CF-1780-3865-62B5-19763BD1F851}"/>
                </a:ext>
              </a:extLst>
            </p:cNvPr>
            <p:cNvGrpSpPr/>
            <p:nvPr/>
          </p:nvGrpSpPr>
          <p:grpSpPr>
            <a:xfrm>
              <a:off x="2184400" y="4756150"/>
              <a:ext cx="3200400" cy="1657350"/>
              <a:chOff x="2184400" y="4756150"/>
              <a:chExt cx="3200400" cy="1657350"/>
            </a:xfrm>
          </p:grpSpPr>
          <p:sp>
            <p:nvSpPr>
              <p:cNvPr id="13" name="Rectangle: Rounded Corners 12">
                <a:extLst>
                  <a:ext uri="{FF2B5EF4-FFF2-40B4-BE49-F238E27FC236}">
                    <a16:creationId xmlns:a16="http://schemas.microsoft.com/office/drawing/2014/main" id="{BAA802DF-0BF2-C41B-CBBC-3CBCAA488053}"/>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E07595-4D9E-9FB8-4EAC-E681868B0261}"/>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90812401-9377-1E3E-E0B6-0D38F7342F40}"/>
                </a:ext>
              </a:extLst>
            </p:cNvPr>
            <p:cNvSpPr txBox="1"/>
            <p:nvPr/>
          </p:nvSpPr>
          <p:spPr>
            <a:xfrm>
              <a:off x="2093912" y="4756150"/>
              <a:ext cx="1944767" cy="1338828"/>
            </a:xfrm>
            <a:prstGeom prst="rect">
              <a:avLst/>
            </a:prstGeom>
            <a:noFill/>
          </p:spPr>
          <p:txBody>
            <a:bodyPr wrap="square">
              <a:spAutoFit/>
            </a:bodyPr>
            <a:lstStyle/>
            <a:p>
              <a:pPr>
                <a:buNone/>
              </a:pPr>
              <a:r>
                <a:rPr lang="en-GB" sz="900" b="1" dirty="0"/>
                <a:t>1️⃣</a:t>
              </a:r>
            </a:p>
            <a:p>
              <a:pPr>
                <a:buNone/>
              </a:pPr>
              <a:endParaRPr lang="en-GB" sz="900" b="1" dirty="0"/>
            </a:p>
            <a:p>
              <a:pPr>
                <a:buNone/>
              </a:pPr>
              <a:r>
                <a:rPr lang="en-GB" sz="900" b="1" dirty="0">
                  <a:effectLst/>
                </a:rPr>
                <a:t>Scenario:</a:t>
              </a:r>
              <a:r>
                <a:rPr lang="en-GB" sz="900" dirty="0">
                  <a:effectLst/>
                </a:rPr>
                <a:t> A decorator is sanding old paint that contains lead. Dust is spreading around the room and no extraction or masks are being used.</a:t>
              </a:r>
              <a:endParaRPr lang="en-GB" sz="900" dirty="0"/>
            </a:p>
            <a:p>
              <a:pPr>
                <a:buNone/>
              </a:pPr>
              <a:endParaRPr lang="en-GB" sz="900" b="1" dirty="0">
                <a:effectLst/>
              </a:endParaRPr>
            </a:p>
            <a:p>
              <a:pPr>
                <a:buNone/>
              </a:pPr>
              <a:r>
                <a:rPr lang="en-GB" sz="900" b="1" dirty="0">
                  <a:effectLst/>
                </a:rPr>
                <a:t>Learner Task:</a:t>
              </a:r>
              <a:r>
                <a:rPr lang="en-GB" sz="900" dirty="0">
                  <a:effectLst/>
                </a:rPr>
                <a:t> Which regulation applies, and why?</a:t>
              </a:r>
              <a:endParaRPr lang="en-GB" sz="900" dirty="0"/>
            </a:p>
          </p:txBody>
        </p:sp>
      </p:grpSp>
      <p:grpSp>
        <p:nvGrpSpPr>
          <p:cNvPr id="25" name="Group 24">
            <a:extLst>
              <a:ext uri="{FF2B5EF4-FFF2-40B4-BE49-F238E27FC236}">
                <a16:creationId xmlns:a16="http://schemas.microsoft.com/office/drawing/2014/main" id="{0A92E38F-5937-57B0-82D1-005D1C8A0ECB}"/>
              </a:ext>
            </a:extLst>
          </p:cNvPr>
          <p:cNvGrpSpPr/>
          <p:nvPr/>
        </p:nvGrpSpPr>
        <p:grpSpPr>
          <a:xfrm>
            <a:off x="3793861" y="3009673"/>
            <a:ext cx="3420000" cy="2340000"/>
            <a:chOff x="2069837" y="4175906"/>
            <a:chExt cx="3420000" cy="2340000"/>
          </a:xfrm>
        </p:grpSpPr>
        <p:sp>
          <p:nvSpPr>
            <p:cNvPr id="26" name="Rectangle: Rounded Corners 25">
              <a:extLst>
                <a:ext uri="{FF2B5EF4-FFF2-40B4-BE49-F238E27FC236}">
                  <a16:creationId xmlns:a16="http://schemas.microsoft.com/office/drawing/2014/main" id="{E830E79D-02D2-A556-3A34-BB968D6FD0C4}"/>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27" name="Ribbon: Tilted Down 26">
              <a:extLst>
                <a:ext uri="{FF2B5EF4-FFF2-40B4-BE49-F238E27FC236}">
                  <a16:creationId xmlns:a16="http://schemas.microsoft.com/office/drawing/2014/main" id="{9B3F9E8F-63C3-8AF4-0963-1383E45EA9CE}"/>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Reg Scenario</a:t>
              </a:r>
              <a:endParaRPr lang="en-GB" sz="1400" dirty="0"/>
            </a:p>
          </p:txBody>
        </p:sp>
        <p:grpSp>
          <p:nvGrpSpPr>
            <p:cNvPr id="28" name="Group 27">
              <a:extLst>
                <a:ext uri="{FF2B5EF4-FFF2-40B4-BE49-F238E27FC236}">
                  <a16:creationId xmlns:a16="http://schemas.microsoft.com/office/drawing/2014/main" id="{DB4CAB5D-C2A5-1832-92BD-12E4231013B9}"/>
                </a:ext>
              </a:extLst>
            </p:cNvPr>
            <p:cNvGrpSpPr/>
            <p:nvPr/>
          </p:nvGrpSpPr>
          <p:grpSpPr>
            <a:xfrm>
              <a:off x="2184400" y="4756150"/>
              <a:ext cx="3200400" cy="1657350"/>
              <a:chOff x="2184400" y="4756150"/>
              <a:chExt cx="3200400" cy="1657350"/>
            </a:xfrm>
          </p:grpSpPr>
          <p:sp>
            <p:nvSpPr>
              <p:cNvPr id="30" name="Rectangle: Rounded Corners 29">
                <a:extLst>
                  <a:ext uri="{FF2B5EF4-FFF2-40B4-BE49-F238E27FC236}">
                    <a16:creationId xmlns:a16="http://schemas.microsoft.com/office/drawing/2014/main" id="{D1BBD463-DAF4-239F-08BB-4BB57723671E}"/>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A757EC30-D956-3976-A810-9A5D271868D0}"/>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3CC791B0-3591-DB7E-289B-068AB38C91F4}"/>
                </a:ext>
              </a:extLst>
            </p:cNvPr>
            <p:cNvSpPr txBox="1"/>
            <p:nvPr/>
          </p:nvSpPr>
          <p:spPr>
            <a:xfrm>
              <a:off x="2093912" y="4756150"/>
              <a:ext cx="1930705" cy="1200329"/>
            </a:xfrm>
            <a:prstGeom prst="rect">
              <a:avLst/>
            </a:prstGeom>
            <a:noFill/>
          </p:spPr>
          <p:txBody>
            <a:bodyPr wrap="square">
              <a:spAutoFit/>
            </a:bodyPr>
            <a:lstStyle/>
            <a:p>
              <a:r>
                <a:rPr lang="en-GB" sz="800" b="1" dirty="0"/>
                <a:t>2️⃣</a:t>
              </a:r>
            </a:p>
            <a:p>
              <a:endParaRPr lang="en-GB" sz="800" b="1" dirty="0"/>
            </a:p>
            <a:p>
              <a:r>
                <a:rPr lang="en-GB" sz="800" b="1" dirty="0"/>
                <a:t>Scenario:</a:t>
              </a:r>
              <a:r>
                <a:rPr lang="en-GB" sz="800" dirty="0"/>
                <a:t> A cleaner is using a strong brick‑acid solution without gloves. The liquid splashes onto their skin and causes burning.</a:t>
              </a:r>
            </a:p>
            <a:p>
              <a:endParaRPr lang="en-GB" sz="800" b="1" dirty="0"/>
            </a:p>
            <a:p>
              <a:r>
                <a:rPr lang="en-GB" sz="800" b="1" dirty="0"/>
                <a:t>Learner Task:</a:t>
              </a:r>
              <a:r>
                <a:rPr lang="en-GB" sz="800" dirty="0"/>
                <a:t> Which regulation applies, and why?</a:t>
              </a:r>
            </a:p>
          </p:txBody>
        </p:sp>
      </p:grpSp>
      <p:grpSp>
        <p:nvGrpSpPr>
          <p:cNvPr id="32" name="Group 31">
            <a:extLst>
              <a:ext uri="{FF2B5EF4-FFF2-40B4-BE49-F238E27FC236}">
                <a16:creationId xmlns:a16="http://schemas.microsoft.com/office/drawing/2014/main" id="{F7113483-56A2-D6B8-1E5F-4AB349B56E8B}"/>
              </a:ext>
            </a:extLst>
          </p:cNvPr>
          <p:cNvGrpSpPr/>
          <p:nvPr/>
        </p:nvGrpSpPr>
        <p:grpSpPr>
          <a:xfrm>
            <a:off x="3779799" y="5347371"/>
            <a:ext cx="3420000" cy="2340000"/>
            <a:chOff x="2069837" y="4175906"/>
            <a:chExt cx="3420000" cy="2340000"/>
          </a:xfrm>
        </p:grpSpPr>
        <p:sp>
          <p:nvSpPr>
            <p:cNvPr id="33" name="Rectangle: Rounded Corners 32">
              <a:extLst>
                <a:ext uri="{FF2B5EF4-FFF2-40B4-BE49-F238E27FC236}">
                  <a16:creationId xmlns:a16="http://schemas.microsoft.com/office/drawing/2014/main" id="{D7CBF59A-4D21-8EB1-F270-EDEB63A0CA78}"/>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4" name="Ribbon: Tilted Down 33">
              <a:extLst>
                <a:ext uri="{FF2B5EF4-FFF2-40B4-BE49-F238E27FC236}">
                  <a16:creationId xmlns:a16="http://schemas.microsoft.com/office/drawing/2014/main" id="{56BF54C9-A786-4AD0-A684-18F8706375BE}"/>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Reg Scenario</a:t>
              </a:r>
              <a:endParaRPr lang="en-GB" sz="1400" dirty="0"/>
            </a:p>
          </p:txBody>
        </p:sp>
        <p:grpSp>
          <p:nvGrpSpPr>
            <p:cNvPr id="35" name="Group 34">
              <a:extLst>
                <a:ext uri="{FF2B5EF4-FFF2-40B4-BE49-F238E27FC236}">
                  <a16:creationId xmlns:a16="http://schemas.microsoft.com/office/drawing/2014/main" id="{D19B7D6E-EE42-4A57-599A-8B67C0697A28}"/>
                </a:ext>
              </a:extLst>
            </p:cNvPr>
            <p:cNvGrpSpPr/>
            <p:nvPr/>
          </p:nvGrpSpPr>
          <p:grpSpPr>
            <a:xfrm>
              <a:off x="2184400" y="4756150"/>
              <a:ext cx="3200400" cy="1657350"/>
              <a:chOff x="2184400" y="4756150"/>
              <a:chExt cx="3200400" cy="1657350"/>
            </a:xfrm>
          </p:grpSpPr>
          <p:sp>
            <p:nvSpPr>
              <p:cNvPr id="37" name="Rectangle: Rounded Corners 36">
                <a:extLst>
                  <a:ext uri="{FF2B5EF4-FFF2-40B4-BE49-F238E27FC236}">
                    <a16:creationId xmlns:a16="http://schemas.microsoft.com/office/drawing/2014/main" id="{DC947586-9291-A782-0BAD-D32AEAB9EB93}"/>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23502305-8226-B775-1A35-63F90E53B61F}"/>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TextBox 35">
              <a:extLst>
                <a:ext uri="{FF2B5EF4-FFF2-40B4-BE49-F238E27FC236}">
                  <a16:creationId xmlns:a16="http://schemas.microsoft.com/office/drawing/2014/main" id="{AC6C36EE-8C08-02A3-5D04-4A218F35B28D}"/>
                </a:ext>
              </a:extLst>
            </p:cNvPr>
            <p:cNvSpPr txBox="1"/>
            <p:nvPr/>
          </p:nvSpPr>
          <p:spPr>
            <a:xfrm>
              <a:off x="2093912" y="4756150"/>
              <a:ext cx="1944767" cy="1200329"/>
            </a:xfrm>
            <a:prstGeom prst="rect">
              <a:avLst/>
            </a:prstGeom>
            <a:noFill/>
          </p:spPr>
          <p:txBody>
            <a:bodyPr wrap="square">
              <a:spAutoFit/>
            </a:bodyPr>
            <a:lstStyle/>
            <a:p>
              <a:r>
                <a:rPr lang="en-GB" sz="800" b="1" dirty="0"/>
                <a:t>3️⃣</a:t>
              </a:r>
            </a:p>
            <a:p>
              <a:endParaRPr lang="en-GB" sz="800" b="1" dirty="0"/>
            </a:p>
            <a:p>
              <a:r>
                <a:rPr lang="en-GB" sz="800" b="1" dirty="0"/>
                <a:t>Scenario:</a:t>
              </a:r>
              <a:r>
                <a:rPr lang="en-GB" sz="800" dirty="0"/>
                <a:t> A groundworker uses a pneumatic breaker for several hours. No hearing protection is provided, and he complains of ringing in his ears.</a:t>
              </a:r>
            </a:p>
            <a:p>
              <a:endParaRPr lang="en-GB" sz="800" b="1" dirty="0"/>
            </a:p>
            <a:p>
              <a:r>
                <a:rPr lang="en-GB" sz="800" b="1" dirty="0"/>
                <a:t>Learner Task:</a:t>
              </a:r>
              <a:r>
                <a:rPr lang="en-GB" sz="800" dirty="0"/>
                <a:t> Which regulation applies, and why?</a:t>
              </a:r>
            </a:p>
          </p:txBody>
        </p:sp>
      </p:grpSp>
      <p:grpSp>
        <p:nvGrpSpPr>
          <p:cNvPr id="82" name="Group 81">
            <a:extLst>
              <a:ext uri="{FF2B5EF4-FFF2-40B4-BE49-F238E27FC236}">
                <a16:creationId xmlns:a16="http://schemas.microsoft.com/office/drawing/2014/main" id="{C49003C6-A23F-0B5A-7B66-F6F0886F395A}"/>
              </a:ext>
            </a:extLst>
          </p:cNvPr>
          <p:cNvGrpSpPr/>
          <p:nvPr/>
        </p:nvGrpSpPr>
        <p:grpSpPr>
          <a:xfrm>
            <a:off x="3779818" y="7683604"/>
            <a:ext cx="3420000" cy="2340000"/>
            <a:chOff x="2069837" y="4175906"/>
            <a:chExt cx="3420000" cy="2340000"/>
          </a:xfrm>
        </p:grpSpPr>
        <p:sp>
          <p:nvSpPr>
            <p:cNvPr id="83" name="Rectangle: Rounded Corners 82">
              <a:extLst>
                <a:ext uri="{FF2B5EF4-FFF2-40B4-BE49-F238E27FC236}">
                  <a16:creationId xmlns:a16="http://schemas.microsoft.com/office/drawing/2014/main" id="{FBA58E7D-B34D-B0D6-117B-DC6EB6FED4AF}"/>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4" name="Ribbon: Tilted Down 83">
              <a:extLst>
                <a:ext uri="{FF2B5EF4-FFF2-40B4-BE49-F238E27FC236}">
                  <a16:creationId xmlns:a16="http://schemas.microsoft.com/office/drawing/2014/main" id="{6DBB793A-715B-2812-263D-B21C7C047BD4}"/>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Reg Scenario</a:t>
              </a:r>
              <a:endParaRPr lang="en-GB" sz="1400" dirty="0"/>
            </a:p>
          </p:txBody>
        </p:sp>
        <p:grpSp>
          <p:nvGrpSpPr>
            <p:cNvPr id="85" name="Group 84">
              <a:extLst>
                <a:ext uri="{FF2B5EF4-FFF2-40B4-BE49-F238E27FC236}">
                  <a16:creationId xmlns:a16="http://schemas.microsoft.com/office/drawing/2014/main" id="{FA5C4566-3938-B0AF-6086-253D1AD38CBF}"/>
                </a:ext>
              </a:extLst>
            </p:cNvPr>
            <p:cNvGrpSpPr/>
            <p:nvPr/>
          </p:nvGrpSpPr>
          <p:grpSpPr>
            <a:xfrm>
              <a:off x="2184400" y="4756150"/>
              <a:ext cx="3200400" cy="1657350"/>
              <a:chOff x="2184400" y="4756150"/>
              <a:chExt cx="3200400" cy="1657350"/>
            </a:xfrm>
          </p:grpSpPr>
          <p:sp>
            <p:nvSpPr>
              <p:cNvPr id="87" name="Rectangle: Rounded Corners 86">
                <a:extLst>
                  <a:ext uri="{FF2B5EF4-FFF2-40B4-BE49-F238E27FC236}">
                    <a16:creationId xmlns:a16="http://schemas.microsoft.com/office/drawing/2014/main" id="{9575361C-DBFE-F1E2-CB11-A9FF6895CBAF}"/>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DEF5ADB-A869-87C7-EB67-ECC66BDE8E13}"/>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6" name="TextBox 85">
              <a:extLst>
                <a:ext uri="{FF2B5EF4-FFF2-40B4-BE49-F238E27FC236}">
                  <a16:creationId xmlns:a16="http://schemas.microsoft.com/office/drawing/2014/main" id="{FB1BF9C9-B12D-AB17-9577-19F761C80C1E}"/>
                </a:ext>
              </a:extLst>
            </p:cNvPr>
            <p:cNvSpPr txBox="1"/>
            <p:nvPr/>
          </p:nvSpPr>
          <p:spPr>
            <a:xfrm>
              <a:off x="2093912" y="4756150"/>
              <a:ext cx="1944748" cy="1200329"/>
            </a:xfrm>
            <a:prstGeom prst="rect">
              <a:avLst/>
            </a:prstGeom>
            <a:noFill/>
          </p:spPr>
          <p:txBody>
            <a:bodyPr wrap="square">
              <a:spAutoFit/>
            </a:bodyPr>
            <a:lstStyle/>
            <a:p>
              <a:r>
                <a:rPr lang="en-GB" sz="800" b="1" dirty="0"/>
                <a:t>4️⃣ </a:t>
              </a:r>
            </a:p>
            <a:p>
              <a:endParaRPr lang="en-GB" sz="800" b="1" dirty="0"/>
            </a:p>
            <a:p>
              <a:r>
                <a:rPr lang="en-GB" sz="800" b="1" dirty="0"/>
                <a:t>Scenario:</a:t>
              </a:r>
              <a:r>
                <a:rPr lang="en-GB" sz="800" dirty="0"/>
                <a:t> A painter stands on the top step of a stepladder to reach a high corner. The ladder wobbles because it is on uneven ground.</a:t>
              </a:r>
            </a:p>
            <a:p>
              <a:endParaRPr lang="en-GB" sz="800" b="1" dirty="0"/>
            </a:p>
            <a:p>
              <a:r>
                <a:rPr lang="en-GB" sz="800" b="1" dirty="0"/>
                <a:t>Learner Task:</a:t>
              </a:r>
              <a:r>
                <a:rPr lang="en-GB" sz="800" dirty="0"/>
                <a:t> Which regulation applies, and why?</a:t>
              </a:r>
            </a:p>
          </p:txBody>
        </p:sp>
      </p:grpSp>
      <p:pic>
        <p:nvPicPr>
          <p:cNvPr id="90" name="Picture 89">
            <a:extLst>
              <a:ext uri="{FF2B5EF4-FFF2-40B4-BE49-F238E27FC236}">
                <a16:creationId xmlns:a16="http://schemas.microsoft.com/office/drawing/2014/main" id="{F8F85737-29AA-E0B2-F30C-FB275906A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8350" y="1102929"/>
            <a:ext cx="1733967" cy="1733967"/>
          </a:xfrm>
          <a:prstGeom prst="rect">
            <a:avLst/>
          </a:prstGeom>
        </p:spPr>
      </p:pic>
      <p:pic>
        <p:nvPicPr>
          <p:cNvPr id="92" name="Picture 91">
            <a:extLst>
              <a:ext uri="{FF2B5EF4-FFF2-40B4-BE49-F238E27FC236}">
                <a16:creationId xmlns:a16="http://schemas.microsoft.com/office/drawing/2014/main" id="{C6A77829-1262-2B0D-E1DA-57A68AB30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733" y="3467764"/>
            <a:ext cx="1800000" cy="1800000"/>
          </a:xfrm>
          <a:prstGeom prst="rect">
            <a:avLst/>
          </a:prstGeom>
        </p:spPr>
      </p:pic>
      <p:pic>
        <p:nvPicPr>
          <p:cNvPr id="94" name="Picture 93">
            <a:extLst>
              <a:ext uri="{FF2B5EF4-FFF2-40B4-BE49-F238E27FC236}">
                <a16:creationId xmlns:a16="http://schemas.microsoft.com/office/drawing/2014/main" id="{99FCD27F-4315-8A3E-0199-894472775E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8733" y="5851422"/>
            <a:ext cx="1850989" cy="1850989"/>
          </a:xfrm>
          <a:prstGeom prst="rect">
            <a:avLst/>
          </a:prstGeom>
        </p:spPr>
      </p:pic>
      <p:pic>
        <p:nvPicPr>
          <p:cNvPr id="96" name="Picture 95">
            <a:extLst>
              <a:ext uri="{FF2B5EF4-FFF2-40B4-BE49-F238E27FC236}">
                <a16:creationId xmlns:a16="http://schemas.microsoft.com/office/drawing/2014/main" id="{B4597E61-6395-E036-2FC8-423C7404C9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4928" y="8139867"/>
            <a:ext cx="1944748" cy="1944748"/>
          </a:xfrm>
          <a:prstGeom prst="rect">
            <a:avLst/>
          </a:prstGeom>
        </p:spPr>
      </p:pic>
      <p:grpSp>
        <p:nvGrpSpPr>
          <p:cNvPr id="89" name="Group 88">
            <a:extLst>
              <a:ext uri="{FF2B5EF4-FFF2-40B4-BE49-F238E27FC236}">
                <a16:creationId xmlns:a16="http://schemas.microsoft.com/office/drawing/2014/main" id="{C24B7167-1015-49B3-0005-7D737B9256F7}"/>
              </a:ext>
            </a:extLst>
          </p:cNvPr>
          <p:cNvGrpSpPr/>
          <p:nvPr/>
        </p:nvGrpSpPr>
        <p:grpSpPr>
          <a:xfrm>
            <a:off x="625352" y="2654125"/>
            <a:ext cx="565626" cy="234776"/>
            <a:chOff x="2021582" y="1920700"/>
            <a:chExt cx="565626" cy="234776"/>
          </a:xfrm>
        </p:grpSpPr>
        <p:pic>
          <p:nvPicPr>
            <p:cNvPr id="91" name="Picture 90">
              <a:extLst>
                <a:ext uri="{FF2B5EF4-FFF2-40B4-BE49-F238E27FC236}">
                  <a16:creationId xmlns:a16="http://schemas.microsoft.com/office/drawing/2014/main" id="{826AC6EA-4A95-286F-5B7E-6CB78D0EAFC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93" name="Picture 92">
              <a:extLst>
                <a:ext uri="{FF2B5EF4-FFF2-40B4-BE49-F238E27FC236}">
                  <a16:creationId xmlns:a16="http://schemas.microsoft.com/office/drawing/2014/main" id="{CC1FEB98-CAB5-98BF-F04F-FB9E21AC21D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95" name="Group 94">
            <a:extLst>
              <a:ext uri="{FF2B5EF4-FFF2-40B4-BE49-F238E27FC236}">
                <a16:creationId xmlns:a16="http://schemas.microsoft.com/office/drawing/2014/main" id="{F8C5E405-B51B-0A0B-5F41-A8281D0CB7B1}"/>
              </a:ext>
            </a:extLst>
          </p:cNvPr>
          <p:cNvGrpSpPr/>
          <p:nvPr/>
        </p:nvGrpSpPr>
        <p:grpSpPr>
          <a:xfrm>
            <a:off x="625314" y="5003304"/>
            <a:ext cx="565626" cy="234776"/>
            <a:chOff x="2021582" y="1920700"/>
            <a:chExt cx="565626" cy="234776"/>
          </a:xfrm>
        </p:grpSpPr>
        <p:pic>
          <p:nvPicPr>
            <p:cNvPr id="97" name="Picture 96">
              <a:extLst>
                <a:ext uri="{FF2B5EF4-FFF2-40B4-BE49-F238E27FC236}">
                  <a16:creationId xmlns:a16="http://schemas.microsoft.com/office/drawing/2014/main" id="{863D6AC5-2BB1-939B-13C7-2B7AF2B00DF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98" name="Picture 97">
              <a:extLst>
                <a:ext uri="{FF2B5EF4-FFF2-40B4-BE49-F238E27FC236}">
                  <a16:creationId xmlns:a16="http://schemas.microsoft.com/office/drawing/2014/main" id="{4AAF94EF-CD54-1E05-0364-0513BAD22D0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99" name="Group 98">
            <a:extLst>
              <a:ext uri="{FF2B5EF4-FFF2-40B4-BE49-F238E27FC236}">
                <a16:creationId xmlns:a16="http://schemas.microsoft.com/office/drawing/2014/main" id="{0BC62D0E-40CA-BD8B-5594-A824821D399C}"/>
              </a:ext>
            </a:extLst>
          </p:cNvPr>
          <p:cNvGrpSpPr/>
          <p:nvPr/>
        </p:nvGrpSpPr>
        <p:grpSpPr>
          <a:xfrm>
            <a:off x="625314" y="7333749"/>
            <a:ext cx="565626" cy="234776"/>
            <a:chOff x="2021582" y="1920700"/>
            <a:chExt cx="565626" cy="234776"/>
          </a:xfrm>
        </p:grpSpPr>
        <p:pic>
          <p:nvPicPr>
            <p:cNvPr id="100" name="Picture 99">
              <a:extLst>
                <a:ext uri="{FF2B5EF4-FFF2-40B4-BE49-F238E27FC236}">
                  <a16:creationId xmlns:a16="http://schemas.microsoft.com/office/drawing/2014/main" id="{0DD51F99-9AE9-9B75-57B0-CA7820E0F00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1" name="Picture 100">
              <a:extLst>
                <a:ext uri="{FF2B5EF4-FFF2-40B4-BE49-F238E27FC236}">
                  <a16:creationId xmlns:a16="http://schemas.microsoft.com/office/drawing/2014/main" id="{C8A96992-F9D9-C2C0-6CF3-80D134BD812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grpSp>
        <p:nvGrpSpPr>
          <p:cNvPr id="102" name="Group 101">
            <a:extLst>
              <a:ext uri="{FF2B5EF4-FFF2-40B4-BE49-F238E27FC236}">
                <a16:creationId xmlns:a16="http://schemas.microsoft.com/office/drawing/2014/main" id="{28EDFB76-485B-BE0E-11AC-318F0922F4FF}"/>
              </a:ext>
            </a:extLst>
          </p:cNvPr>
          <p:cNvGrpSpPr/>
          <p:nvPr/>
        </p:nvGrpSpPr>
        <p:grpSpPr>
          <a:xfrm>
            <a:off x="625276" y="9681659"/>
            <a:ext cx="565588" cy="234776"/>
            <a:chOff x="2021582" y="1920700"/>
            <a:chExt cx="565588" cy="234776"/>
          </a:xfrm>
        </p:grpSpPr>
        <p:pic>
          <p:nvPicPr>
            <p:cNvPr id="103" name="Picture 102">
              <a:extLst>
                <a:ext uri="{FF2B5EF4-FFF2-40B4-BE49-F238E27FC236}">
                  <a16:creationId xmlns:a16="http://schemas.microsoft.com/office/drawing/2014/main" id="{D1272797-1A39-3940-F6B1-3B53DC50FEE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4" name="Picture 103">
              <a:extLst>
                <a:ext uri="{FF2B5EF4-FFF2-40B4-BE49-F238E27FC236}">
                  <a16:creationId xmlns:a16="http://schemas.microsoft.com/office/drawing/2014/main" id="{B96C760B-CA36-B2CA-4ABE-BEB2811D5B3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Tree>
    <p:extLst>
      <p:ext uri="{BB962C8B-B14F-4D97-AF65-F5344CB8AC3E}">
        <p14:creationId xmlns:p14="http://schemas.microsoft.com/office/powerpoint/2010/main" val="2304871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445D4-8B9F-8B17-BACF-BFB6F3B61DAA}"/>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4030634-C7A9-882B-A842-869E0875D896}"/>
              </a:ext>
            </a:extLst>
          </p:cNvPr>
          <p:cNvSpPr/>
          <p:nvPr/>
        </p:nvSpPr>
        <p:spPr>
          <a:xfrm>
            <a:off x="3779837" y="300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 name="Rectangle: Rounded Corners 4">
            <a:extLst>
              <a:ext uri="{FF2B5EF4-FFF2-40B4-BE49-F238E27FC236}">
                <a16:creationId xmlns:a16="http://schemas.microsoft.com/office/drawing/2014/main" id="{A19E3DE2-CBB9-1188-AC96-B5E915F1C7CA}"/>
              </a:ext>
            </a:extLst>
          </p:cNvPr>
          <p:cNvSpPr/>
          <p:nvPr/>
        </p:nvSpPr>
        <p:spPr>
          <a:xfrm>
            <a:off x="3779837" y="534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 name="Rectangle: Rounded Corners 6">
            <a:extLst>
              <a:ext uri="{FF2B5EF4-FFF2-40B4-BE49-F238E27FC236}">
                <a16:creationId xmlns:a16="http://schemas.microsoft.com/office/drawing/2014/main" id="{C2820C78-6C1E-E025-AC42-6A1E46E3ACEA}"/>
              </a:ext>
            </a:extLst>
          </p:cNvPr>
          <p:cNvSpPr/>
          <p:nvPr/>
        </p:nvSpPr>
        <p:spPr>
          <a:xfrm>
            <a:off x="3779837"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9" name="Rectangle: Rounded Corners 8">
            <a:extLst>
              <a:ext uri="{FF2B5EF4-FFF2-40B4-BE49-F238E27FC236}">
                <a16:creationId xmlns:a16="http://schemas.microsoft.com/office/drawing/2014/main" id="{DEB00064-82EF-B70E-202A-D780A4ED53E8}"/>
              </a:ext>
            </a:extLst>
          </p:cNvPr>
          <p:cNvSpPr/>
          <p:nvPr/>
        </p:nvSpPr>
        <p:spPr>
          <a:xfrm>
            <a:off x="3779837" y="66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 name="Rectangle: Rounded Corners 7">
            <a:extLst>
              <a:ext uri="{FF2B5EF4-FFF2-40B4-BE49-F238E27FC236}">
                <a16:creationId xmlns:a16="http://schemas.microsoft.com/office/drawing/2014/main" id="{21274A16-9051-A0F6-A725-BA84571B1386}"/>
              </a:ext>
            </a:extLst>
          </p:cNvPr>
          <p:cNvSpPr/>
          <p:nvPr/>
        </p:nvSpPr>
        <p:spPr>
          <a:xfrm>
            <a:off x="359837" y="665906"/>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12" name="Rectangle: Rounded Corners 11">
            <a:extLst>
              <a:ext uri="{FF2B5EF4-FFF2-40B4-BE49-F238E27FC236}">
                <a16:creationId xmlns:a16="http://schemas.microsoft.com/office/drawing/2014/main" id="{30D9210F-421F-74AE-3670-F1D0F1424EBD}"/>
              </a:ext>
            </a:extLst>
          </p:cNvPr>
          <p:cNvSpPr/>
          <p:nvPr/>
        </p:nvSpPr>
        <p:spPr>
          <a:xfrm>
            <a:off x="418214" y="723013"/>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7CD0104A-5AB0-C617-CF3F-60D829C2ABBE}"/>
              </a:ext>
            </a:extLst>
          </p:cNvPr>
          <p:cNvSpPr txBox="1"/>
          <p:nvPr/>
        </p:nvSpPr>
        <p:spPr>
          <a:xfrm>
            <a:off x="467827" y="1607813"/>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20" name="Rectangle 19">
            <a:extLst>
              <a:ext uri="{FF2B5EF4-FFF2-40B4-BE49-F238E27FC236}">
                <a16:creationId xmlns:a16="http://schemas.microsoft.com/office/drawing/2014/main" id="{20D2535D-F7EE-EFA7-97BA-BE010EAB124D}"/>
              </a:ext>
            </a:extLst>
          </p:cNvPr>
          <p:cNvSpPr/>
          <p:nvPr/>
        </p:nvSpPr>
        <p:spPr>
          <a:xfrm>
            <a:off x="467828" y="2113472"/>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3A5E035-6A36-05C0-AC54-F64EB1EAD9B6}"/>
              </a:ext>
            </a:extLst>
          </p:cNvPr>
          <p:cNvSpPr txBox="1"/>
          <p:nvPr/>
        </p:nvSpPr>
        <p:spPr>
          <a:xfrm>
            <a:off x="467827" y="2122651"/>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21" name="TextBox 20">
            <a:extLst>
              <a:ext uri="{FF2B5EF4-FFF2-40B4-BE49-F238E27FC236}">
                <a16:creationId xmlns:a16="http://schemas.microsoft.com/office/drawing/2014/main" id="{74520DD1-556B-C5A3-EFA2-30C8A51E2BCF}"/>
              </a:ext>
            </a:extLst>
          </p:cNvPr>
          <p:cNvSpPr txBox="1"/>
          <p:nvPr/>
        </p:nvSpPr>
        <p:spPr>
          <a:xfrm>
            <a:off x="467828" y="773706"/>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22" name="TextBox 21">
            <a:extLst>
              <a:ext uri="{FF2B5EF4-FFF2-40B4-BE49-F238E27FC236}">
                <a16:creationId xmlns:a16="http://schemas.microsoft.com/office/drawing/2014/main" id="{8176D752-CFF8-920C-308C-961F9FEEFD64}"/>
              </a:ext>
            </a:extLst>
          </p:cNvPr>
          <p:cNvSpPr txBox="1"/>
          <p:nvPr/>
        </p:nvSpPr>
        <p:spPr>
          <a:xfrm>
            <a:off x="467829" y="1362519"/>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23" name="TextBox 22">
            <a:extLst>
              <a:ext uri="{FF2B5EF4-FFF2-40B4-BE49-F238E27FC236}">
                <a16:creationId xmlns:a16="http://schemas.microsoft.com/office/drawing/2014/main" id="{E1276D08-6A8F-FED0-CBC1-2DEC6ACF97EF}"/>
              </a:ext>
            </a:extLst>
          </p:cNvPr>
          <p:cNvSpPr txBox="1"/>
          <p:nvPr/>
        </p:nvSpPr>
        <p:spPr>
          <a:xfrm>
            <a:off x="2828932" y="2730369"/>
            <a:ext cx="685800" cy="234950"/>
          </a:xfrm>
          <a:prstGeom prst="rect">
            <a:avLst/>
          </a:prstGeom>
          <a:noFill/>
        </p:spPr>
        <p:txBody>
          <a:bodyPr wrap="square" rtlCol="0">
            <a:spAutoFit/>
          </a:bodyPr>
          <a:lstStyle/>
          <a:p>
            <a:r>
              <a:rPr lang="en-GB" sz="900" dirty="0">
                <a:solidFill>
                  <a:srgbClr val="1F6165"/>
                </a:solidFill>
              </a:rPr>
              <a:t>James Rix</a:t>
            </a:r>
          </a:p>
        </p:txBody>
      </p:sp>
      <p:sp>
        <p:nvSpPr>
          <p:cNvPr id="38" name="Rectangle: Rounded Corners 37">
            <a:extLst>
              <a:ext uri="{FF2B5EF4-FFF2-40B4-BE49-F238E27FC236}">
                <a16:creationId xmlns:a16="http://schemas.microsoft.com/office/drawing/2014/main" id="{74849EAA-FD68-4083-A4D3-359836D67E7A}"/>
              </a:ext>
            </a:extLst>
          </p:cNvPr>
          <p:cNvSpPr/>
          <p:nvPr/>
        </p:nvSpPr>
        <p:spPr>
          <a:xfrm>
            <a:off x="359799" y="3005869"/>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9" name="Rectangle: Rounded Corners 38">
            <a:extLst>
              <a:ext uri="{FF2B5EF4-FFF2-40B4-BE49-F238E27FC236}">
                <a16:creationId xmlns:a16="http://schemas.microsoft.com/office/drawing/2014/main" id="{ED73376D-9894-B040-6059-B9FE02AD9514}"/>
              </a:ext>
            </a:extLst>
          </p:cNvPr>
          <p:cNvSpPr/>
          <p:nvPr/>
        </p:nvSpPr>
        <p:spPr>
          <a:xfrm>
            <a:off x="359799" y="5345832"/>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0" name="Rectangle: Rounded Corners 39">
            <a:extLst>
              <a:ext uri="{FF2B5EF4-FFF2-40B4-BE49-F238E27FC236}">
                <a16:creationId xmlns:a16="http://schemas.microsoft.com/office/drawing/2014/main" id="{D6A8495A-5F27-0AD8-19D3-95DD6D7A5DE3}"/>
              </a:ext>
            </a:extLst>
          </p:cNvPr>
          <p:cNvSpPr/>
          <p:nvPr/>
        </p:nvSpPr>
        <p:spPr>
          <a:xfrm>
            <a:off x="359799" y="7685906"/>
            <a:ext cx="3420000" cy="234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3" name="Rectangle: Rounded Corners 42">
            <a:extLst>
              <a:ext uri="{FF2B5EF4-FFF2-40B4-BE49-F238E27FC236}">
                <a16:creationId xmlns:a16="http://schemas.microsoft.com/office/drawing/2014/main" id="{AEC2BBE5-362E-8CD0-964B-BD1663367CAA}"/>
              </a:ext>
            </a:extLst>
          </p:cNvPr>
          <p:cNvSpPr/>
          <p:nvPr/>
        </p:nvSpPr>
        <p:spPr>
          <a:xfrm>
            <a:off x="359799" y="3015085"/>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44" name="Rectangle: Rounded Corners 43">
            <a:extLst>
              <a:ext uri="{FF2B5EF4-FFF2-40B4-BE49-F238E27FC236}">
                <a16:creationId xmlns:a16="http://schemas.microsoft.com/office/drawing/2014/main" id="{A549E7C9-4FCE-4299-0A9F-00486A0B00B7}"/>
              </a:ext>
            </a:extLst>
          </p:cNvPr>
          <p:cNvSpPr/>
          <p:nvPr/>
        </p:nvSpPr>
        <p:spPr>
          <a:xfrm>
            <a:off x="418176" y="3072192"/>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C4CB6E5E-262C-DC99-B1A2-8501844F349B}"/>
              </a:ext>
            </a:extLst>
          </p:cNvPr>
          <p:cNvSpPr txBox="1"/>
          <p:nvPr/>
        </p:nvSpPr>
        <p:spPr>
          <a:xfrm>
            <a:off x="467789" y="3956992"/>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47" name="Rectangle 46">
            <a:extLst>
              <a:ext uri="{FF2B5EF4-FFF2-40B4-BE49-F238E27FC236}">
                <a16:creationId xmlns:a16="http://schemas.microsoft.com/office/drawing/2014/main" id="{F858A860-6436-CC23-6826-8C94C51697B2}"/>
              </a:ext>
            </a:extLst>
          </p:cNvPr>
          <p:cNvSpPr/>
          <p:nvPr/>
        </p:nvSpPr>
        <p:spPr>
          <a:xfrm>
            <a:off x="467790" y="4462651"/>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81BA3DB4-CB2F-E1DA-FF8E-26859F201F27}"/>
              </a:ext>
            </a:extLst>
          </p:cNvPr>
          <p:cNvSpPr txBox="1"/>
          <p:nvPr/>
        </p:nvSpPr>
        <p:spPr>
          <a:xfrm>
            <a:off x="467789" y="4471830"/>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49" name="TextBox 48">
            <a:extLst>
              <a:ext uri="{FF2B5EF4-FFF2-40B4-BE49-F238E27FC236}">
                <a16:creationId xmlns:a16="http://schemas.microsoft.com/office/drawing/2014/main" id="{5EFA3E72-54F6-6884-B741-3E4D20D688ED}"/>
              </a:ext>
            </a:extLst>
          </p:cNvPr>
          <p:cNvSpPr txBox="1"/>
          <p:nvPr/>
        </p:nvSpPr>
        <p:spPr>
          <a:xfrm>
            <a:off x="467790" y="3122885"/>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50" name="TextBox 49">
            <a:extLst>
              <a:ext uri="{FF2B5EF4-FFF2-40B4-BE49-F238E27FC236}">
                <a16:creationId xmlns:a16="http://schemas.microsoft.com/office/drawing/2014/main" id="{36530C4F-FD73-32A3-46DB-2B93652F63CB}"/>
              </a:ext>
            </a:extLst>
          </p:cNvPr>
          <p:cNvSpPr txBox="1"/>
          <p:nvPr/>
        </p:nvSpPr>
        <p:spPr>
          <a:xfrm>
            <a:off x="467791" y="3711698"/>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51" name="TextBox 50">
            <a:extLst>
              <a:ext uri="{FF2B5EF4-FFF2-40B4-BE49-F238E27FC236}">
                <a16:creationId xmlns:a16="http://schemas.microsoft.com/office/drawing/2014/main" id="{AC45BF79-50AB-7E60-E40B-7955CC7D5556}"/>
              </a:ext>
            </a:extLst>
          </p:cNvPr>
          <p:cNvSpPr txBox="1"/>
          <p:nvPr/>
        </p:nvSpPr>
        <p:spPr>
          <a:xfrm>
            <a:off x="2828894" y="5079548"/>
            <a:ext cx="685800" cy="234950"/>
          </a:xfrm>
          <a:prstGeom prst="rect">
            <a:avLst/>
          </a:prstGeom>
          <a:noFill/>
        </p:spPr>
        <p:txBody>
          <a:bodyPr wrap="square" rtlCol="0">
            <a:spAutoFit/>
          </a:bodyPr>
          <a:lstStyle/>
          <a:p>
            <a:r>
              <a:rPr lang="en-GB" sz="900" dirty="0">
                <a:solidFill>
                  <a:srgbClr val="1F6165"/>
                </a:solidFill>
              </a:rPr>
              <a:t>James Rix</a:t>
            </a:r>
          </a:p>
        </p:txBody>
      </p:sp>
      <p:sp>
        <p:nvSpPr>
          <p:cNvPr id="56" name="Rectangle: Rounded Corners 55">
            <a:extLst>
              <a:ext uri="{FF2B5EF4-FFF2-40B4-BE49-F238E27FC236}">
                <a16:creationId xmlns:a16="http://schemas.microsoft.com/office/drawing/2014/main" id="{EFEE3F14-CEB9-38D3-67A0-44CA27B6924C}"/>
              </a:ext>
            </a:extLst>
          </p:cNvPr>
          <p:cNvSpPr/>
          <p:nvPr/>
        </p:nvSpPr>
        <p:spPr>
          <a:xfrm>
            <a:off x="359799" y="534553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57" name="Rectangle: Rounded Corners 56">
            <a:extLst>
              <a:ext uri="{FF2B5EF4-FFF2-40B4-BE49-F238E27FC236}">
                <a16:creationId xmlns:a16="http://schemas.microsoft.com/office/drawing/2014/main" id="{9E5AF8EF-F592-4FFE-953F-AD956F89E06B}"/>
              </a:ext>
            </a:extLst>
          </p:cNvPr>
          <p:cNvSpPr/>
          <p:nvPr/>
        </p:nvSpPr>
        <p:spPr>
          <a:xfrm>
            <a:off x="418176" y="540263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98841188-CFE9-00B5-EE66-C5FD34FD5194}"/>
              </a:ext>
            </a:extLst>
          </p:cNvPr>
          <p:cNvSpPr txBox="1"/>
          <p:nvPr/>
        </p:nvSpPr>
        <p:spPr>
          <a:xfrm>
            <a:off x="467789" y="628743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60" name="Rectangle 59">
            <a:extLst>
              <a:ext uri="{FF2B5EF4-FFF2-40B4-BE49-F238E27FC236}">
                <a16:creationId xmlns:a16="http://schemas.microsoft.com/office/drawing/2014/main" id="{59292DF8-1BE4-19DB-FD9B-1DA638E957FC}"/>
              </a:ext>
            </a:extLst>
          </p:cNvPr>
          <p:cNvSpPr/>
          <p:nvPr/>
        </p:nvSpPr>
        <p:spPr>
          <a:xfrm>
            <a:off x="467790" y="679309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F3E383CE-1AC5-FE88-B76A-AD1B74430907}"/>
              </a:ext>
            </a:extLst>
          </p:cNvPr>
          <p:cNvSpPr txBox="1"/>
          <p:nvPr/>
        </p:nvSpPr>
        <p:spPr>
          <a:xfrm>
            <a:off x="467789" y="6802275"/>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62" name="TextBox 61">
            <a:extLst>
              <a:ext uri="{FF2B5EF4-FFF2-40B4-BE49-F238E27FC236}">
                <a16:creationId xmlns:a16="http://schemas.microsoft.com/office/drawing/2014/main" id="{ADB1A823-F9B0-1C90-3C41-D921DFB9C220}"/>
              </a:ext>
            </a:extLst>
          </p:cNvPr>
          <p:cNvSpPr txBox="1"/>
          <p:nvPr/>
        </p:nvSpPr>
        <p:spPr>
          <a:xfrm>
            <a:off x="467790" y="545333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63" name="TextBox 62">
            <a:extLst>
              <a:ext uri="{FF2B5EF4-FFF2-40B4-BE49-F238E27FC236}">
                <a16:creationId xmlns:a16="http://schemas.microsoft.com/office/drawing/2014/main" id="{4FC0105B-365A-866A-6BFE-26FAFBA721A7}"/>
              </a:ext>
            </a:extLst>
          </p:cNvPr>
          <p:cNvSpPr txBox="1"/>
          <p:nvPr/>
        </p:nvSpPr>
        <p:spPr>
          <a:xfrm>
            <a:off x="467791" y="604214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64" name="TextBox 63">
            <a:extLst>
              <a:ext uri="{FF2B5EF4-FFF2-40B4-BE49-F238E27FC236}">
                <a16:creationId xmlns:a16="http://schemas.microsoft.com/office/drawing/2014/main" id="{0DC4D673-3B85-96EE-C680-E597BB107B2B}"/>
              </a:ext>
            </a:extLst>
          </p:cNvPr>
          <p:cNvSpPr txBox="1"/>
          <p:nvPr/>
        </p:nvSpPr>
        <p:spPr>
          <a:xfrm>
            <a:off x="2828894" y="7409993"/>
            <a:ext cx="685800" cy="234950"/>
          </a:xfrm>
          <a:prstGeom prst="rect">
            <a:avLst/>
          </a:prstGeom>
          <a:noFill/>
        </p:spPr>
        <p:txBody>
          <a:bodyPr wrap="square" rtlCol="0">
            <a:spAutoFit/>
          </a:bodyPr>
          <a:lstStyle/>
          <a:p>
            <a:r>
              <a:rPr lang="en-GB" sz="900" dirty="0">
                <a:solidFill>
                  <a:srgbClr val="1F6165"/>
                </a:solidFill>
              </a:rPr>
              <a:t>James Rix</a:t>
            </a:r>
          </a:p>
        </p:txBody>
      </p:sp>
      <p:sp>
        <p:nvSpPr>
          <p:cNvPr id="69" name="Rectangle: Rounded Corners 68">
            <a:extLst>
              <a:ext uri="{FF2B5EF4-FFF2-40B4-BE49-F238E27FC236}">
                <a16:creationId xmlns:a16="http://schemas.microsoft.com/office/drawing/2014/main" id="{7398F3AA-404B-5C7C-AFD6-C3247EEC8FCF}"/>
              </a:ext>
            </a:extLst>
          </p:cNvPr>
          <p:cNvSpPr/>
          <p:nvPr/>
        </p:nvSpPr>
        <p:spPr>
          <a:xfrm>
            <a:off x="359761" y="7693440"/>
            <a:ext cx="3420000" cy="2340000"/>
          </a:xfrm>
          <a:prstGeom prst="roundRect">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70" name="Rectangle: Rounded Corners 69">
            <a:extLst>
              <a:ext uri="{FF2B5EF4-FFF2-40B4-BE49-F238E27FC236}">
                <a16:creationId xmlns:a16="http://schemas.microsoft.com/office/drawing/2014/main" id="{9129746B-BFDC-9A09-4571-A7A389135301}"/>
              </a:ext>
            </a:extLst>
          </p:cNvPr>
          <p:cNvSpPr/>
          <p:nvPr/>
        </p:nvSpPr>
        <p:spPr>
          <a:xfrm>
            <a:off x="418138" y="7750547"/>
            <a:ext cx="3303181" cy="2225749"/>
          </a:xfrm>
          <a:prstGeom prst="roundRect">
            <a:avLst/>
          </a:prstGeom>
          <a:no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DA707197-405A-0690-336B-2506CE89D3A2}"/>
              </a:ext>
            </a:extLst>
          </p:cNvPr>
          <p:cNvSpPr txBox="1"/>
          <p:nvPr/>
        </p:nvSpPr>
        <p:spPr>
          <a:xfrm>
            <a:off x="467751" y="8635347"/>
            <a:ext cx="3203945" cy="276999"/>
          </a:xfrm>
          <a:prstGeom prst="rect">
            <a:avLst/>
          </a:prstGeom>
          <a:noFill/>
        </p:spPr>
        <p:txBody>
          <a:bodyPr wrap="square" rtlCol="0">
            <a:spAutoFit/>
          </a:bodyPr>
          <a:lstStyle/>
          <a:p>
            <a:pPr algn="ctr"/>
            <a:r>
              <a:rPr lang="en-GB" sz="1200" b="1" dirty="0">
                <a:solidFill>
                  <a:srgbClr val="1F6165"/>
                </a:solidFill>
              </a:rPr>
              <a:t>101.1c – Spin the Regs</a:t>
            </a:r>
          </a:p>
        </p:txBody>
      </p:sp>
      <p:sp>
        <p:nvSpPr>
          <p:cNvPr id="73" name="Rectangle 72">
            <a:extLst>
              <a:ext uri="{FF2B5EF4-FFF2-40B4-BE49-F238E27FC236}">
                <a16:creationId xmlns:a16="http://schemas.microsoft.com/office/drawing/2014/main" id="{61011980-49C2-141E-9C28-1987788B42FF}"/>
              </a:ext>
            </a:extLst>
          </p:cNvPr>
          <p:cNvSpPr/>
          <p:nvPr/>
        </p:nvSpPr>
        <p:spPr>
          <a:xfrm>
            <a:off x="467752" y="9141006"/>
            <a:ext cx="3203945" cy="295359"/>
          </a:xfrm>
          <a:prstGeom prst="rect">
            <a:avLst/>
          </a:prstGeom>
          <a:solidFill>
            <a:srgbClr val="1F6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Box 73">
            <a:extLst>
              <a:ext uri="{FF2B5EF4-FFF2-40B4-BE49-F238E27FC236}">
                <a16:creationId xmlns:a16="http://schemas.microsoft.com/office/drawing/2014/main" id="{16FC27AF-F74F-3251-DBA5-68C5030581EB}"/>
              </a:ext>
            </a:extLst>
          </p:cNvPr>
          <p:cNvSpPr txBox="1"/>
          <p:nvPr/>
        </p:nvSpPr>
        <p:spPr>
          <a:xfrm>
            <a:off x="467751" y="9150185"/>
            <a:ext cx="3203945" cy="276999"/>
          </a:xfrm>
          <a:prstGeom prst="rect">
            <a:avLst/>
          </a:prstGeom>
          <a:solidFill>
            <a:srgbClr val="0D78C4"/>
          </a:solidFill>
        </p:spPr>
        <p:txBody>
          <a:bodyPr wrap="square" rtlCol="0">
            <a:spAutoFit/>
          </a:bodyPr>
          <a:lstStyle/>
          <a:p>
            <a:pPr algn="ctr"/>
            <a:r>
              <a:rPr lang="en-GB" sz="1200" b="1" dirty="0">
                <a:solidFill>
                  <a:schemeClr val="bg1"/>
                </a:solidFill>
              </a:rPr>
              <a:t>Regulation Scenario Card</a:t>
            </a:r>
          </a:p>
        </p:txBody>
      </p:sp>
      <p:sp>
        <p:nvSpPr>
          <p:cNvPr id="75" name="TextBox 74">
            <a:extLst>
              <a:ext uri="{FF2B5EF4-FFF2-40B4-BE49-F238E27FC236}">
                <a16:creationId xmlns:a16="http://schemas.microsoft.com/office/drawing/2014/main" id="{90830A79-5828-12E0-F43F-3D2941404395}"/>
              </a:ext>
            </a:extLst>
          </p:cNvPr>
          <p:cNvSpPr txBox="1"/>
          <p:nvPr/>
        </p:nvSpPr>
        <p:spPr>
          <a:xfrm>
            <a:off x="467752" y="7801240"/>
            <a:ext cx="3203945" cy="369332"/>
          </a:xfrm>
          <a:prstGeom prst="rect">
            <a:avLst/>
          </a:prstGeom>
          <a:noFill/>
        </p:spPr>
        <p:txBody>
          <a:bodyPr wrap="square" rtlCol="0">
            <a:spAutoFit/>
          </a:bodyPr>
          <a:lstStyle/>
          <a:p>
            <a:pPr algn="ctr"/>
            <a:r>
              <a:rPr lang="en-GB" sz="900" dirty="0">
                <a:solidFill>
                  <a:srgbClr val="1F6165"/>
                </a:solidFill>
              </a:rPr>
              <a:t>101.1: Know the importance of Health &amp; Safety in the Construction Industry</a:t>
            </a:r>
          </a:p>
        </p:txBody>
      </p:sp>
      <p:sp>
        <p:nvSpPr>
          <p:cNvPr id="76" name="TextBox 75">
            <a:extLst>
              <a:ext uri="{FF2B5EF4-FFF2-40B4-BE49-F238E27FC236}">
                <a16:creationId xmlns:a16="http://schemas.microsoft.com/office/drawing/2014/main" id="{3BD11CA6-117A-43DC-6A22-1082C7A6B9A6}"/>
              </a:ext>
            </a:extLst>
          </p:cNvPr>
          <p:cNvSpPr txBox="1"/>
          <p:nvPr/>
        </p:nvSpPr>
        <p:spPr>
          <a:xfrm>
            <a:off x="467753" y="8390053"/>
            <a:ext cx="3203945" cy="276999"/>
          </a:xfrm>
          <a:prstGeom prst="rect">
            <a:avLst/>
          </a:prstGeom>
          <a:noFill/>
        </p:spPr>
        <p:txBody>
          <a:bodyPr wrap="square" rtlCol="0">
            <a:spAutoFit/>
          </a:bodyPr>
          <a:lstStyle/>
          <a:p>
            <a:pPr algn="ctr"/>
            <a:r>
              <a:rPr lang="en-GB" sz="1200" dirty="0">
                <a:solidFill>
                  <a:srgbClr val="1F6165"/>
                </a:solidFill>
              </a:rPr>
              <a:t>Activity</a:t>
            </a:r>
          </a:p>
        </p:txBody>
      </p:sp>
      <p:sp>
        <p:nvSpPr>
          <p:cNvPr id="77" name="TextBox 76">
            <a:extLst>
              <a:ext uri="{FF2B5EF4-FFF2-40B4-BE49-F238E27FC236}">
                <a16:creationId xmlns:a16="http://schemas.microsoft.com/office/drawing/2014/main" id="{40C447A5-C2AB-ED8A-B36B-DAE38F4DE850}"/>
              </a:ext>
            </a:extLst>
          </p:cNvPr>
          <p:cNvSpPr txBox="1"/>
          <p:nvPr/>
        </p:nvSpPr>
        <p:spPr>
          <a:xfrm>
            <a:off x="2828856" y="9757903"/>
            <a:ext cx="685800" cy="234950"/>
          </a:xfrm>
          <a:prstGeom prst="rect">
            <a:avLst/>
          </a:prstGeom>
          <a:noFill/>
        </p:spPr>
        <p:txBody>
          <a:bodyPr wrap="square" rtlCol="0">
            <a:spAutoFit/>
          </a:bodyPr>
          <a:lstStyle/>
          <a:p>
            <a:r>
              <a:rPr lang="en-GB" sz="900" dirty="0">
                <a:solidFill>
                  <a:srgbClr val="1F6165"/>
                </a:solidFill>
              </a:rPr>
              <a:t>James Rix</a:t>
            </a:r>
          </a:p>
        </p:txBody>
      </p:sp>
      <p:sp>
        <p:nvSpPr>
          <p:cNvPr id="121" name="TextBox 120">
            <a:extLst>
              <a:ext uri="{FF2B5EF4-FFF2-40B4-BE49-F238E27FC236}">
                <a16:creationId xmlns:a16="http://schemas.microsoft.com/office/drawing/2014/main" id="{BD9612F9-D6C1-54F0-C56E-D3105FC73CAE}"/>
              </a:ext>
            </a:extLst>
          </p:cNvPr>
          <p:cNvSpPr txBox="1"/>
          <p:nvPr/>
        </p:nvSpPr>
        <p:spPr>
          <a:xfrm>
            <a:off x="3924343" y="4925800"/>
            <a:ext cx="3159037" cy="246221"/>
          </a:xfrm>
          <a:prstGeom prst="rect">
            <a:avLst/>
          </a:prstGeom>
          <a:noFill/>
        </p:spPr>
        <p:txBody>
          <a:bodyPr wrap="square" rtlCol="0">
            <a:spAutoFit/>
          </a:bodyPr>
          <a:lstStyle/>
          <a:p>
            <a:pPr algn="ctr"/>
            <a:r>
              <a:rPr lang="en-GB" sz="1000" dirty="0">
                <a:solidFill>
                  <a:schemeClr val="bg1"/>
                </a:solidFill>
              </a:rPr>
              <a:t>of ill‑health cases were back/joint/muscle problems</a:t>
            </a:r>
          </a:p>
        </p:txBody>
      </p:sp>
      <p:sp>
        <p:nvSpPr>
          <p:cNvPr id="124" name="TextBox 123">
            <a:extLst>
              <a:ext uri="{FF2B5EF4-FFF2-40B4-BE49-F238E27FC236}">
                <a16:creationId xmlns:a16="http://schemas.microsoft.com/office/drawing/2014/main" id="{2864F11E-32DF-B917-5C0B-EB32FDE5C221}"/>
              </a:ext>
            </a:extLst>
          </p:cNvPr>
          <p:cNvSpPr txBox="1"/>
          <p:nvPr/>
        </p:nvSpPr>
        <p:spPr>
          <a:xfrm>
            <a:off x="3924344" y="9617733"/>
            <a:ext cx="3159037" cy="276999"/>
          </a:xfrm>
          <a:prstGeom prst="rect">
            <a:avLst/>
          </a:prstGeom>
          <a:noFill/>
        </p:spPr>
        <p:txBody>
          <a:bodyPr wrap="square" rtlCol="0">
            <a:spAutoFit/>
          </a:bodyPr>
          <a:lstStyle/>
          <a:p>
            <a:pPr algn="ctr"/>
            <a:r>
              <a:rPr lang="en-GB" sz="1200" dirty="0">
                <a:solidFill>
                  <a:schemeClr val="bg1"/>
                </a:solidFill>
              </a:rPr>
              <a:t>Half of all fatal injuries</a:t>
            </a:r>
          </a:p>
        </p:txBody>
      </p:sp>
      <p:grpSp>
        <p:nvGrpSpPr>
          <p:cNvPr id="2" name="Group 1">
            <a:extLst>
              <a:ext uri="{FF2B5EF4-FFF2-40B4-BE49-F238E27FC236}">
                <a16:creationId xmlns:a16="http://schemas.microsoft.com/office/drawing/2014/main" id="{EFB07771-3D8C-316E-57A0-D94E3BB1D13B}"/>
              </a:ext>
            </a:extLst>
          </p:cNvPr>
          <p:cNvGrpSpPr/>
          <p:nvPr/>
        </p:nvGrpSpPr>
        <p:grpSpPr>
          <a:xfrm>
            <a:off x="3779799" y="675085"/>
            <a:ext cx="3420000" cy="2340000"/>
            <a:chOff x="2069837" y="4175906"/>
            <a:chExt cx="3420000" cy="2340000"/>
          </a:xfrm>
        </p:grpSpPr>
        <p:sp>
          <p:nvSpPr>
            <p:cNvPr id="4" name="Rectangle: Rounded Corners 3">
              <a:extLst>
                <a:ext uri="{FF2B5EF4-FFF2-40B4-BE49-F238E27FC236}">
                  <a16:creationId xmlns:a16="http://schemas.microsoft.com/office/drawing/2014/main" id="{B9ADF97D-1B5F-247E-F318-E88A8F8DE9E5}"/>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6" name="Ribbon: Tilted Down 5">
              <a:extLst>
                <a:ext uri="{FF2B5EF4-FFF2-40B4-BE49-F238E27FC236}">
                  <a16:creationId xmlns:a16="http://schemas.microsoft.com/office/drawing/2014/main" id="{F75514EA-7E86-AB77-AAEE-EFF17B988458}"/>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Reg Scenario</a:t>
              </a:r>
              <a:endParaRPr lang="en-GB" dirty="0"/>
            </a:p>
          </p:txBody>
        </p:sp>
        <p:grpSp>
          <p:nvGrpSpPr>
            <p:cNvPr id="10" name="Group 9">
              <a:extLst>
                <a:ext uri="{FF2B5EF4-FFF2-40B4-BE49-F238E27FC236}">
                  <a16:creationId xmlns:a16="http://schemas.microsoft.com/office/drawing/2014/main" id="{8C7D954E-1015-18B4-E945-316002765D16}"/>
                </a:ext>
              </a:extLst>
            </p:cNvPr>
            <p:cNvGrpSpPr/>
            <p:nvPr/>
          </p:nvGrpSpPr>
          <p:grpSpPr>
            <a:xfrm>
              <a:off x="2184400" y="4756150"/>
              <a:ext cx="3200400" cy="1657350"/>
              <a:chOff x="2184400" y="4756150"/>
              <a:chExt cx="3200400" cy="1657350"/>
            </a:xfrm>
          </p:grpSpPr>
          <p:sp>
            <p:nvSpPr>
              <p:cNvPr id="13" name="Rectangle: Rounded Corners 12">
                <a:extLst>
                  <a:ext uri="{FF2B5EF4-FFF2-40B4-BE49-F238E27FC236}">
                    <a16:creationId xmlns:a16="http://schemas.microsoft.com/office/drawing/2014/main" id="{7C531A06-730E-4EF3-CA63-C5ACD1DA0550}"/>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5C78952-6B84-7A35-DB7D-F2C0D719961A}"/>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FCA795BB-7874-2940-AE30-E46B8D6C96FC}"/>
                </a:ext>
              </a:extLst>
            </p:cNvPr>
            <p:cNvSpPr txBox="1"/>
            <p:nvPr/>
          </p:nvSpPr>
          <p:spPr>
            <a:xfrm>
              <a:off x="2093912" y="4756150"/>
              <a:ext cx="1822226" cy="1200329"/>
            </a:xfrm>
            <a:prstGeom prst="rect">
              <a:avLst/>
            </a:prstGeom>
            <a:noFill/>
          </p:spPr>
          <p:txBody>
            <a:bodyPr wrap="square">
              <a:spAutoFit/>
            </a:bodyPr>
            <a:lstStyle/>
            <a:p>
              <a:r>
                <a:rPr lang="en-GB" sz="800" b="1" dirty="0"/>
                <a:t>5️⃣</a:t>
              </a:r>
            </a:p>
            <a:p>
              <a:endParaRPr lang="en-GB" sz="800" b="1" dirty="0"/>
            </a:p>
            <a:p>
              <a:r>
                <a:rPr lang="en-GB" sz="800" b="1" dirty="0"/>
                <a:t>Scenario:</a:t>
              </a:r>
              <a:r>
                <a:rPr lang="en-GB" sz="800" dirty="0"/>
                <a:t> A labourer drops a heavy block on his foot and fractures a toe. The site manager tells him “we don’t need to report that”.</a:t>
              </a:r>
            </a:p>
            <a:p>
              <a:endParaRPr lang="en-GB" sz="800" b="1" dirty="0"/>
            </a:p>
            <a:p>
              <a:r>
                <a:rPr lang="en-GB" sz="800" b="1" dirty="0"/>
                <a:t>Learner Task:</a:t>
              </a:r>
              <a:r>
                <a:rPr lang="en-GB" sz="800" dirty="0"/>
                <a:t> Which regulation applies, and why?</a:t>
              </a:r>
            </a:p>
          </p:txBody>
        </p:sp>
      </p:grpSp>
      <p:grpSp>
        <p:nvGrpSpPr>
          <p:cNvPr id="25" name="Group 24">
            <a:extLst>
              <a:ext uri="{FF2B5EF4-FFF2-40B4-BE49-F238E27FC236}">
                <a16:creationId xmlns:a16="http://schemas.microsoft.com/office/drawing/2014/main" id="{93FF9C74-2E37-C3FE-7284-7A4FEA12E2C7}"/>
              </a:ext>
            </a:extLst>
          </p:cNvPr>
          <p:cNvGrpSpPr/>
          <p:nvPr/>
        </p:nvGrpSpPr>
        <p:grpSpPr>
          <a:xfrm>
            <a:off x="3793861" y="3009673"/>
            <a:ext cx="3420000" cy="2340000"/>
            <a:chOff x="2069837" y="4175906"/>
            <a:chExt cx="3420000" cy="2340000"/>
          </a:xfrm>
        </p:grpSpPr>
        <p:sp>
          <p:nvSpPr>
            <p:cNvPr id="26" name="Rectangle: Rounded Corners 25">
              <a:extLst>
                <a:ext uri="{FF2B5EF4-FFF2-40B4-BE49-F238E27FC236}">
                  <a16:creationId xmlns:a16="http://schemas.microsoft.com/office/drawing/2014/main" id="{4E8369B6-7E0A-CC6C-3B17-5C421C73E92D}"/>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27" name="Ribbon: Tilted Down 26">
              <a:extLst>
                <a:ext uri="{FF2B5EF4-FFF2-40B4-BE49-F238E27FC236}">
                  <a16:creationId xmlns:a16="http://schemas.microsoft.com/office/drawing/2014/main" id="{558321CC-4EB9-91EB-EEE5-AC4B2362A50C}"/>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Reg Scenario</a:t>
              </a:r>
              <a:endParaRPr lang="en-GB" dirty="0"/>
            </a:p>
          </p:txBody>
        </p:sp>
        <p:grpSp>
          <p:nvGrpSpPr>
            <p:cNvPr id="28" name="Group 27">
              <a:extLst>
                <a:ext uri="{FF2B5EF4-FFF2-40B4-BE49-F238E27FC236}">
                  <a16:creationId xmlns:a16="http://schemas.microsoft.com/office/drawing/2014/main" id="{829C716C-3E50-2BDA-FDBB-5442FFDB71FD}"/>
                </a:ext>
              </a:extLst>
            </p:cNvPr>
            <p:cNvGrpSpPr/>
            <p:nvPr/>
          </p:nvGrpSpPr>
          <p:grpSpPr>
            <a:xfrm>
              <a:off x="2184400" y="4756150"/>
              <a:ext cx="3200400" cy="1657350"/>
              <a:chOff x="2184400" y="4756150"/>
              <a:chExt cx="3200400" cy="1657350"/>
            </a:xfrm>
          </p:grpSpPr>
          <p:sp>
            <p:nvSpPr>
              <p:cNvPr id="30" name="Rectangle: Rounded Corners 29">
                <a:extLst>
                  <a:ext uri="{FF2B5EF4-FFF2-40B4-BE49-F238E27FC236}">
                    <a16:creationId xmlns:a16="http://schemas.microsoft.com/office/drawing/2014/main" id="{CF16ECAA-BF81-24D2-8F57-BF33AC80B586}"/>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A7975843-C7BE-F18E-EAEB-5A6708C8B4BE}"/>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0C1810FE-76A6-7BAE-F13B-9AF84FA5C9E9}"/>
                </a:ext>
              </a:extLst>
            </p:cNvPr>
            <p:cNvSpPr txBox="1"/>
            <p:nvPr/>
          </p:nvSpPr>
          <p:spPr>
            <a:xfrm>
              <a:off x="2093912" y="4756150"/>
              <a:ext cx="1808164" cy="1200329"/>
            </a:xfrm>
            <a:prstGeom prst="rect">
              <a:avLst/>
            </a:prstGeom>
            <a:noFill/>
          </p:spPr>
          <p:txBody>
            <a:bodyPr wrap="square">
              <a:spAutoFit/>
            </a:bodyPr>
            <a:lstStyle/>
            <a:p>
              <a:r>
                <a:rPr lang="en-GB" sz="800" b="1" dirty="0"/>
                <a:t>6️⃣ </a:t>
              </a:r>
            </a:p>
            <a:p>
              <a:endParaRPr lang="en-GB" sz="800" b="1" dirty="0"/>
            </a:p>
            <a:p>
              <a:r>
                <a:rPr lang="en-GB" sz="800" b="1" dirty="0"/>
                <a:t>Scenario:</a:t>
              </a:r>
              <a:r>
                <a:rPr lang="en-GB" sz="800" dirty="0"/>
                <a:t> A worker is cutting metal with an angle grinder. Sparks fly into his eyes because he was not given safety goggles.</a:t>
              </a:r>
            </a:p>
            <a:p>
              <a:endParaRPr lang="en-GB" sz="800" b="1" dirty="0"/>
            </a:p>
            <a:p>
              <a:r>
                <a:rPr lang="en-GB" sz="800" b="1" dirty="0"/>
                <a:t>Learner Task:</a:t>
              </a:r>
              <a:r>
                <a:rPr lang="en-GB" sz="800" dirty="0"/>
                <a:t> Which regulation applies, and why?</a:t>
              </a:r>
            </a:p>
          </p:txBody>
        </p:sp>
      </p:grpSp>
      <p:grpSp>
        <p:nvGrpSpPr>
          <p:cNvPr id="32" name="Group 31">
            <a:extLst>
              <a:ext uri="{FF2B5EF4-FFF2-40B4-BE49-F238E27FC236}">
                <a16:creationId xmlns:a16="http://schemas.microsoft.com/office/drawing/2014/main" id="{77D31874-CFA7-9851-B670-C60E8A72611A}"/>
              </a:ext>
            </a:extLst>
          </p:cNvPr>
          <p:cNvGrpSpPr/>
          <p:nvPr/>
        </p:nvGrpSpPr>
        <p:grpSpPr>
          <a:xfrm>
            <a:off x="3779799" y="5347371"/>
            <a:ext cx="3420000" cy="2340000"/>
            <a:chOff x="2069837" y="4175906"/>
            <a:chExt cx="3420000" cy="2340000"/>
          </a:xfrm>
        </p:grpSpPr>
        <p:sp>
          <p:nvSpPr>
            <p:cNvPr id="33" name="Rectangle: Rounded Corners 32">
              <a:extLst>
                <a:ext uri="{FF2B5EF4-FFF2-40B4-BE49-F238E27FC236}">
                  <a16:creationId xmlns:a16="http://schemas.microsoft.com/office/drawing/2014/main" id="{18E9CE61-1236-968A-2AAF-D2311F76C501}"/>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34" name="Ribbon: Tilted Down 33">
              <a:extLst>
                <a:ext uri="{FF2B5EF4-FFF2-40B4-BE49-F238E27FC236}">
                  <a16:creationId xmlns:a16="http://schemas.microsoft.com/office/drawing/2014/main" id="{15021C2A-62BB-5E1E-7D37-7ECA9E90CFA3}"/>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Reg Scenario</a:t>
              </a:r>
              <a:endParaRPr lang="en-GB" dirty="0"/>
            </a:p>
          </p:txBody>
        </p:sp>
        <p:grpSp>
          <p:nvGrpSpPr>
            <p:cNvPr id="35" name="Group 34">
              <a:extLst>
                <a:ext uri="{FF2B5EF4-FFF2-40B4-BE49-F238E27FC236}">
                  <a16:creationId xmlns:a16="http://schemas.microsoft.com/office/drawing/2014/main" id="{001722FE-E728-535A-0526-76977BD0D50F}"/>
                </a:ext>
              </a:extLst>
            </p:cNvPr>
            <p:cNvGrpSpPr/>
            <p:nvPr/>
          </p:nvGrpSpPr>
          <p:grpSpPr>
            <a:xfrm>
              <a:off x="2184400" y="4756150"/>
              <a:ext cx="3200400" cy="1657350"/>
              <a:chOff x="2184400" y="4756150"/>
              <a:chExt cx="3200400" cy="1657350"/>
            </a:xfrm>
          </p:grpSpPr>
          <p:sp>
            <p:nvSpPr>
              <p:cNvPr id="37" name="Rectangle: Rounded Corners 36">
                <a:extLst>
                  <a:ext uri="{FF2B5EF4-FFF2-40B4-BE49-F238E27FC236}">
                    <a16:creationId xmlns:a16="http://schemas.microsoft.com/office/drawing/2014/main" id="{3B266705-3547-A899-B03B-FE9B4EFD114E}"/>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8C2AE4E5-877C-FD39-0AE6-768041194037}"/>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TextBox 35">
              <a:extLst>
                <a:ext uri="{FF2B5EF4-FFF2-40B4-BE49-F238E27FC236}">
                  <a16:creationId xmlns:a16="http://schemas.microsoft.com/office/drawing/2014/main" id="{D6A8EEF0-E3A0-CE7A-7408-87595A9CD80C}"/>
                </a:ext>
              </a:extLst>
            </p:cNvPr>
            <p:cNvSpPr txBox="1"/>
            <p:nvPr/>
          </p:nvSpPr>
          <p:spPr>
            <a:xfrm>
              <a:off x="2093912" y="4756150"/>
              <a:ext cx="1822226" cy="1323439"/>
            </a:xfrm>
            <a:prstGeom prst="rect">
              <a:avLst/>
            </a:prstGeom>
            <a:noFill/>
          </p:spPr>
          <p:txBody>
            <a:bodyPr wrap="square">
              <a:spAutoFit/>
            </a:bodyPr>
            <a:lstStyle/>
            <a:p>
              <a:r>
                <a:rPr lang="en-GB" sz="800" b="1" dirty="0"/>
                <a:t>7️⃣ </a:t>
              </a:r>
            </a:p>
            <a:p>
              <a:endParaRPr lang="en-GB" sz="800" b="1" dirty="0"/>
            </a:p>
            <a:p>
              <a:r>
                <a:rPr lang="en-GB" sz="800" b="1" dirty="0"/>
                <a:t>Scenario:</a:t>
              </a:r>
              <a:r>
                <a:rPr lang="en-GB" sz="800" dirty="0"/>
                <a:t> A cement mixer is being used even though the plug is cracked and the cable is exposed. The supervisor says “it still works, just be careful”.</a:t>
              </a:r>
            </a:p>
            <a:p>
              <a:endParaRPr lang="en-GB" sz="800" b="1" dirty="0"/>
            </a:p>
            <a:p>
              <a:r>
                <a:rPr lang="en-GB" sz="800" b="1" dirty="0"/>
                <a:t>Learner Task:</a:t>
              </a:r>
              <a:r>
                <a:rPr lang="en-GB" sz="800" dirty="0"/>
                <a:t> Which regulation applies, and why?</a:t>
              </a:r>
            </a:p>
          </p:txBody>
        </p:sp>
      </p:grpSp>
      <p:grpSp>
        <p:nvGrpSpPr>
          <p:cNvPr id="82" name="Group 81">
            <a:extLst>
              <a:ext uri="{FF2B5EF4-FFF2-40B4-BE49-F238E27FC236}">
                <a16:creationId xmlns:a16="http://schemas.microsoft.com/office/drawing/2014/main" id="{A70FD45E-8DFA-5707-2CC8-8933BB756EEF}"/>
              </a:ext>
            </a:extLst>
          </p:cNvPr>
          <p:cNvGrpSpPr/>
          <p:nvPr/>
        </p:nvGrpSpPr>
        <p:grpSpPr>
          <a:xfrm>
            <a:off x="3779818" y="7683604"/>
            <a:ext cx="3420000" cy="2340000"/>
            <a:chOff x="2069837" y="4175906"/>
            <a:chExt cx="3420000" cy="2340000"/>
          </a:xfrm>
        </p:grpSpPr>
        <p:sp>
          <p:nvSpPr>
            <p:cNvPr id="83" name="Rectangle: Rounded Corners 82">
              <a:extLst>
                <a:ext uri="{FF2B5EF4-FFF2-40B4-BE49-F238E27FC236}">
                  <a16:creationId xmlns:a16="http://schemas.microsoft.com/office/drawing/2014/main" id="{D06E7045-06AE-C257-8DB9-4072E6C6F2E2}"/>
                </a:ext>
              </a:extLst>
            </p:cNvPr>
            <p:cNvSpPr/>
            <p:nvPr/>
          </p:nvSpPr>
          <p:spPr>
            <a:xfrm>
              <a:off x="2069837" y="4175906"/>
              <a:ext cx="3420000" cy="2340000"/>
            </a:xfrm>
            <a:prstGeom prst="roundRect">
              <a:avLst/>
            </a:prstGeom>
            <a:gradFill>
              <a:gsLst>
                <a:gs pos="0">
                  <a:srgbClr val="0070C0"/>
                </a:gs>
                <a:gs pos="53000">
                  <a:schemeClr val="accent4">
                    <a:lumMod val="20000"/>
                    <a:lumOff val="80000"/>
                  </a:schemeClr>
                </a:gs>
                <a:gs pos="100000">
                  <a:srgbClr val="0070C0"/>
                </a:gs>
              </a:gsLst>
              <a:lin ang="54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a:solidFill>
                  <a:srgbClr val="1F6165"/>
                </a:solidFill>
              </a:endParaRPr>
            </a:p>
          </p:txBody>
        </p:sp>
        <p:sp>
          <p:nvSpPr>
            <p:cNvPr id="84" name="Ribbon: Tilted Down 83">
              <a:extLst>
                <a:ext uri="{FF2B5EF4-FFF2-40B4-BE49-F238E27FC236}">
                  <a16:creationId xmlns:a16="http://schemas.microsoft.com/office/drawing/2014/main" id="{5369B649-3E98-6F2A-CAE9-9DB335BD8D91}"/>
                </a:ext>
              </a:extLst>
            </p:cNvPr>
            <p:cNvSpPr/>
            <p:nvPr/>
          </p:nvSpPr>
          <p:spPr>
            <a:xfrm>
              <a:off x="2265362" y="4273550"/>
              <a:ext cx="3028950" cy="330200"/>
            </a:xfrm>
            <a:prstGeom prst="ribbon">
              <a:avLst/>
            </a:prstGeom>
            <a:gradFill>
              <a:gsLst>
                <a:gs pos="0">
                  <a:srgbClr val="0054B3"/>
                </a:gs>
                <a:gs pos="53000">
                  <a:schemeClr val="accent1">
                    <a:lumMod val="45000"/>
                    <a:lumOff val="55000"/>
                  </a:schemeClr>
                </a:gs>
                <a:gs pos="100000">
                  <a:srgbClr val="0070C0"/>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Reg Scenario</a:t>
              </a:r>
              <a:endParaRPr lang="en-GB" dirty="0"/>
            </a:p>
          </p:txBody>
        </p:sp>
        <p:grpSp>
          <p:nvGrpSpPr>
            <p:cNvPr id="85" name="Group 84">
              <a:extLst>
                <a:ext uri="{FF2B5EF4-FFF2-40B4-BE49-F238E27FC236}">
                  <a16:creationId xmlns:a16="http://schemas.microsoft.com/office/drawing/2014/main" id="{7EE532D9-D5F6-4F22-4C6A-93AAA431CDB3}"/>
                </a:ext>
              </a:extLst>
            </p:cNvPr>
            <p:cNvGrpSpPr/>
            <p:nvPr/>
          </p:nvGrpSpPr>
          <p:grpSpPr>
            <a:xfrm>
              <a:off x="2184400" y="4756150"/>
              <a:ext cx="3200400" cy="1657350"/>
              <a:chOff x="2184400" y="4756150"/>
              <a:chExt cx="3200400" cy="1657350"/>
            </a:xfrm>
          </p:grpSpPr>
          <p:sp>
            <p:nvSpPr>
              <p:cNvPr id="87" name="Rectangle: Rounded Corners 86">
                <a:extLst>
                  <a:ext uri="{FF2B5EF4-FFF2-40B4-BE49-F238E27FC236}">
                    <a16:creationId xmlns:a16="http://schemas.microsoft.com/office/drawing/2014/main" id="{A756EA51-5151-196C-85DE-0875FE6C48BE}"/>
                  </a:ext>
                </a:extLst>
              </p:cNvPr>
              <p:cNvSpPr/>
              <p:nvPr/>
            </p:nvSpPr>
            <p:spPr>
              <a:xfrm>
                <a:off x="2184400" y="4997450"/>
                <a:ext cx="3200400" cy="1416050"/>
              </a:xfrm>
              <a:prstGeom prst="roundRect">
                <a:avLst>
                  <a:gd name="adj" fmla="val 232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9E1BCF20-9699-16FA-36C4-8EDDC7E91AB3}"/>
                  </a:ext>
                </a:extLst>
              </p:cNvPr>
              <p:cNvSpPr/>
              <p:nvPr/>
            </p:nvSpPr>
            <p:spPr>
              <a:xfrm>
                <a:off x="2184400" y="4756150"/>
                <a:ext cx="3200400" cy="1009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6" name="TextBox 85">
              <a:extLst>
                <a:ext uri="{FF2B5EF4-FFF2-40B4-BE49-F238E27FC236}">
                  <a16:creationId xmlns:a16="http://schemas.microsoft.com/office/drawing/2014/main" id="{36771CAD-2A4F-4C6B-9CE9-11471E847865}"/>
                </a:ext>
              </a:extLst>
            </p:cNvPr>
            <p:cNvSpPr txBox="1"/>
            <p:nvPr/>
          </p:nvSpPr>
          <p:spPr>
            <a:xfrm>
              <a:off x="2093912" y="4756150"/>
              <a:ext cx="1822207" cy="1200329"/>
            </a:xfrm>
            <a:prstGeom prst="rect">
              <a:avLst/>
            </a:prstGeom>
            <a:noFill/>
          </p:spPr>
          <p:txBody>
            <a:bodyPr wrap="square">
              <a:spAutoFit/>
            </a:bodyPr>
            <a:lstStyle/>
            <a:p>
              <a:r>
                <a:rPr lang="en-GB" sz="800" b="1" dirty="0"/>
                <a:t>8️⃣ </a:t>
              </a:r>
            </a:p>
            <a:p>
              <a:endParaRPr lang="en-GB" sz="800" b="1" dirty="0"/>
            </a:p>
            <a:p>
              <a:r>
                <a:rPr lang="en-GB" sz="800" b="1" dirty="0"/>
                <a:t>Scenario:</a:t>
              </a:r>
              <a:r>
                <a:rPr lang="en-GB" sz="800" dirty="0"/>
                <a:t> A new apprentice is told to use a nail gun without any training or supervision. He is unsure how to load or fire it safely.</a:t>
              </a:r>
            </a:p>
            <a:p>
              <a:endParaRPr lang="en-GB" sz="800" b="1" dirty="0"/>
            </a:p>
            <a:p>
              <a:r>
                <a:rPr lang="en-GB" sz="800" b="1" dirty="0"/>
                <a:t>Learner Task:</a:t>
              </a:r>
              <a:r>
                <a:rPr lang="en-GB" sz="800" dirty="0"/>
                <a:t> Which regulation applies, and why?</a:t>
              </a:r>
            </a:p>
          </p:txBody>
        </p:sp>
      </p:grpSp>
      <p:pic>
        <p:nvPicPr>
          <p:cNvPr id="92" name="Picture 91">
            <a:extLst>
              <a:ext uri="{FF2B5EF4-FFF2-40B4-BE49-F238E27FC236}">
                <a16:creationId xmlns:a16="http://schemas.microsoft.com/office/drawing/2014/main" id="{68D6A638-D862-79DE-75D2-7A6807B74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605" y="1157227"/>
            <a:ext cx="1906866" cy="1906866"/>
          </a:xfrm>
          <a:prstGeom prst="rect">
            <a:avLst/>
          </a:prstGeom>
        </p:spPr>
      </p:pic>
      <p:pic>
        <p:nvPicPr>
          <p:cNvPr id="94" name="Picture 93">
            <a:extLst>
              <a:ext uri="{FF2B5EF4-FFF2-40B4-BE49-F238E27FC236}">
                <a16:creationId xmlns:a16="http://schemas.microsoft.com/office/drawing/2014/main" id="{C7710D39-9B0F-1AA9-3233-4DC7D9AD8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051" y="3456830"/>
            <a:ext cx="2038235" cy="2038235"/>
          </a:xfrm>
          <a:prstGeom prst="rect">
            <a:avLst/>
          </a:prstGeom>
        </p:spPr>
      </p:pic>
      <p:pic>
        <p:nvPicPr>
          <p:cNvPr id="96" name="Picture 95">
            <a:extLst>
              <a:ext uri="{FF2B5EF4-FFF2-40B4-BE49-F238E27FC236}">
                <a16:creationId xmlns:a16="http://schemas.microsoft.com/office/drawing/2014/main" id="{83A78E8A-C904-A68A-E048-3A7D5460C8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8735" y="5846635"/>
            <a:ext cx="1954605" cy="1954605"/>
          </a:xfrm>
          <a:prstGeom prst="rect">
            <a:avLst/>
          </a:prstGeom>
        </p:spPr>
      </p:pic>
      <p:pic>
        <p:nvPicPr>
          <p:cNvPr id="98" name="Picture 97">
            <a:extLst>
              <a:ext uri="{FF2B5EF4-FFF2-40B4-BE49-F238E27FC236}">
                <a16:creationId xmlns:a16="http://schemas.microsoft.com/office/drawing/2014/main" id="{B65FB4B6-C131-E98B-675C-70D5200986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9554" y="8057684"/>
            <a:ext cx="2027015" cy="2027015"/>
          </a:xfrm>
          <a:prstGeom prst="rect">
            <a:avLst/>
          </a:prstGeom>
        </p:spPr>
      </p:pic>
      <p:grpSp>
        <p:nvGrpSpPr>
          <p:cNvPr id="89" name="Group 88">
            <a:extLst>
              <a:ext uri="{FF2B5EF4-FFF2-40B4-BE49-F238E27FC236}">
                <a16:creationId xmlns:a16="http://schemas.microsoft.com/office/drawing/2014/main" id="{AD0B89B8-FEB4-D439-E75C-B959E644A0B9}"/>
              </a:ext>
            </a:extLst>
          </p:cNvPr>
          <p:cNvGrpSpPr/>
          <p:nvPr/>
        </p:nvGrpSpPr>
        <p:grpSpPr>
          <a:xfrm>
            <a:off x="625352" y="2654125"/>
            <a:ext cx="565626" cy="234776"/>
            <a:chOff x="2021582" y="1920700"/>
            <a:chExt cx="565626" cy="234776"/>
          </a:xfrm>
        </p:grpSpPr>
        <p:pic>
          <p:nvPicPr>
            <p:cNvPr id="90" name="Picture 89">
              <a:extLst>
                <a:ext uri="{FF2B5EF4-FFF2-40B4-BE49-F238E27FC236}">
                  <a16:creationId xmlns:a16="http://schemas.microsoft.com/office/drawing/2014/main" id="{8257B898-4D9F-5D13-B8A1-66303DE0AFA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91" name="Picture 90">
              <a:extLst>
                <a:ext uri="{FF2B5EF4-FFF2-40B4-BE49-F238E27FC236}">
                  <a16:creationId xmlns:a16="http://schemas.microsoft.com/office/drawing/2014/main" id="{DCBB5990-AF0B-F291-2BDD-4404A6AF8D6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50906"/>
              <a:ext cx="272473" cy="182946"/>
            </a:xfrm>
            <a:prstGeom prst="rect">
              <a:avLst/>
            </a:prstGeom>
          </p:spPr>
        </p:pic>
      </p:grpSp>
      <p:grpSp>
        <p:nvGrpSpPr>
          <p:cNvPr id="93" name="Group 92">
            <a:extLst>
              <a:ext uri="{FF2B5EF4-FFF2-40B4-BE49-F238E27FC236}">
                <a16:creationId xmlns:a16="http://schemas.microsoft.com/office/drawing/2014/main" id="{5AE3A456-6D0D-EEAF-189F-C1F26BD8727D}"/>
              </a:ext>
            </a:extLst>
          </p:cNvPr>
          <p:cNvGrpSpPr/>
          <p:nvPr/>
        </p:nvGrpSpPr>
        <p:grpSpPr>
          <a:xfrm>
            <a:off x="625314" y="5003304"/>
            <a:ext cx="565626" cy="234776"/>
            <a:chOff x="2021582" y="1920700"/>
            <a:chExt cx="565626" cy="234776"/>
          </a:xfrm>
        </p:grpSpPr>
        <p:pic>
          <p:nvPicPr>
            <p:cNvPr id="95" name="Picture 94">
              <a:extLst>
                <a:ext uri="{FF2B5EF4-FFF2-40B4-BE49-F238E27FC236}">
                  <a16:creationId xmlns:a16="http://schemas.microsoft.com/office/drawing/2014/main" id="{A6904959-0738-3652-651C-C43640F5806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97" name="Picture 96">
              <a:extLst>
                <a:ext uri="{FF2B5EF4-FFF2-40B4-BE49-F238E27FC236}">
                  <a16:creationId xmlns:a16="http://schemas.microsoft.com/office/drawing/2014/main" id="{330B9253-402D-311E-06B1-D364232A3D8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39678"/>
              <a:ext cx="272473" cy="182946"/>
            </a:xfrm>
            <a:prstGeom prst="rect">
              <a:avLst/>
            </a:prstGeom>
          </p:spPr>
        </p:pic>
      </p:grpSp>
      <p:grpSp>
        <p:nvGrpSpPr>
          <p:cNvPr id="99" name="Group 98">
            <a:extLst>
              <a:ext uri="{FF2B5EF4-FFF2-40B4-BE49-F238E27FC236}">
                <a16:creationId xmlns:a16="http://schemas.microsoft.com/office/drawing/2014/main" id="{D3833B6A-4BC1-5E6C-4596-896F4985EC99}"/>
              </a:ext>
            </a:extLst>
          </p:cNvPr>
          <p:cNvGrpSpPr/>
          <p:nvPr/>
        </p:nvGrpSpPr>
        <p:grpSpPr>
          <a:xfrm>
            <a:off x="625314" y="7333749"/>
            <a:ext cx="565626" cy="234776"/>
            <a:chOff x="2021582" y="1920700"/>
            <a:chExt cx="565626" cy="234776"/>
          </a:xfrm>
        </p:grpSpPr>
        <p:pic>
          <p:nvPicPr>
            <p:cNvPr id="100" name="Picture 99">
              <a:extLst>
                <a:ext uri="{FF2B5EF4-FFF2-40B4-BE49-F238E27FC236}">
                  <a16:creationId xmlns:a16="http://schemas.microsoft.com/office/drawing/2014/main" id="{37FD07CC-188D-8E52-847B-4077BBD2D6A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1" name="Picture 100">
              <a:extLst>
                <a:ext uri="{FF2B5EF4-FFF2-40B4-BE49-F238E27FC236}">
                  <a16:creationId xmlns:a16="http://schemas.microsoft.com/office/drawing/2014/main" id="{57C57BBF-DD14-93B5-28D9-562F64561D1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735" y="1920700"/>
              <a:ext cx="272473" cy="182946"/>
            </a:xfrm>
            <a:prstGeom prst="rect">
              <a:avLst/>
            </a:prstGeom>
          </p:spPr>
        </p:pic>
      </p:grpSp>
      <p:grpSp>
        <p:nvGrpSpPr>
          <p:cNvPr id="102" name="Group 101">
            <a:extLst>
              <a:ext uri="{FF2B5EF4-FFF2-40B4-BE49-F238E27FC236}">
                <a16:creationId xmlns:a16="http://schemas.microsoft.com/office/drawing/2014/main" id="{EA605AC9-CB22-66BD-C5D1-CCE7A674EFFB}"/>
              </a:ext>
            </a:extLst>
          </p:cNvPr>
          <p:cNvGrpSpPr/>
          <p:nvPr/>
        </p:nvGrpSpPr>
        <p:grpSpPr>
          <a:xfrm>
            <a:off x="625276" y="9681659"/>
            <a:ext cx="565588" cy="234776"/>
            <a:chOff x="2021582" y="1920700"/>
            <a:chExt cx="565588" cy="234776"/>
          </a:xfrm>
        </p:grpSpPr>
        <p:pic>
          <p:nvPicPr>
            <p:cNvPr id="103" name="Picture 102">
              <a:extLst>
                <a:ext uri="{FF2B5EF4-FFF2-40B4-BE49-F238E27FC236}">
                  <a16:creationId xmlns:a16="http://schemas.microsoft.com/office/drawing/2014/main" id="{D242A4AC-AD73-FC36-4D8B-6391C1AF2CD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021582" y="1920700"/>
              <a:ext cx="234776" cy="234776"/>
            </a:xfrm>
            <a:prstGeom prst="rect">
              <a:avLst/>
            </a:prstGeom>
          </p:spPr>
        </p:pic>
        <p:pic>
          <p:nvPicPr>
            <p:cNvPr id="104" name="Picture 103">
              <a:extLst>
                <a:ext uri="{FF2B5EF4-FFF2-40B4-BE49-F238E27FC236}">
                  <a16:creationId xmlns:a16="http://schemas.microsoft.com/office/drawing/2014/main" id="{AB33B2CB-7285-CB1C-26C1-A3E93FD2D97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14697" y="1920700"/>
              <a:ext cx="272473" cy="182946"/>
            </a:xfrm>
            <a:prstGeom prst="rect">
              <a:avLst/>
            </a:prstGeom>
          </p:spPr>
        </p:pic>
      </p:grpSp>
    </p:spTree>
    <p:extLst>
      <p:ext uri="{BB962C8B-B14F-4D97-AF65-F5344CB8AC3E}">
        <p14:creationId xmlns:p14="http://schemas.microsoft.com/office/powerpoint/2010/main" val="528851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AAE9E5-5140-A739-9EE2-477AA0D228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69970EF-AE1F-EF27-4511-C99C0B800D38}"/>
              </a:ext>
            </a:extLst>
          </p:cNvPr>
          <p:cNvSpPr txBox="1"/>
          <p:nvPr/>
        </p:nvSpPr>
        <p:spPr>
          <a:xfrm>
            <a:off x="419099" y="1195656"/>
            <a:ext cx="6721475" cy="8679299"/>
          </a:xfrm>
          <a:prstGeom prst="rect">
            <a:avLst/>
          </a:prstGeom>
          <a:noFill/>
        </p:spPr>
        <p:txBody>
          <a:bodyPr wrap="square">
            <a:spAutoFit/>
          </a:bodyPr>
          <a:lstStyle/>
          <a:p>
            <a:pPr>
              <a:buNone/>
            </a:pPr>
            <a:r>
              <a:rPr lang="en-GB" b="1" dirty="0"/>
              <a:t>1️⃣ COSHH – Hazardous Substances</a:t>
            </a:r>
          </a:p>
          <a:p>
            <a:pPr>
              <a:buNone/>
            </a:pPr>
            <a:r>
              <a:rPr lang="en-GB" b="1" dirty="0">
                <a:effectLst/>
              </a:rPr>
              <a:t>Answer:</a:t>
            </a:r>
            <a:r>
              <a:rPr lang="en-GB" dirty="0">
                <a:effectLst/>
              </a:rPr>
              <a:t> COSHH </a:t>
            </a:r>
            <a:r>
              <a:rPr lang="en-GB" b="1" dirty="0">
                <a:effectLst/>
              </a:rPr>
              <a:t>Why:</a:t>
            </a:r>
            <a:r>
              <a:rPr lang="en-GB" dirty="0">
                <a:effectLst/>
              </a:rPr>
              <a:t> The worker is creating harmful dust from old paint and needs protection and control measures.</a:t>
            </a:r>
          </a:p>
          <a:p>
            <a:pPr>
              <a:buNone/>
            </a:pPr>
            <a:endParaRPr lang="en-GB" dirty="0"/>
          </a:p>
          <a:p>
            <a:pPr>
              <a:buNone/>
            </a:pPr>
            <a:r>
              <a:rPr lang="en-GB" b="1" dirty="0"/>
              <a:t>2️⃣ COSHH – Hazardous Substances</a:t>
            </a:r>
          </a:p>
          <a:p>
            <a:pPr>
              <a:buNone/>
            </a:pPr>
            <a:r>
              <a:rPr lang="en-GB" b="1" dirty="0">
                <a:effectLst/>
              </a:rPr>
              <a:t>Answer:</a:t>
            </a:r>
            <a:r>
              <a:rPr lang="en-GB" dirty="0">
                <a:effectLst/>
              </a:rPr>
              <a:t> COSHH </a:t>
            </a:r>
            <a:r>
              <a:rPr lang="en-GB" b="1" dirty="0">
                <a:effectLst/>
              </a:rPr>
              <a:t>Why:</a:t>
            </a:r>
            <a:r>
              <a:rPr lang="en-GB" dirty="0">
                <a:effectLst/>
              </a:rPr>
              <a:t> The cleaner is using a strong chemical that can burn skin, so COSHH rules apply.</a:t>
            </a:r>
          </a:p>
          <a:p>
            <a:pPr>
              <a:buNone/>
            </a:pPr>
            <a:endParaRPr lang="en-GB" dirty="0"/>
          </a:p>
          <a:p>
            <a:pPr>
              <a:buNone/>
            </a:pPr>
            <a:r>
              <a:rPr lang="en-GB" b="1" dirty="0"/>
              <a:t>3️⃣ Noise at Work Regulations</a:t>
            </a:r>
          </a:p>
          <a:p>
            <a:pPr>
              <a:buNone/>
            </a:pPr>
            <a:r>
              <a:rPr lang="en-GB" b="1" dirty="0">
                <a:effectLst/>
              </a:rPr>
              <a:t>Answer:</a:t>
            </a:r>
            <a:r>
              <a:rPr lang="en-GB" dirty="0">
                <a:effectLst/>
              </a:rPr>
              <a:t> Noise at Work Regulations </a:t>
            </a:r>
            <a:r>
              <a:rPr lang="en-GB" b="1" dirty="0">
                <a:effectLst/>
              </a:rPr>
              <a:t>Why:</a:t>
            </a:r>
            <a:r>
              <a:rPr lang="en-GB" dirty="0">
                <a:effectLst/>
              </a:rPr>
              <a:t> The worker is exposed to loud noise from a breaker and has no hearing protection.</a:t>
            </a:r>
          </a:p>
          <a:p>
            <a:pPr>
              <a:buNone/>
            </a:pPr>
            <a:endParaRPr lang="en-GB" dirty="0"/>
          </a:p>
          <a:p>
            <a:pPr>
              <a:buNone/>
            </a:pPr>
            <a:r>
              <a:rPr lang="en-GB" b="1" dirty="0"/>
              <a:t>4️⃣ Work at Height Regulations</a:t>
            </a:r>
          </a:p>
          <a:p>
            <a:pPr>
              <a:buNone/>
            </a:pPr>
            <a:r>
              <a:rPr lang="en-GB" b="1" dirty="0">
                <a:effectLst/>
              </a:rPr>
              <a:t>Answer:</a:t>
            </a:r>
            <a:r>
              <a:rPr lang="en-GB" dirty="0">
                <a:effectLst/>
              </a:rPr>
              <a:t> Work at Height Regulations </a:t>
            </a:r>
            <a:r>
              <a:rPr lang="en-GB" b="1" dirty="0">
                <a:effectLst/>
              </a:rPr>
              <a:t>Why:</a:t>
            </a:r>
            <a:r>
              <a:rPr lang="en-GB" dirty="0">
                <a:effectLst/>
              </a:rPr>
              <a:t> The painter is using a ladder unsafely on uneven ground, creating a fall risk.</a:t>
            </a:r>
          </a:p>
          <a:p>
            <a:pPr>
              <a:buNone/>
            </a:pPr>
            <a:endParaRPr lang="en-GB" dirty="0"/>
          </a:p>
          <a:p>
            <a:pPr>
              <a:buNone/>
            </a:pPr>
            <a:r>
              <a:rPr lang="en-GB" b="1" dirty="0"/>
              <a:t>5️⃣ RIDDOR</a:t>
            </a:r>
          </a:p>
          <a:p>
            <a:pPr>
              <a:buNone/>
            </a:pPr>
            <a:r>
              <a:rPr lang="en-GB" b="1" dirty="0">
                <a:effectLst/>
              </a:rPr>
              <a:t>Answer:</a:t>
            </a:r>
            <a:r>
              <a:rPr lang="en-GB" dirty="0">
                <a:effectLst/>
              </a:rPr>
              <a:t> RIDDOR </a:t>
            </a:r>
            <a:r>
              <a:rPr lang="en-GB" b="1" dirty="0">
                <a:effectLst/>
              </a:rPr>
              <a:t>Why:</a:t>
            </a:r>
            <a:r>
              <a:rPr lang="en-GB" dirty="0">
                <a:effectLst/>
              </a:rPr>
              <a:t> A broken toe is a reportable injury, and the manager must record and report it.</a:t>
            </a:r>
          </a:p>
          <a:p>
            <a:pPr>
              <a:buNone/>
            </a:pPr>
            <a:endParaRPr lang="en-GB" dirty="0"/>
          </a:p>
          <a:p>
            <a:pPr>
              <a:buNone/>
            </a:pPr>
            <a:r>
              <a:rPr lang="en-GB" b="1" dirty="0"/>
              <a:t>6️⃣ PPE Regulations</a:t>
            </a:r>
          </a:p>
          <a:p>
            <a:pPr>
              <a:buNone/>
            </a:pPr>
            <a:r>
              <a:rPr lang="en-GB" b="1" dirty="0">
                <a:effectLst/>
              </a:rPr>
              <a:t>Answer:</a:t>
            </a:r>
            <a:r>
              <a:rPr lang="en-GB" dirty="0">
                <a:effectLst/>
              </a:rPr>
              <a:t> PPE Regulations </a:t>
            </a:r>
            <a:r>
              <a:rPr lang="en-GB" b="1" dirty="0">
                <a:effectLst/>
              </a:rPr>
              <a:t>Why:</a:t>
            </a:r>
            <a:r>
              <a:rPr lang="en-GB" dirty="0">
                <a:effectLst/>
              </a:rPr>
              <a:t> The worker needed goggles to protect their eyes from sparks while cutting metal.</a:t>
            </a:r>
          </a:p>
          <a:p>
            <a:pPr>
              <a:buNone/>
            </a:pPr>
            <a:endParaRPr lang="en-GB" dirty="0"/>
          </a:p>
          <a:p>
            <a:pPr>
              <a:buNone/>
            </a:pPr>
            <a:r>
              <a:rPr lang="en-GB" b="1" dirty="0"/>
              <a:t>7️⃣ PUWER – Work Equipment</a:t>
            </a:r>
          </a:p>
          <a:p>
            <a:pPr>
              <a:buNone/>
            </a:pPr>
            <a:r>
              <a:rPr lang="en-GB" b="1" dirty="0">
                <a:effectLst/>
              </a:rPr>
              <a:t>Answer:</a:t>
            </a:r>
            <a:r>
              <a:rPr lang="en-GB" dirty="0">
                <a:effectLst/>
              </a:rPr>
              <a:t> PUWER </a:t>
            </a:r>
            <a:r>
              <a:rPr lang="en-GB" b="1" dirty="0">
                <a:effectLst/>
              </a:rPr>
              <a:t>Why:</a:t>
            </a:r>
            <a:r>
              <a:rPr lang="en-GB" dirty="0">
                <a:effectLst/>
              </a:rPr>
              <a:t> The cement mixer is damaged and unsafe, so it should not be used under PUWER rules.</a:t>
            </a:r>
          </a:p>
          <a:p>
            <a:pPr>
              <a:buNone/>
            </a:pPr>
            <a:endParaRPr lang="en-GB" dirty="0"/>
          </a:p>
          <a:p>
            <a:pPr>
              <a:buNone/>
            </a:pPr>
            <a:r>
              <a:rPr lang="en-GB" b="1" dirty="0"/>
              <a:t>8️⃣ PUWER – Work Equipment</a:t>
            </a:r>
          </a:p>
          <a:p>
            <a:pPr>
              <a:buNone/>
            </a:pPr>
            <a:r>
              <a:rPr lang="en-GB" b="1" dirty="0">
                <a:effectLst/>
              </a:rPr>
              <a:t>Answer:</a:t>
            </a:r>
            <a:r>
              <a:rPr lang="en-GB" dirty="0">
                <a:effectLst/>
              </a:rPr>
              <a:t> PUWER </a:t>
            </a:r>
            <a:r>
              <a:rPr lang="en-GB" b="1" dirty="0">
                <a:effectLst/>
              </a:rPr>
              <a:t>Why:</a:t>
            </a:r>
            <a:r>
              <a:rPr lang="en-GB" dirty="0">
                <a:effectLst/>
              </a:rPr>
              <a:t> The apprentice is using a nail gun without training or supervision, which breaks PUWER requirements.</a:t>
            </a:r>
            <a:endParaRPr lang="en-GB" dirty="0"/>
          </a:p>
        </p:txBody>
      </p:sp>
      <p:sp>
        <p:nvSpPr>
          <p:cNvPr id="5" name="TextBox 4">
            <a:extLst>
              <a:ext uri="{FF2B5EF4-FFF2-40B4-BE49-F238E27FC236}">
                <a16:creationId xmlns:a16="http://schemas.microsoft.com/office/drawing/2014/main" id="{C1F9A441-7581-8FBE-11A1-21CAEDA7F934}"/>
              </a:ext>
            </a:extLst>
          </p:cNvPr>
          <p:cNvSpPr txBox="1"/>
          <p:nvPr/>
        </p:nvSpPr>
        <p:spPr>
          <a:xfrm>
            <a:off x="477835" y="586025"/>
            <a:ext cx="6604001" cy="461665"/>
          </a:xfrm>
          <a:prstGeom prst="rect">
            <a:avLst/>
          </a:prstGeom>
          <a:noFill/>
        </p:spPr>
        <p:txBody>
          <a:bodyPr wrap="square">
            <a:spAutoFit/>
          </a:bodyPr>
          <a:lstStyle/>
          <a:p>
            <a:r>
              <a:rPr lang="en-GB" sz="2400" dirty="0"/>
              <a:t>Answer Sheet – Regulation Scenario Cards</a:t>
            </a:r>
          </a:p>
        </p:txBody>
      </p:sp>
    </p:spTree>
    <p:extLst>
      <p:ext uri="{BB962C8B-B14F-4D97-AF65-F5344CB8AC3E}">
        <p14:creationId xmlns:p14="http://schemas.microsoft.com/office/powerpoint/2010/main" val="3496391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48232-6838-D777-B175-F55BFF0D93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8FC434-102E-A4B5-EA4F-E734254AE24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7559675" cy="10691813"/>
          </a:xfrm>
          <a:prstGeom prst="rect">
            <a:avLst/>
          </a:prstGeom>
        </p:spPr>
      </p:pic>
      <p:sp>
        <p:nvSpPr>
          <p:cNvPr id="4" name="Rectangle 3">
            <a:extLst>
              <a:ext uri="{FF2B5EF4-FFF2-40B4-BE49-F238E27FC236}">
                <a16:creationId xmlns:a16="http://schemas.microsoft.com/office/drawing/2014/main" id="{7BA2BC64-09C0-8ADE-BEE4-9BD1A5D5B02A}"/>
              </a:ext>
            </a:extLst>
          </p:cNvPr>
          <p:cNvSpPr/>
          <p:nvPr/>
        </p:nvSpPr>
        <p:spPr>
          <a:xfrm>
            <a:off x="-1" y="9624425"/>
            <a:ext cx="7559675" cy="1067388"/>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08B6F28-4A36-498D-E532-5866F78984E5}"/>
              </a:ext>
            </a:extLst>
          </p:cNvPr>
          <p:cNvSpPr txBox="1"/>
          <p:nvPr/>
        </p:nvSpPr>
        <p:spPr>
          <a:xfrm>
            <a:off x="775750" y="90755"/>
            <a:ext cx="2476500" cy="261610"/>
          </a:xfrm>
          <a:prstGeom prst="rect">
            <a:avLst/>
          </a:prstGeom>
          <a:noFill/>
        </p:spPr>
        <p:txBody>
          <a:bodyPr wrap="square" rtlCol="0">
            <a:spAutoFit/>
          </a:bodyPr>
          <a:lstStyle/>
          <a:p>
            <a:r>
              <a:rPr lang="en-GB" sz="1100" dirty="0">
                <a:solidFill>
                  <a:schemeClr val="bg1"/>
                </a:solidFill>
              </a:rPr>
              <a:t>101.1.1c: Regulations</a:t>
            </a:r>
          </a:p>
        </p:txBody>
      </p:sp>
      <p:sp>
        <p:nvSpPr>
          <p:cNvPr id="12" name="Rectangle: Rounded Corners 11">
            <a:extLst>
              <a:ext uri="{FF2B5EF4-FFF2-40B4-BE49-F238E27FC236}">
                <a16:creationId xmlns:a16="http://schemas.microsoft.com/office/drawing/2014/main" id="{D93897CE-1E14-3777-3BB8-5682B1DFE9A2}"/>
              </a:ext>
            </a:extLst>
          </p:cNvPr>
          <p:cNvSpPr/>
          <p:nvPr/>
        </p:nvSpPr>
        <p:spPr>
          <a:xfrm>
            <a:off x="306482" y="4196590"/>
            <a:ext cx="6946709" cy="3992068"/>
          </a:xfrm>
          <a:prstGeom prst="roundRect">
            <a:avLst>
              <a:gd name="adj" fmla="val 13606"/>
            </a:avLst>
          </a:prstGeom>
          <a:solidFill>
            <a:schemeClr val="bg1">
              <a:alpha val="92000"/>
            </a:schemeClr>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DB5C0F8-9701-F4B0-A031-365B42FC4F0A}"/>
              </a:ext>
            </a:extLst>
          </p:cNvPr>
          <p:cNvSpPr txBox="1"/>
          <p:nvPr/>
        </p:nvSpPr>
        <p:spPr>
          <a:xfrm>
            <a:off x="577161" y="4403876"/>
            <a:ext cx="6405350" cy="3016210"/>
          </a:xfrm>
          <a:prstGeom prst="rect">
            <a:avLst/>
          </a:prstGeom>
          <a:noFill/>
        </p:spPr>
        <p:txBody>
          <a:bodyPr wrap="square" rtlCol="0">
            <a:spAutoFit/>
          </a:bodyPr>
          <a:lstStyle/>
          <a:p>
            <a:r>
              <a:rPr lang="en-GB" sz="2800" b="1" dirty="0">
                <a:solidFill>
                  <a:srgbClr val="1F6165"/>
                </a:solidFill>
              </a:rPr>
              <a:t>Participant Info.</a:t>
            </a:r>
          </a:p>
          <a:p>
            <a:endParaRPr lang="en-GB" b="1" dirty="0">
              <a:solidFill>
                <a:srgbClr val="1F6165"/>
              </a:solidFill>
            </a:endParaRPr>
          </a:p>
          <a:p>
            <a:r>
              <a:rPr lang="en-GB" b="1" dirty="0">
                <a:solidFill>
                  <a:srgbClr val="1F6165"/>
                </a:solidFill>
              </a:rPr>
              <a:t>Team:							Individual:</a:t>
            </a:r>
          </a:p>
          <a:p>
            <a:r>
              <a:rPr lang="en-GB" b="1" dirty="0">
                <a:solidFill>
                  <a:srgbClr val="1F6165"/>
                </a:solidFill>
              </a:rPr>
              <a:t>____________________________		________________________</a:t>
            </a:r>
          </a:p>
          <a:p>
            <a:r>
              <a:rPr lang="en-GB" b="1" dirty="0">
                <a:solidFill>
                  <a:srgbClr val="1F6165"/>
                </a:solidFill>
              </a:rPr>
              <a:t>____________________________</a:t>
            </a:r>
          </a:p>
          <a:p>
            <a:r>
              <a:rPr lang="en-GB" b="1" dirty="0">
                <a:solidFill>
                  <a:srgbClr val="1F6165"/>
                </a:solidFill>
              </a:rPr>
              <a:t>____________________________</a:t>
            </a:r>
          </a:p>
          <a:p>
            <a:r>
              <a:rPr lang="en-GB" b="1" dirty="0">
                <a:solidFill>
                  <a:srgbClr val="1F6165"/>
                </a:solidFill>
              </a:rPr>
              <a:t>____________________________</a:t>
            </a:r>
          </a:p>
          <a:p>
            <a:r>
              <a:rPr lang="en-GB" b="1" dirty="0">
                <a:solidFill>
                  <a:srgbClr val="1F6165"/>
                </a:solidFill>
              </a:rPr>
              <a:t>____________________________</a:t>
            </a:r>
          </a:p>
          <a:p>
            <a:r>
              <a:rPr lang="en-GB" b="1" dirty="0">
                <a:solidFill>
                  <a:srgbClr val="1F6165"/>
                </a:solidFill>
              </a:rPr>
              <a:t>____________________________</a:t>
            </a:r>
          </a:p>
          <a:p>
            <a:r>
              <a:rPr lang="en-GB" b="1" dirty="0">
                <a:solidFill>
                  <a:srgbClr val="1F6165"/>
                </a:solidFill>
              </a:rPr>
              <a:t>____________________________</a:t>
            </a:r>
          </a:p>
        </p:txBody>
      </p:sp>
      <p:cxnSp>
        <p:nvCxnSpPr>
          <p:cNvPr id="14" name="Straight Connector 13">
            <a:extLst>
              <a:ext uri="{FF2B5EF4-FFF2-40B4-BE49-F238E27FC236}">
                <a16:creationId xmlns:a16="http://schemas.microsoft.com/office/drawing/2014/main" id="{F0E83F13-09DB-BBA2-4F77-FF30844FE1FA}"/>
              </a:ext>
            </a:extLst>
          </p:cNvPr>
          <p:cNvCxnSpPr>
            <a:stCxn id="13" idx="0"/>
          </p:cNvCxnSpPr>
          <p:nvPr/>
        </p:nvCxnSpPr>
        <p:spPr>
          <a:xfrm>
            <a:off x="3779836" y="4403876"/>
            <a:ext cx="0" cy="3525473"/>
          </a:xfrm>
          <a:prstGeom prst="line">
            <a:avLst/>
          </a:prstGeom>
          <a:ln w="38100">
            <a:solidFill>
              <a:srgbClr val="1F6165"/>
            </a:soli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A504B62-F1D5-666A-2688-27B735703DDA}"/>
              </a:ext>
            </a:extLst>
          </p:cNvPr>
          <p:cNvGrpSpPr>
            <a:grpSpLocks noChangeAspect="1"/>
          </p:cNvGrpSpPr>
          <p:nvPr/>
        </p:nvGrpSpPr>
        <p:grpSpPr>
          <a:xfrm>
            <a:off x="172172" y="9907020"/>
            <a:ext cx="1554593" cy="805217"/>
            <a:chOff x="5867744" y="10148842"/>
            <a:chExt cx="697946" cy="361508"/>
          </a:xfrm>
        </p:grpSpPr>
        <p:pic>
          <p:nvPicPr>
            <p:cNvPr id="17" name="Picture 16">
              <a:extLst>
                <a:ext uri="{FF2B5EF4-FFF2-40B4-BE49-F238E27FC236}">
                  <a16:creationId xmlns:a16="http://schemas.microsoft.com/office/drawing/2014/main" id="{047793EA-CA18-5917-49BD-2BDD807CE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8" name="Picture 17">
              <a:extLst>
                <a:ext uri="{FF2B5EF4-FFF2-40B4-BE49-F238E27FC236}">
                  <a16:creationId xmlns:a16="http://schemas.microsoft.com/office/drawing/2014/main" id="{C517D8B8-010B-B0D5-02DA-D4782DB9D1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6023" y="10148842"/>
              <a:ext cx="349667" cy="361508"/>
            </a:xfrm>
            <a:prstGeom prst="rect">
              <a:avLst/>
            </a:prstGeom>
          </p:spPr>
        </p:pic>
      </p:grpSp>
      <p:sp>
        <p:nvSpPr>
          <p:cNvPr id="19" name="TextBox 18">
            <a:extLst>
              <a:ext uri="{FF2B5EF4-FFF2-40B4-BE49-F238E27FC236}">
                <a16:creationId xmlns:a16="http://schemas.microsoft.com/office/drawing/2014/main" id="{232B72B1-EB12-D678-615E-800402A5085D}"/>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pic>
        <p:nvPicPr>
          <p:cNvPr id="20" name="Picture 19">
            <a:extLst>
              <a:ext uri="{FF2B5EF4-FFF2-40B4-BE49-F238E27FC236}">
                <a16:creationId xmlns:a16="http://schemas.microsoft.com/office/drawing/2014/main" id="{CE2BAAA2-C719-5EA3-2D58-4A469E13A8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174" y="90755"/>
            <a:ext cx="720000" cy="720000"/>
          </a:xfrm>
          <a:prstGeom prst="rect">
            <a:avLst/>
          </a:prstGeom>
        </p:spPr>
      </p:pic>
    </p:spTree>
    <p:extLst>
      <p:ext uri="{BB962C8B-B14F-4D97-AF65-F5344CB8AC3E}">
        <p14:creationId xmlns:p14="http://schemas.microsoft.com/office/powerpoint/2010/main" val="1881844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3EE6-1254-8339-7F24-D8F1FBA8736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27A2360-20D7-4FA9-E216-7A56CF36D1BB}"/>
              </a:ext>
            </a:extLst>
          </p:cNvPr>
          <p:cNvGrpSpPr/>
          <p:nvPr/>
        </p:nvGrpSpPr>
        <p:grpSpPr>
          <a:xfrm>
            <a:off x="-1278456" y="117550"/>
            <a:ext cx="7292914" cy="1531242"/>
            <a:chOff x="-1634667" y="244549"/>
            <a:chExt cx="9785193" cy="2105247"/>
          </a:xfrm>
        </p:grpSpPr>
        <p:sp>
          <p:nvSpPr>
            <p:cNvPr id="5" name="Right Triangle 4">
              <a:extLst>
                <a:ext uri="{FF2B5EF4-FFF2-40B4-BE49-F238E27FC236}">
                  <a16:creationId xmlns:a16="http://schemas.microsoft.com/office/drawing/2014/main" id="{E95CB2A9-251C-DFEB-C6FC-9AA8AB97443D}"/>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BC37FEE-3F2B-C8F7-30C0-6CAC8CD36908}"/>
                </a:ext>
              </a:extLst>
            </p:cNvPr>
            <p:cNvSpPr/>
            <p:nvPr/>
          </p:nvSpPr>
          <p:spPr>
            <a:xfrm rot="21009592">
              <a:off x="-1634667" y="662447"/>
              <a:ext cx="9785193" cy="1269452"/>
            </a:xfrm>
            <a:prstGeom prst="rect">
              <a:avLst/>
            </a:prstGeom>
            <a:noFill/>
            <a:effectLst>
              <a:glow rad="127000">
                <a:srgbClr val="1F6165"/>
              </a:glow>
            </a:effectLst>
          </p:spPr>
          <p:txBody>
            <a:bodyPr wrap="square" lIns="91440" tIns="45720" rIns="91440" bIns="45720">
              <a:spAutoFit/>
            </a:bodyPr>
            <a:lstStyle/>
            <a:p>
              <a:pPr algn="ctr"/>
              <a:r>
                <a:rPr lang="en-US" sz="54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Before you start!</a:t>
              </a:r>
            </a:p>
          </p:txBody>
        </p:sp>
      </p:grpSp>
      <p:pic>
        <p:nvPicPr>
          <p:cNvPr id="9" name="Picture 8">
            <a:extLst>
              <a:ext uri="{FF2B5EF4-FFF2-40B4-BE49-F238E27FC236}">
                <a16:creationId xmlns:a16="http://schemas.microsoft.com/office/drawing/2014/main" id="{A638A38F-B4BC-CD07-A779-89ACC17D8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52" y="117550"/>
            <a:ext cx="736600" cy="736600"/>
          </a:xfrm>
          <a:prstGeom prst="rect">
            <a:avLst/>
          </a:prstGeom>
        </p:spPr>
      </p:pic>
      <p:sp>
        <p:nvSpPr>
          <p:cNvPr id="10" name="TextBox 9">
            <a:extLst>
              <a:ext uri="{FF2B5EF4-FFF2-40B4-BE49-F238E27FC236}">
                <a16:creationId xmlns:a16="http://schemas.microsoft.com/office/drawing/2014/main" id="{FD5E946C-44F7-ABF9-2095-9735409CDBB4}"/>
              </a:ext>
            </a:extLst>
          </p:cNvPr>
          <p:cNvSpPr txBox="1"/>
          <p:nvPr/>
        </p:nvSpPr>
        <p:spPr>
          <a:xfrm>
            <a:off x="728659" y="244550"/>
            <a:ext cx="2476500" cy="261610"/>
          </a:xfrm>
          <a:prstGeom prst="rect">
            <a:avLst/>
          </a:prstGeom>
          <a:noFill/>
        </p:spPr>
        <p:txBody>
          <a:bodyPr wrap="square" rtlCol="0">
            <a:spAutoFit/>
          </a:bodyPr>
          <a:lstStyle/>
          <a:p>
            <a:r>
              <a:rPr lang="en-GB" sz="1100" dirty="0">
                <a:solidFill>
                  <a:schemeClr val="bg1"/>
                </a:solidFill>
              </a:rPr>
              <a:t>101.1.1b: HSE Role</a:t>
            </a:r>
          </a:p>
        </p:txBody>
      </p:sp>
      <p:sp>
        <p:nvSpPr>
          <p:cNvPr id="7" name="TextBox 6">
            <a:extLst>
              <a:ext uri="{FF2B5EF4-FFF2-40B4-BE49-F238E27FC236}">
                <a16:creationId xmlns:a16="http://schemas.microsoft.com/office/drawing/2014/main" id="{42F45E95-2ADB-2EEA-4CB5-DA1EA2C8B96B}"/>
              </a:ext>
            </a:extLst>
          </p:cNvPr>
          <p:cNvSpPr txBox="1"/>
          <p:nvPr/>
        </p:nvSpPr>
        <p:spPr>
          <a:xfrm>
            <a:off x="208957" y="2548295"/>
            <a:ext cx="7141759" cy="5016758"/>
          </a:xfrm>
          <a:prstGeom prst="rect">
            <a:avLst/>
          </a:prstGeom>
          <a:noFill/>
        </p:spPr>
        <p:txBody>
          <a:bodyPr wrap="square">
            <a:spAutoFit/>
          </a:bodyPr>
          <a:lstStyle/>
          <a:p>
            <a:pPr>
              <a:buNone/>
            </a:pPr>
            <a:r>
              <a:rPr lang="en-GB" sz="2000" b="1" dirty="0">
                <a:solidFill>
                  <a:srgbClr val="1F6165"/>
                </a:solidFill>
              </a:rPr>
              <a:t>Before You Start</a:t>
            </a:r>
          </a:p>
          <a:p>
            <a:pPr>
              <a:buNone/>
            </a:pPr>
            <a:endParaRPr lang="en-GB" sz="2000" b="1" dirty="0">
              <a:solidFill>
                <a:srgbClr val="1F6165"/>
              </a:solidFill>
            </a:endParaRPr>
          </a:p>
          <a:p>
            <a:r>
              <a:rPr lang="en-GB" sz="2000" dirty="0">
                <a:solidFill>
                  <a:srgbClr val="1F6165"/>
                </a:solidFill>
              </a:rPr>
              <a:t>Before you begin this activity, take a moment to get ready. You’ll be exploring the main Health and Safety regulations that protect people working in construction. Each regulation has a different purpose — some deal with chemicals, others with noise, equipment, or accidents.</a:t>
            </a:r>
          </a:p>
          <a:p>
            <a:endParaRPr lang="en-GB" sz="2000" dirty="0">
              <a:solidFill>
                <a:srgbClr val="1F6165"/>
              </a:solidFill>
            </a:endParaRPr>
          </a:p>
          <a:p>
            <a:r>
              <a:rPr lang="en-GB" sz="2000" dirty="0">
                <a:solidFill>
                  <a:srgbClr val="1F6165"/>
                </a:solidFill>
              </a:rPr>
              <a:t>You’ll use the spinner to land on a regulation, read what it means, and match it to real‑life situations that could happen on site. This activity helps you recognise which rules apply to different hazards and why they matter.</a:t>
            </a:r>
          </a:p>
          <a:p>
            <a:endParaRPr lang="en-GB" sz="2000" dirty="0">
              <a:solidFill>
                <a:srgbClr val="1F6165"/>
              </a:solidFill>
            </a:endParaRPr>
          </a:p>
          <a:p>
            <a:r>
              <a:rPr lang="en-GB" sz="2000" dirty="0">
                <a:solidFill>
                  <a:srgbClr val="1F6165"/>
                </a:solidFill>
              </a:rPr>
              <a:t>Make sure you have your spinner, regulation cards, and a pen or pencil ready. Work carefully, think about each scenario, and discuss your ideas with your group before writing your answers.</a:t>
            </a:r>
          </a:p>
        </p:txBody>
      </p:sp>
      <p:pic>
        <p:nvPicPr>
          <p:cNvPr id="11" name="Picture 10">
            <a:extLst>
              <a:ext uri="{FF2B5EF4-FFF2-40B4-BE49-F238E27FC236}">
                <a16:creationId xmlns:a16="http://schemas.microsoft.com/office/drawing/2014/main" id="{5FB8AC78-F649-6401-326A-BB369A158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3356" y="375355"/>
            <a:ext cx="3155658" cy="3155658"/>
          </a:xfrm>
          <a:prstGeom prst="rect">
            <a:avLst/>
          </a:prstGeom>
        </p:spPr>
      </p:pic>
    </p:spTree>
    <p:extLst>
      <p:ext uri="{BB962C8B-B14F-4D97-AF65-F5344CB8AC3E}">
        <p14:creationId xmlns:p14="http://schemas.microsoft.com/office/powerpoint/2010/main" val="2323807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6D72B-182E-A9A7-CF95-FC74E01A13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FAC14B-FD77-C40E-EA55-6ED24D797FBF}"/>
              </a:ext>
            </a:extLst>
          </p:cNvPr>
          <p:cNvSpPr/>
          <p:nvPr/>
        </p:nvSpPr>
        <p:spPr>
          <a:xfrm>
            <a:off x="212652" y="244550"/>
            <a:ext cx="7134371" cy="10202713"/>
          </a:xfrm>
          <a:prstGeom prst="rect">
            <a:avLst/>
          </a:prstGeom>
          <a:no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49FEEF9-DAB7-7BB8-DF15-99EB75321A90}"/>
              </a:ext>
            </a:extLst>
          </p:cNvPr>
          <p:cNvSpPr txBox="1"/>
          <p:nvPr/>
        </p:nvSpPr>
        <p:spPr>
          <a:xfrm>
            <a:off x="433924" y="480726"/>
            <a:ext cx="4312298" cy="523220"/>
          </a:xfrm>
          <a:prstGeom prst="rect">
            <a:avLst/>
          </a:prstGeom>
          <a:noFill/>
        </p:spPr>
        <p:txBody>
          <a:bodyPr wrap="square" rtlCol="0">
            <a:spAutoFit/>
          </a:bodyPr>
          <a:lstStyle/>
          <a:p>
            <a:r>
              <a:rPr lang="en-GB" sz="2800" b="1" dirty="0">
                <a:solidFill>
                  <a:srgbClr val="1F6165"/>
                </a:solidFill>
              </a:rPr>
              <a:t>Regulation Table.</a:t>
            </a:r>
          </a:p>
        </p:txBody>
      </p:sp>
      <p:graphicFrame>
        <p:nvGraphicFramePr>
          <p:cNvPr id="4" name="Table 3">
            <a:extLst>
              <a:ext uri="{FF2B5EF4-FFF2-40B4-BE49-F238E27FC236}">
                <a16:creationId xmlns:a16="http://schemas.microsoft.com/office/drawing/2014/main" id="{95952FBC-F462-96AC-6322-E05E5EBBF13A}"/>
              </a:ext>
            </a:extLst>
          </p:cNvPr>
          <p:cNvGraphicFramePr>
            <a:graphicFrameLocks noGrp="1"/>
          </p:cNvGraphicFramePr>
          <p:nvPr>
            <p:extLst>
              <p:ext uri="{D42A27DB-BD31-4B8C-83A1-F6EECF244321}">
                <p14:modId xmlns:p14="http://schemas.microsoft.com/office/powerpoint/2010/main" val="2210912493"/>
              </p:ext>
            </p:extLst>
          </p:nvPr>
        </p:nvGraphicFramePr>
        <p:xfrm>
          <a:off x="519112" y="1240120"/>
          <a:ext cx="6605588" cy="8564279"/>
        </p:xfrm>
        <a:graphic>
          <a:graphicData uri="http://schemas.openxmlformats.org/drawingml/2006/table">
            <a:tbl>
              <a:tblPr/>
              <a:tblGrid>
                <a:gridCol w="852488">
                  <a:extLst>
                    <a:ext uri="{9D8B030D-6E8A-4147-A177-3AD203B41FA5}">
                      <a16:colId xmlns:a16="http://schemas.microsoft.com/office/drawing/2014/main" val="657070682"/>
                    </a:ext>
                  </a:extLst>
                </a:gridCol>
                <a:gridCol w="1524000">
                  <a:extLst>
                    <a:ext uri="{9D8B030D-6E8A-4147-A177-3AD203B41FA5}">
                      <a16:colId xmlns:a16="http://schemas.microsoft.com/office/drawing/2014/main" val="4226003049"/>
                    </a:ext>
                  </a:extLst>
                </a:gridCol>
                <a:gridCol w="1701800">
                  <a:extLst>
                    <a:ext uri="{9D8B030D-6E8A-4147-A177-3AD203B41FA5}">
                      <a16:colId xmlns:a16="http://schemas.microsoft.com/office/drawing/2014/main" val="1189835203"/>
                    </a:ext>
                  </a:extLst>
                </a:gridCol>
                <a:gridCol w="2527300">
                  <a:extLst>
                    <a:ext uri="{9D8B030D-6E8A-4147-A177-3AD203B41FA5}">
                      <a16:colId xmlns:a16="http://schemas.microsoft.com/office/drawing/2014/main" val="2371748702"/>
                    </a:ext>
                  </a:extLst>
                </a:gridCol>
              </a:tblGrid>
              <a:tr h="936013">
                <a:tc>
                  <a:txBody>
                    <a:bodyPr/>
                    <a:lstStyle/>
                    <a:p>
                      <a:pPr algn="ctr">
                        <a:buNone/>
                      </a:pPr>
                      <a:r>
                        <a:rPr lang="en-GB" b="1" dirty="0">
                          <a:solidFill>
                            <a:schemeClr val="bg1"/>
                          </a:solidFill>
                        </a:rPr>
                        <a:t>Year</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lgn="ctr">
                        <a:buNone/>
                      </a:pPr>
                      <a:r>
                        <a:rPr lang="en-GB" b="1" dirty="0">
                          <a:solidFill>
                            <a:schemeClr val="bg1"/>
                          </a:solidFill>
                        </a:rPr>
                        <a:t>Abbreviation</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lgn="ctr">
                        <a:buNone/>
                      </a:pPr>
                      <a:r>
                        <a:rPr lang="en-GB" b="1" dirty="0">
                          <a:solidFill>
                            <a:schemeClr val="bg1"/>
                          </a:solidFill>
                        </a:rPr>
                        <a:t>Title</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Description</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2480076605"/>
                  </a:ext>
                </a:extLst>
              </a:tr>
              <a:tr h="981593">
                <a:tc>
                  <a:txBody>
                    <a:bodyPr/>
                    <a:lstStyle/>
                    <a:p>
                      <a:pPr algn="ctr">
                        <a:buNone/>
                      </a:pPr>
                      <a:r>
                        <a:rPr lang="en-GB" dirty="0">
                          <a:solidFill>
                            <a:srgbClr val="1F6165"/>
                          </a:solidFill>
                        </a:rPr>
                        <a:t>1974</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06401171"/>
                  </a:ext>
                </a:extLst>
              </a:tr>
              <a:tr h="1221451">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Reporting of injuries, Diseases and Dangerous Occurrences</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281956846"/>
                  </a:ext>
                </a:extLst>
              </a:tr>
              <a:tr h="1498850">
                <a:tc>
                  <a:txBody>
                    <a:bodyPr/>
                    <a:lstStyle/>
                    <a:p>
                      <a:pPr algn="ctr">
                        <a:buNone/>
                      </a:pPr>
                      <a:r>
                        <a:rPr lang="en-GB" dirty="0">
                          <a:solidFill>
                            <a:srgbClr val="1F6165"/>
                          </a:solidFill>
                        </a:rPr>
                        <a:t>2002</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how employees and employers should work with, handle, move and safely dispose of potentially dangerous substances. </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696281904"/>
                  </a:ext>
                </a:extLst>
              </a:tr>
              <a:tr h="981593">
                <a:tc>
                  <a:txBody>
                    <a:bodyPr/>
                    <a:lstStyle/>
                    <a:p>
                      <a:pPr algn="ctr">
                        <a:buNone/>
                      </a:pPr>
                      <a:r>
                        <a:rPr lang="en-GB" dirty="0">
                          <a:solidFill>
                            <a:srgbClr val="1F6165"/>
                          </a:solidFill>
                        </a:rPr>
                        <a:t>2005</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NAW</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US" dirty="0">
                          <a:solidFill>
                            <a:srgbClr val="1F6165"/>
                          </a:solidFill>
                        </a:rPr>
                        <a:t>Duty to reduce exposure to high levels of noise which can damage your hearing.</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23738552"/>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Provision and Use of Work Equipment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417137445"/>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2005</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WAH</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847930953"/>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en-US" dirty="0">
                          <a:solidFill>
                            <a:srgbClr val="1F6165"/>
                          </a:solidFill>
                        </a:rPr>
                        <a:t>2</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PPE</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182954451"/>
                  </a:ext>
                </a:extLst>
              </a:tr>
            </a:tbl>
          </a:graphicData>
        </a:graphic>
      </p:graphicFrame>
      <p:sp>
        <p:nvSpPr>
          <p:cNvPr id="6" name="TextBox 5">
            <a:extLst>
              <a:ext uri="{FF2B5EF4-FFF2-40B4-BE49-F238E27FC236}">
                <a16:creationId xmlns:a16="http://schemas.microsoft.com/office/drawing/2014/main" id="{434E4FCE-BEC6-BD98-4785-53525883FEB7}"/>
              </a:ext>
            </a:extLst>
          </p:cNvPr>
          <p:cNvSpPr txBox="1"/>
          <p:nvPr/>
        </p:nvSpPr>
        <p:spPr>
          <a:xfrm>
            <a:off x="519112" y="901566"/>
            <a:ext cx="2667000" cy="338554"/>
          </a:xfrm>
          <a:prstGeom prst="rect">
            <a:avLst/>
          </a:prstGeom>
          <a:noFill/>
        </p:spPr>
        <p:txBody>
          <a:bodyPr wrap="square" rtlCol="0">
            <a:spAutoFit/>
          </a:bodyPr>
          <a:lstStyle/>
          <a:p>
            <a:r>
              <a:rPr lang="en-US" sz="1600" dirty="0">
                <a:solidFill>
                  <a:srgbClr val="1F6165"/>
                </a:solidFill>
              </a:rPr>
              <a:t>Complete this table.</a:t>
            </a:r>
            <a:endParaRPr lang="en-GB" sz="1600" dirty="0">
              <a:solidFill>
                <a:srgbClr val="1F6165"/>
              </a:solidFill>
            </a:endParaRPr>
          </a:p>
        </p:txBody>
      </p:sp>
    </p:spTree>
    <p:extLst>
      <p:ext uri="{BB962C8B-B14F-4D97-AF65-F5344CB8AC3E}">
        <p14:creationId xmlns:p14="http://schemas.microsoft.com/office/powerpoint/2010/main" val="2453618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0EACB1-D18A-2B41-3576-50F651E07031}"/>
              </a:ext>
            </a:extLst>
          </p:cNvPr>
          <p:cNvSpPr/>
          <p:nvPr/>
        </p:nvSpPr>
        <p:spPr>
          <a:xfrm>
            <a:off x="212652" y="244550"/>
            <a:ext cx="7134371" cy="10202713"/>
          </a:xfrm>
          <a:prstGeom prst="rect">
            <a:avLst/>
          </a:prstGeom>
          <a:no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DEB4D04-1D00-95FA-A518-FCF3C0ED0759}"/>
              </a:ext>
            </a:extLst>
          </p:cNvPr>
          <p:cNvSpPr txBox="1"/>
          <p:nvPr/>
        </p:nvSpPr>
        <p:spPr>
          <a:xfrm>
            <a:off x="488272" y="631313"/>
            <a:ext cx="6629400" cy="2800767"/>
          </a:xfrm>
          <a:prstGeom prst="rect">
            <a:avLst/>
          </a:prstGeom>
          <a:noFill/>
        </p:spPr>
        <p:txBody>
          <a:bodyPr wrap="square" rtlCol="0">
            <a:spAutoFit/>
          </a:bodyPr>
          <a:lstStyle/>
          <a:p>
            <a:r>
              <a:rPr lang="en-GB" b="1" dirty="0">
                <a:solidFill>
                  <a:srgbClr val="1F6165"/>
                </a:solidFill>
              </a:rPr>
              <a:t>Q: </a:t>
            </a:r>
            <a:r>
              <a:rPr lang="en-GB" dirty="0">
                <a:solidFill>
                  <a:srgbClr val="1F6165"/>
                </a:solidFill>
              </a:rPr>
              <a:t>Why is the Health and Safety at Work Act 1974 known as the Umbrella Regulation for construction safety?</a:t>
            </a:r>
          </a:p>
          <a:p>
            <a:r>
              <a:rPr lang="en-GB" sz="2800" dirty="0">
                <a:solidFill>
                  <a:srgbClr val="1F6165"/>
                </a:solidFill>
              </a:rPr>
              <a:t>___________________________________________________________________________________________________________________________________________________________________________________________________</a:t>
            </a:r>
          </a:p>
        </p:txBody>
      </p:sp>
      <p:sp>
        <p:nvSpPr>
          <p:cNvPr id="4" name="TextBox 3">
            <a:extLst>
              <a:ext uri="{FF2B5EF4-FFF2-40B4-BE49-F238E27FC236}">
                <a16:creationId xmlns:a16="http://schemas.microsoft.com/office/drawing/2014/main" id="{DAE35875-16F5-D857-0A8C-E9B4D9F94D87}"/>
              </a:ext>
            </a:extLst>
          </p:cNvPr>
          <p:cNvSpPr txBox="1"/>
          <p:nvPr/>
        </p:nvSpPr>
        <p:spPr>
          <a:xfrm>
            <a:off x="386555" y="5572939"/>
            <a:ext cx="6629400" cy="2523768"/>
          </a:xfrm>
          <a:prstGeom prst="rect">
            <a:avLst/>
          </a:prstGeom>
          <a:noFill/>
        </p:spPr>
        <p:txBody>
          <a:bodyPr wrap="square" rtlCol="0">
            <a:spAutoFit/>
          </a:bodyPr>
          <a:lstStyle/>
          <a:p>
            <a:r>
              <a:rPr lang="en-GB" b="1" dirty="0">
                <a:solidFill>
                  <a:srgbClr val="1F6165"/>
                </a:solidFill>
              </a:rPr>
              <a:t>Q: </a:t>
            </a:r>
            <a:r>
              <a:rPr lang="en-GB" dirty="0">
                <a:solidFill>
                  <a:srgbClr val="1F6165"/>
                </a:solidFill>
              </a:rPr>
              <a:t>Spin the spinner and explain how it helps keep workers safe.</a:t>
            </a:r>
          </a:p>
          <a:p>
            <a:r>
              <a:rPr lang="en-GB" sz="2800" dirty="0">
                <a:solidFill>
                  <a:srgbClr val="1F6165"/>
                </a:solidFill>
              </a:rPr>
              <a:t>___________________________________________________________________________________________________________________________________________________________________________________________________</a:t>
            </a:r>
          </a:p>
        </p:txBody>
      </p:sp>
      <p:cxnSp>
        <p:nvCxnSpPr>
          <p:cNvPr id="6" name="Straight Connector 5">
            <a:extLst>
              <a:ext uri="{FF2B5EF4-FFF2-40B4-BE49-F238E27FC236}">
                <a16:creationId xmlns:a16="http://schemas.microsoft.com/office/drawing/2014/main" id="{BFA61951-D1E1-B6DC-493F-04DDEA64FFC1}"/>
              </a:ext>
            </a:extLst>
          </p:cNvPr>
          <p:cNvCxnSpPr>
            <a:cxnSpLocks/>
          </p:cNvCxnSpPr>
          <p:nvPr/>
        </p:nvCxnSpPr>
        <p:spPr>
          <a:xfrm>
            <a:off x="386555" y="4909177"/>
            <a:ext cx="6786562" cy="0"/>
          </a:xfrm>
          <a:prstGeom prst="line">
            <a:avLst/>
          </a:prstGeom>
          <a:ln w="38100"/>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F9224E38-95E7-B949-136F-B0FD61741C82}"/>
              </a:ext>
            </a:extLst>
          </p:cNvPr>
          <p:cNvGrpSpPr/>
          <p:nvPr/>
        </p:nvGrpSpPr>
        <p:grpSpPr>
          <a:xfrm>
            <a:off x="1933696" y="9756900"/>
            <a:ext cx="5436782" cy="744280"/>
            <a:chOff x="6560287" y="5869172"/>
            <a:chExt cx="5436782" cy="744280"/>
          </a:xfrm>
        </p:grpSpPr>
        <p:sp>
          <p:nvSpPr>
            <p:cNvPr id="11" name="Right Triangle 10">
              <a:extLst>
                <a:ext uri="{FF2B5EF4-FFF2-40B4-BE49-F238E27FC236}">
                  <a16:creationId xmlns:a16="http://schemas.microsoft.com/office/drawing/2014/main" id="{A08F6563-B44F-36FA-6FE8-D352316914BA}"/>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2C9E0645-D497-0EFD-C326-9B8E07C476FB}"/>
                </a:ext>
              </a:extLst>
            </p:cNvPr>
            <p:cNvGrpSpPr/>
            <p:nvPr/>
          </p:nvGrpSpPr>
          <p:grpSpPr>
            <a:xfrm>
              <a:off x="11220478" y="6251944"/>
              <a:ext cx="698619" cy="361508"/>
              <a:chOff x="2504463" y="5708261"/>
              <a:chExt cx="2157794" cy="1080000"/>
            </a:xfrm>
          </p:grpSpPr>
          <p:pic>
            <p:nvPicPr>
              <p:cNvPr id="16" name="Picture 15">
                <a:extLst>
                  <a:ext uri="{FF2B5EF4-FFF2-40B4-BE49-F238E27FC236}">
                    <a16:creationId xmlns:a16="http://schemas.microsoft.com/office/drawing/2014/main" id="{B366D978-2420-4407-8C77-43CDC1A1D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463" y="5790638"/>
                <a:ext cx="836964" cy="836550"/>
              </a:xfrm>
              <a:prstGeom prst="rect">
                <a:avLst/>
              </a:prstGeom>
            </p:spPr>
          </p:pic>
          <p:pic>
            <p:nvPicPr>
              <p:cNvPr id="17" name="Picture 16">
                <a:extLst>
                  <a:ext uri="{FF2B5EF4-FFF2-40B4-BE49-F238E27FC236}">
                    <a16:creationId xmlns:a16="http://schemas.microsoft.com/office/drawing/2014/main" id="{843B786F-F6AF-69A8-0FB1-0AE94C309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spTree>
    <p:extLst>
      <p:ext uri="{BB962C8B-B14F-4D97-AF65-F5344CB8AC3E}">
        <p14:creationId xmlns:p14="http://schemas.microsoft.com/office/powerpoint/2010/main" val="20146243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A2C36-2046-DF70-630A-CA83F4E1009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2F5882-B031-DAE8-5339-CCBB56EA6286}"/>
              </a:ext>
            </a:extLst>
          </p:cNvPr>
          <p:cNvSpPr/>
          <p:nvPr/>
        </p:nvSpPr>
        <p:spPr>
          <a:xfrm>
            <a:off x="212652" y="244550"/>
            <a:ext cx="7134371" cy="10202713"/>
          </a:xfrm>
          <a:prstGeom prst="rect">
            <a:avLst/>
          </a:prstGeom>
          <a:no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9B5DC93-0FDB-F16D-359F-878B14969513}"/>
              </a:ext>
            </a:extLst>
          </p:cNvPr>
          <p:cNvSpPr txBox="1"/>
          <p:nvPr/>
        </p:nvSpPr>
        <p:spPr>
          <a:xfrm>
            <a:off x="433924" y="480726"/>
            <a:ext cx="6347876" cy="523220"/>
          </a:xfrm>
          <a:prstGeom prst="rect">
            <a:avLst/>
          </a:prstGeom>
          <a:noFill/>
        </p:spPr>
        <p:txBody>
          <a:bodyPr wrap="square" rtlCol="0">
            <a:spAutoFit/>
          </a:bodyPr>
          <a:lstStyle/>
          <a:p>
            <a:r>
              <a:rPr lang="en-GB" sz="2800" b="1" dirty="0">
                <a:solidFill>
                  <a:srgbClr val="1F6165"/>
                </a:solidFill>
              </a:rPr>
              <a:t>Regulation Table - Complete.</a:t>
            </a:r>
          </a:p>
        </p:txBody>
      </p:sp>
      <p:graphicFrame>
        <p:nvGraphicFramePr>
          <p:cNvPr id="4" name="Table 3">
            <a:extLst>
              <a:ext uri="{FF2B5EF4-FFF2-40B4-BE49-F238E27FC236}">
                <a16:creationId xmlns:a16="http://schemas.microsoft.com/office/drawing/2014/main" id="{A6CFA378-7471-76A3-391C-EA076FDCD8DE}"/>
              </a:ext>
            </a:extLst>
          </p:cNvPr>
          <p:cNvGraphicFramePr>
            <a:graphicFrameLocks noGrp="1"/>
          </p:cNvGraphicFramePr>
          <p:nvPr/>
        </p:nvGraphicFramePr>
        <p:xfrm>
          <a:off x="519112" y="1240120"/>
          <a:ext cx="6605588" cy="8564279"/>
        </p:xfrm>
        <a:graphic>
          <a:graphicData uri="http://schemas.openxmlformats.org/drawingml/2006/table">
            <a:tbl>
              <a:tblPr/>
              <a:tblGrid>
                <a:gridCol w="852488">
                  <a:extLst>
                    <a:ext uri="{9D8B030D-6E8A-4147-A177-3AD203B41FA5}">
                      <a16:colId xmlns:a16="http://schemas.microsoft.com/office/drawing/2014/main" val="657070682"/>
                    </a:ext>
                  </a:extLst>
                </a:gridCol>
                <a:gridCol w="1524000">
                  <a:extLst>
                    <a:ext uri="{9D8B030D-6E8A-4147-A177-3AD203B41FA5}">
                      <a16:colId xmlns:a16="http://schemas.microsoft.com/office/drawing/2014/main" val="4226003049"/>
                    </a:ext>
                  </a:extLst>
                </a:gridCol>
                <a:gridCol w="1701800">
                  <a:extLst>
                    <a:ext uri="{9D8B030D-6E8A-4147-A177-3AD203B41FA5}">
                      <a16:colId xmlns:a16="http://schemas.microsoft.com/office/drawing/2014/main" val="1189835203"/>
                    </a:ext>
                  </a:extLst>
                </a:gridCol>
                <a:gridCol w="2527300">
                  <a:extLst>
                    <a:ext uri="{9D8B030D-6E8A-4147-A177-3AD203B41FA5}">
                      <a16:colId xmlns:a16="http://schemas.microsoft.com/office/drawing/2014/main" val="2371748702"/>
                    </a:ext>
                  </a:extLst>
                </a:gridCol>
              </a:tblGrid>
              <a:tr h="936013">
                <a:tc>
                  <a:txBody>
                    <a:bodyPr/>
                    <a:lstStyle/>
                    <a:p>
                      <a:pPr algn="ctr">
                        <a:buNone/>
                      </a:pPr>
                      <a:r>
                        <a:rPr lang="en-GB" b="1" dirty="0">
                          <a:solidFill>
                            <a:schemeClr val="bg1"/>
                          </a:solidFill>
                        </a:rPr>
                        <a:t>Year</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lgn="ctr">
                        <a:buNone/>
                      </a:pPr>
                      <a:r>
                        <a:rPr lang="en-GB" b="1" dirty="0">
                          <a:solidFill>
                            <a:schemeClr val="bg1"/>
                          </a:solidFill>
                        </a:rPr>
                        <a:t>Abbreviation</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lgn="ctr">
                        <a:buNone/>
                      </a:pPr>
                      <a:r>
                        <a:rPr lang="en-GB" b="1" dirty="0">
                          <a:solidFill>
                            <a:schemeClr val="bg1"/>
                          </a:solidFill>
                        </a:rPr>
                        <a:t>Title</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Description</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2480076605"/>
                  </a:ext>
                </a:extLst>
              </a:tr>
              <a:tr h="981593">
                <a:tc>
                  <a:txBody>
                    <a:bodyPr/>
                    <a:lstStyle/>
                    <a:p>
                      <a:pPr algn="ctr">
                        <a:buNone/>
                      </a:pPr>
                      <a:r>
                        <a:rPr lang="en-GB" dirty="0">
                          <a:solidFill>
                            <a:srgbClr val="1F6165"/>
                          </a:solidFill>
                        </a:rPr>
                        <a:t>1974</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HASAWA</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The Health &amp; Safety at Work Act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US" dirty="0">
                          <a:solidFill>
                            <a:srgbClr val="1F6165"/>
                          </a:solidFill>
                        </a:rPr>
                        <a:t>The main umbrella regulation to all others here</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06401171"/>
                  </a:ext>
                </a:extLst>
              </a:tr>
              <a:tr h="1221451">
                <a:tc>
                  <a:txBody>
                    <a:bodyPr/>
                    <a:lstStyle/>
                    <a:p>
                      <a:pPr algn="ctr">
                        <a:buNone/>
                      </a:pPr>
                      <a:r>
                        <a:rPr lang="en-GB" dirty="0">
                          <a:solidFill>
                            <a:srgbClr val="1F6165"/>
                          </a:solidFill>
                        </a:rPr>
                        <a:t>2013</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RIDDOR</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Reporting of injuries, Diseases and Dangerous Occurrences</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duty to report accidents, diseases or dangerous occurrences. </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281956846"/>
                  </a:ext>
                </a:extLst>
              </a:tr>
              <a:tr h="1498850">
                <a:tc>
                  <a:txBody>
                    <a:bodyPr/>
                    <a:lstStyle/>
                    <a:p>
                      <a:pPr algn="ctr">
                        <a:buNone/>
                      </a:pPr>
                      <a:r>
                        <a:rPr lang="en-GB" dirty="0">
                          <a:solidFill>
                            <a:srgbClr val="1F6165"/>
                          </a:solidFill>
                        </a:rPr>
                        <a:t>2002</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COSHH</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The Control of Substances Hazardous to Health</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how employees and employers should work with, handle, move and safely dispose of potentially dangerous substances. </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696281904"/>
                  </a:ext>
                </a:extLst>
              </a:tr>
              <a:tr h="981593">
                <a:tc>
                  <a:txBody>
                    <a:bodyPr/>
                    <a:lstStyle/>
                    <a:p>
                      <a:pPr algn="ctr">
                        <a:buNone/>
                      </a:pPr>
                      <a:r>
                        <a:rPr lang="en-GB" dirty="0">
                          <a:solidFill>
                            <a:srgbClr val="1F6165"/>
                          </a:solidFill>
                        </a:rPr>
                        <a:t>2005</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NAW</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The Control of Noise at Work</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US" dirty="0">
                          <a:solidFill>
                            <a:srgbClr val="1F6165"/>
                          </a:solidFill>
                        </a:rPr>
                        <a:t>Duty to reduce exposure to high levels of noise which can damage your hearing.</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23738552"/>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1998</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PUWER</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Provision and Use of Work Equipment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cover all new or existing work equipment leased, hired or second-hand. </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417137445"/>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2005</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WAH</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Working at Height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US" dirty="0">
                          <a:solidFill>
                            <a:srgbClr val="1F6165"/>
                          </a:solidFill>
                        </a:rPr>
                        <a:t>Covers workers working from height.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847930953"/>
                  </a:ext>
                </a:extLst>
              </a:tr>
              <a:tr h="981593">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en-US" dirty="0">
                          <a:solidFill>
                            <a:srgbClr val="1F6165"/>
                          </a:solidFill>
                        </a:rPr>
                        <a:t>2</a:t>
                      </a:r>
                      <a:r>
                        <a:rPr lang="en-GB" dirty="0">
                          <a:solidFill>
                            <a:srgbClr val="1F6165"/>
                          </a:solidFill>
                        </a:rPr>
                        <a:t>002</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PPE</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lgn="ctr">
                        <a:buNone/>
                      </a:pPr>
                      <a:r>
                        <a:rPr lang="en-US" dirty="0">
                          <a:solidFill>
                            <a:srgbClr val="1F6165"/>
                          </a:solidFill>
                        </a:rPr>
                        <a:t>Personal Protective Equipment</a:t>
                      </a: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cover all types of personal protection equipment (PPE), </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182954451"/>
                  </a:ext>
                </a:extLst>
              </a:tr>
            </a:tbl>
          </a:graphicData>
        </a:graphic>
      </p:graphicFrame>
      <p:sp>
        <p:nvSpPr>
          <p:cNvPr id="5" name="Rectangle 4">
            <a:extLst>
              <a:ext uri="{FF2B5EF4-FFF2-40B4-BE49-F238E27FC236}">
                <a16:creationId xmlns:a16="http://schemas.microsoft.com/office/drawing/2014/main" id="{1EF8BE1C-0A9D-883E-03D1-557093C662EC}"/>
              </a:ext>
            </a:extLst>
          </p:cNvPr>
          <p:cNvSpPr/>
          <p:nvPr/>
        </p:nvSpPr>
        <p:spPr>
          <a:xfrm rot="18056715">
            <a:off x="-850560" y="4884241"/>
            <a:ext cx="9260805" cy="1862048"/>
          </a:xfrm>
          <a:prstGeom prst="rect">
            <a:avLst/>
          </a:prstGeom>
          <a:noFill/>
        </p:spPr>
        <p:txBody>
          <a:bodyPr wrap="none" lIns="91440" tIns="45720" rIns="91440" bIns="45720">
            <a:spAutoFit/>
          </a:bodyPr>
          <a:lstStyle/>
          <a:p>
            <a:pPr algn="ctr"/>
            <a:r>
              <a:rPr lang="en-US" sz="11500" b="1" cap="none" spc="0" dirty="0">
                <a:ln w="0"/>
                <a:solidFill>
                  <a:srgbClr val="C00000">
                    <a:alpha val="20000"/>
                  </a:srgbClr>
                </a:solidFill>
                <a:effectLst>
                  <a:outerShdw blurRad="38100" dist="19050" dir="2700000" algn="tl" rotWithShape="0">
                    <a:schemeClr val="dk1">
                      <a:alpha val="40000"/>
                    </a:schemeClr>
                  </a:outerShdw>
                </a:effectLst>
              </a:rPr>
              <a:t>Lecturer Only</a:t>
            </a:r>
          </a:p>
        </p:txBody>
      </p:sp>
    </p:spTree>
    <p:extLst>
      <p:ext uri="{BB962C8B-B14F-4D97-AF65-F5344CB8AC3E}">
        <p14:creationId xmlns:p14="http://schemas.microsoft.com/office/powerpoint/2010/main" val="3366240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C7002A8-B3E8-B1CC-BD13-C420E7E9027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B810A72-ED27-6E48-9092-32CD6131DE35}"/>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B9320B51-E776-5381-06DB-7996EB890A49}"/>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2201089-C35C-3E95-0ADC-FB1972FE17ED}"/>
                </a:ext>
              </a:extLst>
            </p:cNvPr>
            <p:cNvSpPr/>
            <p:nvPr/>
          </p:nvSpPr>
          <p:spPr>
            <a:xfrm rot="21009592">
              <a:off x="504604" y="492302"/>
              <a:ext cx="4315647"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Aim:</a:t>
              </a:r>
            </a:p>
          </p:txBody>
        </p:sp>
      </p:grpSp>
      <p:sp>
        <p:nvSpPr>
          <p:cNvPr id="25" name="TextBox 24">
            <a:extLst>
              <a:ext uri="{FF2B5EF4-FFF2-40B4-BE49-F238E27FC236}">
                <a16:creationId xmlns:a16="http://schemas.microsoft.com/office/drawing/2014/main" id="{77572D4A-BD82-F90B-6A59-319C59E015B6}"/>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grpSp>
        <p:nvGrpSpPr>
          <p:cNvPr id="2" name="Group 1">
            <a:extLst>
              <a:ext uri="{FF2B5EF4-FFF2-40B4-BE49-F238E27FC236}">
                <a16:creationId xmlns:a16="http://schemas.microsoft.com/office/drawing/2014/main" id="{0C5D18C2-A9D7-ACE7-5E03-7242B8E9313D}"/>
              </a:ext>
            </a:extLst>
          </p:cNvPr>
          <p:cNvGrpSpPr/>
          <p:nvPr/>
        </p:nvGrpSpPr>
        <p:grpSpPr>
          <a:xfrm>
            <a:off x="129966" y="4191028"/>
            <a:ext cx="5823434" cy="1531242"/>
            <a:chOff x="-9235" y="244549"/>
            <a:chExt cx="7813533" cy="2105247"/>
          </a:xfrm>
        </p:grpSpPr>
        <p:sp>
          <p:nvSpPr>
            <p:cNvPr id="3" name="Right Triangle 2">
              <a:extLst>
                <a:ext uri="{FF2B5EF4-FFF2-40B4-BE49-F238E27FC236}">
                  <a16:creationId xmlns:a16="http://schemas.microsoft.com/office/drawing/2014/main" id="{792B7482-3C24-27DA-AC64-EF6B05C031C7}"/>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4B12C8A-D519-4F48-442A-2F7134E93B7D}"/>
                </a:ext>
              </a:extLst>
            </p:cNvPr>
            <p:cNvSpPr/>
            <p:nvPr/>
          </p:nvSpPr>
          <p:spPr>
            <a:xfrm rot="21009592">
              <a:off x="-9235" y="598975"/>
              <a:ext cx="7206537"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Learning Objectives:</a:t>
              </a:r>
            </a:p>
          </p:txBody>
        </p:sp>
      </p:grpSp>
      <p:sp>
        <p:nvSpPr>
          <p:cNvPr id="9" name="TextBox 8">
            <a:extLst>
              <a:ext uri="{FF2B5EF4-FFF2-40B4-BE49-F238E27FC236}">
                <a16:creationId xmlns:a16="http://schemas.microsoft.com/office/drawing/2014/main" id="{34CDEA4B-AB38-0F79-EDDB-0EA53B34637D}"/>
              </a:ext>
            </a:extLst>
          </p:cNvPr>
          <p:cNvSpPr txBox="1"/>
          <p:nvPr/>
        </p:nvSpPr>
        <p:spPr>
          <a:xfrm>
            <a:off x="1924722" y="1495315"/>
            <a:ext cx="5267837" cy="2308324"/>
          </a:xfrm>
          <a:prstGeom prst="rect">
            <a:avLst/>
          </a:prstGeom>
          <a:noFill/>
        </p:spPr>
        <p:txBody>
          <a:bodyPr wrap="square">
            <a:spAutoFit/>
          </a:bodyPr>
          <a:lstStyle/>
          <a:p>
            <a:r>
              <a:rPr lang="en-GB">
                <a:solidFill>
                  <a:srgbClr val="1F6165"/>
                </a:solidFill>
              </a:rPr>
              <a:t>The aim of this activity is to help learners build a confident understanding of key UK construction regulations by exploring them through a hands‑on, chance‑based spinner challenge. Learners will develop their ability to recall, explain, and apply Health &amp; Safety regulations to real site situations, improving both their knowledge and their readiness for safe working practice.</a:t>
            </a:r>
            <a:endParaRPr lang="en-GB" dirty="0">
              <a:solidFill>
                <a:srgbClr val="1F6165"/>
              </a:solidFill>
            </a:endParaRPr>
          </a:p>
        </p:txBody>
      </p:sp>
      <p:sp>
        <p:nvSpPr>
          <p:cNvPr id="11" name="TextBox 10">
            <a:extLst>
              <a:ext uri="{FF2B5EF4-FFF2-40B4-BE49-F238E27FC236}">
                <a16:creationId xmlns:a16="http://schemas.microsoft.com/office/drawing/2014/main" id="{CCDDC3CE-2DA5-D9E5-8D63-F2CA87943094}"/>
              </a:ext>
            </a:extLst>
          </p:cNvPr>
          <p:cNvSpPr txBox="1"/>
          <p:nvPr/>
        </p:nvSpPr>
        <p:spPr>
          <a:xfrm>
            <a:off x="913660" y="6025181"/>
            <a:ext cx="6045940" cy="2862322"/>
          </a:xfrm>
          <a:prstGeom prst="rect">
            <a:avLst/>
          </a:prstGeom>
          <a:noFill/>
        </p:spPr>
        <p:txBody>
          <a:bodyPr wrap="square">
            <a:spAutoFit/>
          </a:bodyPr>
          <a:lstStyle/>
          <a:p>
            <a:pPr>
              <a:buNone/>
            </a:pPr>
            <a:r>
              <a:rPr lang="en-GB" dirty="0">
                <a:solidFill>
                  <a:srgbClr val="1F6165"/>
                </a:solidFill>
                <a:effectLst/>
              </a:rPr>
              <a:t>By the end of this activity, learners will be able to:</a:t>
            </a:r>
          </a:p>
          <a:p>
            <a:pPr>
              <a:buNone/>
            </a:pP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Identify six key UK Health &amp; Safety regulations used in construction.</a:t>
            </a: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Explain what each regulation covers in simple terms.</a:t>
            </a: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Give examples of how each regulation applies on site.</a:t>
            </a: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Describe consequences of not following the regulation.</a:t>
            </a: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Apply regulation knowledge to short site‑based scenarios.</a:t>
            </a:r>
            <a:endParaRPr lang="en-GB" dirty="0">
              <a:solidFill>
                <a:srgbClr val="1F6165"/>
              </a:solidFill>
            </a:endParaRPr>
          </a:p>
          <a:p>
            <a:pPr marL="285750" indent="-285750">
              <a:buFont typeface="Arial" panose="020B0604020202020204" pitchFamily="34" charset="0"/>
              <a:buChar char="•"/>
            </a:pPr>
            <a:r>
              <a:rPr lang="en-GB" dirty="0">
                <a:solidFill>
                  <a:srgbClr val="1F6165"/>
                </a:solidFill>
                <a:effectLst/>
              </a:rPr>
              <a:t>Communicate their understanding verbally or in writing.</a:t>
            </a:r>
            <a:endParaRPr lang="en-GB" dirty="0">
              <a:solidFill>
                <a:srgbClr val="1F6165"/>
              </a:solidFill>
            </a:endParaRPr>
          </a:p>
        </p:txBody>
      </p:sp>
    </p:spTree>
    <p:extLst>
      <p:ext uri="{BB962C8B-B14F-4D97-AF65-F5344CB8AC3E}">
        <p14:creationId xmlns:p14="http://schemas.microsoft.com/office/powerpoint/2010/main" val="4115515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13A7B3-15C4-DC49-4126-0A935BE6E61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58CDF0C-2CFF-ECCE-37F5-73612DB86018}"/>
              </a:ext>
            </a:extLst>
          </p:cNvPr>
          <p:cNvGrpSpPr/>
          <p:nvPr/>
        </p:nvGrpSpPr>
        <p:grpSpPr>
          <a:xfrm>
            <a:off x="-1164156" y="244550"/>
            <a:ext cx="7292914" cy="1531242"/>
            <a:chOff x="-1634667" y="244549"/>
            <a:chExt cx="9785193" cy="2105247"/>
          </a:xfrm>
        </p:grpSpPr>
        <p:sp>
          <p:nvSpPr>
            <p:cNvPr id="5" name="Right Triangle 4">
              <a:extLst>
                <a:ext uri="{FF2B5EF4-FFF2-40B4-BE49-F238E27FC236}">
                  <a16:creationId xmlns:a16="http://schemas.microsoft.com/office/drawing/2014/main" id="{CA5D0D0D-B260-63D6-157D-D34FDB1FAAA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03A8B96-2DA0-81F7-74DB-5DD9E50C2B7A}"/>
                </a:ext>
              </a:extLst>
            </p:cNvPr>
            <p:cNvSpPr/>
            <p:nvPr/>
          </p:nvSpPr>
          <p:spPr>
            <a:xfrm rot="21009592">
              <a:off x="-1634667" y="387401"/>
              <a:ext cx="9785193" cy="1819546"/>
            </a:xfrm>
            <a:prstGeom prst="rect">
              <a:avLst/>
            </a:prstGeom>
            <a:noFill/>
            <a:effectLst>
              <a:glow rad="127000">
                <a:srgbClr val="1F6165"/>
              </a:glow>
            </a:effectLst>
          </p:spPr>
          <p:txBody>
            <a:bodyPr wrap="square" lIns="91440" tIns="45720" rIns="91440" bIns="45720">
              <a:spAutoFit/>
            </a:bodyPr>
            <a:lstStyle/>
            <a:p>
              <a:pPr algn="ctr"/>
              <a:r>
                <a:rPr lang="en-US" sz="8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Thank You.</a:t>
              </a:r>
            </a:p>
          </p:txBody>
        </p:sp>
      </p:grpSp>
      <p:sp>
        <p:nvSpPr>
          <p:cNvPr id="25" name="TextBox 24">
            <a:extLst>
              <a:ext uri="{FF2B5EF4-FFF2-40B4-BE49-F238E27FC236}">
                <a16:creationId xmlns:a16="http://schemas.microsoft.com/office/drawing/2014/main" id="{C878624E-1F64-1033-0BC7-4835E31B8EC5}"/>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pic>
        <p:nvPicPr>
          <p:cNvPr id="2" name="Picture 1">
            <a:extLst>
              <a:ext uri="{FF2B5EF4-FFF2-40B4-BE49-F238E27FC236}">
                <a16:creationId xmlns:a16="http://schemas.microsoft.com/office/drawing/2014/main" id="{E2C5655A-FDE6-573F-8C2A-8C32D25C5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6897" y="2657905"/>
            <a:ext cx="4281307" cy="4281307"/>
          </a:xfrm>
          <a:prstGeom prst="rect">
            <a:avLst/>
          </a:prstGeom>
        </p:spPr>
      </p:pic>
      <p:sp>
        <p:nvSpPr>
          <p:cNvPr id="3" name="TextBox 2">
            <a:extLst>
              <a:ext uri="{FF2B5EF4-FFF2-40B4-BE49-F238E27FC236}">
                <a16:creationId xmlns:a16="http://schemas.microsoft.com/office/drawing/2014/main" id="{AF7D741F-4CA6-5688-2404-670ADDB9292F}"/>
              </a:ext>
            </a:extLst>
          </p:cNvPr>
          <p:cNvSpPr txBox="1"/>
          <p:nvPr/>
        </p:nvSpPr>
        <p:spPr>
          <a:xfrm>
            <a:off x="377586" y="2756723"/>
            <a:ext cx="3552970" cy="2585323"/>
          </a:xfrm>
          <a:prstGeom prst="rect">
            <a:avLst/>
          </a:prstGeom>
          <a:noFill/>
        </p:spPr>
        <p:txBody>
          <a:bodyPr wrap="square" rtlCol="0">
            <a:spAutoFit/>
          </a:bodyPr>
          <a:lstStyle/>
          <a:p>
            <a:r>
              <a:rPr lang="en-GB" dirty="0">
                <a:solidFill>
                  <a:srgbClr val="1F6165"/>
                </a:solidFill>
              </a:rPr>
              <a:t>We would like to take this opportunity to thank you for using this learning resource, we hope you found it useful. </a:t>
            </a:r>
          </a:p>
          <a:p>
            <a:endParaRPr lang="en-GB" dirty="0">
              <a:solidFill>
                <a:srgbClr val="1F6165"/>
              </a:solidFill>
            </a:endParaRPr>
          </a:p>
          <a:p>
            <a:r>
              <a:rPr lang="en-GB" dirty="0">
                <a:solidFill>
                  <a:srgbClr val="1F6165"/>
                </a:solidFill>
              </a:rPr>
              <a:t>If you have any questions regarding this or any of our learning resources, please contact us on:</a:t>
            </a:r>
          </a:p>
        </p:txBody>
      </p:sp>
      <p:sp>
        <p:nvSpPr>
          <p:cNvPr id="7" name="Rectangle 6">
            <a:extLst>
              <a:ext uri="{FF2B5EF4-FFF2-40B4-BE49-F238E27FC236}">
                <a16:creationId xmlns:a16="http://schemas.microsoft.com/office/drawing/2014/main" id="{673C20DE-5548-741B-12C4-750849A4D6EE}"/>
              </a:ext>
            </a:extLst>
          </p:cNvPr>
          <p:cNvSpPr/>
          <p:nvPr/>
        </p:nvSpPr>
        <p:spPr>
          <a:xfrm>
            <a:off x="212652" y="6855818"/>
            <a:ext cx="5606728" cy="707886"/>
          </a:xfrm>
          <a:prstGeom prst="rect">
            <a:avLst/>
          </a:prstGeom>
          <a:noFill/>
        </p:spPr>
        <p:txBody>
          <a:bodyPr wrap="none" lIns="91440" tIns="45720" rIns="91440" bIns="45720">
            <a:spAutoFit/>
          </a:bodyPr>
          <a:lstStyle/>
          <a:p>
            <a:pPr algn="ctr"/>
            <a:r>
              <a:rPr lang="en-US" sz="4000" b="1" dirty="0">
                <a:ln w="0"/>
                <a:solidFill>
                  <a:srgbClr val="1F6165"/>
                </a:solidFill>
                <a:effectLst>
                  <a:outerShdw blurRad="38100" dist="19050" dir="2700000" algn="tl" rotWithShape="0">
                    <a:schemeClr val="dk1">
                      <a:alpha val="40000"/>
                    </a:schemeClr>
                  </a:outerShdw>
                </a:effectLst>
              </a:rPr>
              <a:t>educon.rix@gmail.com</a:t>
            </a:r>
            <a:endParaRPr lang="en-US" sz="4000" b="1" cap="none" spc="0" dirty="0">
              <a:ln w="0"/>
              <a:solidFill>
                <a:srgbClr val="1F6165"/>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DBC400D2-66ED-3D99-497A-C7B1BD797126}"/>
              </a:ext>
            </a:extLst>
          </p:cNvPr>
          <p:cNvSpPr/>
          <p:nvPr/>
        </p:nvSpPr>
        <p:spPr>
          <a:xfrm>
            <a:off x="0" y="7499176"/>
            <a:ext cx="7559675" cy="3192638"/>
          </a:xfrm>
          <a:prstGeom prst="rect">
            <a:avLst/>
          </a:prstGeom>
          <a:gradFill>
            <a:gsLst>
              <a:gs pos="35500">
                <a:srgbClr val="88ADB1"/>
              </a:gs>
              <a:gs pos="0">
                <a:schemeClr val="accent1">
                  <a:lumMod val="5000"/>
                  <a:lumOff val="95000"/>
                  <a:alpha val="0"/>
                </a:schemeClr>
              </a:gs>
              <a:gs pos="71000">
                <a:srgbClr val="1F616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556F143F-9C21-3F4F-8165-2ABD8FC8FCF7}"/>
              </a:ext>
            </a:extLst>
          </p:cNvPr>
          <p:cNvGrpSpPr>
            <a:grpSpLocks noChangeAspect="1"/>
          </p:cNvGrpSpPr>
          <p:nvPr/>
        </p:nvGrpSpPr>
        <p:grpSpPr>
          <a:xfrm>
            <a:off x="5407555" y="9488470"/>
            <a:ext cx="1884955" cy="1012710"/>
            <a:chOff x="6619632" y="10139672"/>
            <a:chExt cx="672874" cy="361508"/>
          </a:xfrm>
        </p:grpSpPr>
        <p:pic>
          <p:nvPicPr>
            <p:cNvPr id="10" name="Picture 9">
              <a:extLst>
                <a:ext uri="{FF2B5EF4-FFF2-40B4-BE49-F238E27FC236}">
                  <a16:creationId xmlns:a16="http://schemas.microsoft.com/office/drawing/2014/main" id="{AF5C37F2-2D29-B0A6-E561-146B7537FC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9632" y="10166723"/>
              <a:ext cx="270980" cy="280018"/>
            </a:xfrm>
            <a:prstGeom prst="rect">
              <a:avLst/>
            </a:prstGeom>
          </p:spPr>
        </p:pic>
        <p:pic>
          <p:nvPicPr>
            <p:cNvPr id="11" name="Picture 10">
              <a:extLst>
                <a:ext uri="{FF2B5EF4-FFF2-40B4-BE49-F238E27FC236}">
                  <a16:creationId xmlns:a16="http://schemas.microsoft.com/office/drawing/2014/main" id="{35922E41-4AF5-B66A-7549-3259DB6101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2839" y="10139672"/>
              <a:ext cx="349667" cy="361508"/>
            </a:xfrm>
            <a:prstGeom prst="rect">
              <a:avLst/>
            </a:prstGeom>
          </p:spPr>
        </p:pic>
      </p:grpSp>
      <p:sp>
        <p:nvSpPr>
          <p:cNvPr id="13" name="TextBox 12">
            <a:extLst>
              <a:ext uri="{FF2B5EF4-FFF2-40B4-BE49-F238E27FC236}">
                <a16:creationId xmlns:a16="http://schemas.microsoft.com/office/drawing/2014/main" id="{207F2D54-FCE3-9B60-8507-C1FF31F4C9D1}"/>
              </a:ext>
            </a:extLst>
          </p:cNvPr>
          <p:cNvSpPr txBox="1"/>
          <p:nvPr/>
        </p:nvSpPr>
        <p:spPr>
          <a:xfrm>
            <a:off x="92002" y="9685985"/>
            <a:ext cx="1723150" cy="830997"/>
          </a:xfrm>
          <a:prstGeom prst="rect">
            <a:avLst/>
          </a:prstGeom>
          <a:noFill/>
        </p:spPr>
        <p:txBody>
          <a:bodyPr wrap="square" rtlCol="0">
            <a:spAutoFit/>
          </a:bodyPr>
          <a:lstStyle/>
          <a:p>
            <a:r>
              <a:rPr lang="en-GB" sz="2400" dirty="0">
                <a:solidFill>
                  <a:schemeClr val="bg1"/>
                </a:solidFill>
              </a:rPr>
              <a:t>Lecturer:</a:t>
            </a:r>
          </a:p>
          <a:p>
            <a:r>
              <a:rPr lang="en-GB" sz="2400" dirty="0">
                <a:solidFill>
                  <a:schemeClr val="bg1"/>
                </a:solidFill>
              </a:rPr>
              <a:t>James Rix</a:t>
            </a:r>
          </a:p>
        </p:txBody>
      </p:sp>
    </p:spTree>
    <p:extLst>
      <p:ext uri="{BB962C8B-B14F-4D97-AF65-F5344CB8AC3E}">
        <p14:creationId xmlns:p14="http://schemas.microsoft.com/office/powerpoint/2010/main" val="291890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A15D08-371B-5F96-7028-EEA2B8586B5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A6849F5-F7B1-BCC6-22BD-FB3244E9022B}"/>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9EE2E899-0077-0524-3B68-BCD7DBA90480}"/>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E6C0C97-17EC-35E0-D87F-BF39EA45F14D}"/>
                </a:ext>
              </a:extLst>
            </p:cNvPr>
            <p:cNvSpPr/>
            <p:nvPr/>
          </p:nvSpPr>
          <p:spPr>
            <a:xfrm rot="21009592">
              <a:off x="278080" y="505358"/>
              <a:ext cx="6935900"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Activity Overview.</a:t>
              </a:r>
            </a:p>
          </p:txBody>
        </p:sp>
      </p:grpSp>
      <p:sp>
        <p:nvSpPr>
          <p:cNvPr id="25" name="TextBox 24">
            <a:extLst>
              <a:ext uri="{FF2B5EF4-FFF2-40B4-BE49-F238E27FC236}">
                <a16:creationId xmlns:a16="http://schemas.microsoft.com/office/drawing/2014/main" id="{611B9EE2-16B5-AB9A-DC04-F821958404D5}"/>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B19D3CF0-62BA-64EA-84C5-A2E2B07696A2}"/>
              </a:ext>
            </a:extLst>
          </p:cNvPr>
          <p:cNvSpPr txBox="1"/>
          <p:nvPr/>
        </p:nvSpPr>
        <p:spPr>
          <a:xfrm>
            <a:off x="212652" y="2128709"/>
            <a:ext cx="7013648" cy="4524315"/>
          </a:xfrm>
          <a:prstGeom prst="rect">
            <a:avLst/>
          </a:prstGeom>
          <a:noFill/>
        </p:spPr>
        <p:txBody>
          <a:bodyPr wrap="square">
            <a:spAutoFit/>
          </a:bodyPr>
          <a:lstStyle/>
          <a:p>
            <a:pPr>
              <a:buNone/>
            </a:pPr>
            <a:r>
              <a:rPr lang="en-GB" sz="2400" dirty="0">
                <a:solidFill>
                  <a:srgbClr val="1F6165"/>
                </a:solidFill>
                <a:effectLst/>
              </a:rPr>
              <a:t>Learners use a 3D‑printed spinner board divided into six sections, each representing a different Health &amp; Safety regulation. After spinning, they draw a challenge token that tells them what type of response they must give (e.g., explain it, give an example, identify a risk, apply to a scenario). Learners use the provided Regulation Reference Sheets to support their answers.</a:t>
            </a:r>
          </a:p>
          <a:p>
            <a:pPr>
              <a:buNone/>
            </a:pPr>
            <a:endParaRPr lang="en-GB" sz="2400" dirty="0">
              <a:solidFill>
                <a:srgbClr val="1F6165"/>
              </a:solidFill>
            </a:endParaRPr>
          </a:p>
          <a:p>
            <a:pPr>
              <a:buNone/>
            </a:pPr>
            <a:r>
              <a:rPr lang="en-GB" sz="2400" dirty="0">
                <a:solidFill>
                  <a:srgbClr val="1F6165"/>
                </a:solidFill>
                <a:effectLst/>
              </a:rPr>
              <a:t>The activity can be run individually, in pairs, or in small groups. It works as a warm‑up, revision task, or standalone learning activity.</a:t>
            </a:r>
            <a:endParaRPr lang="en-GB" sz="2400" dirty="0">
              <a:solidFill>
                <a:srgbClr val="1F6165"/>
              </a:solidFill>
            </a:endParaRPr>
          </a:p>
        </p:txBody>
      </p:sp>
    </p:spTree>
    <p:extLst>
      <p:ext uri="{BB962C8B-B14F-4D97-AF65-F5344CB8AC3E}">
        <p14:creationId xmlns:p14="http://schemas.microsoft.com/office/powerpoint/2010/main" val="2098131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BC222C-1BB3-A92E-CF86-F442E7DD865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6E618E0-9249-000B-95F7-C93532B1F5BB}"/>
              </a:ext>
            </a:extLst>
          </p:cNvPr>
          <p:cNvGrpSpPr/>
          <p:nvPr/>
        </p:nvGrpSpPr>
        <p:grpSpPr>
          <a:xfrm>
            <a:off x="9081" y="244550"/>
            <a:ext cx="5861632" cy="1531242"/>
            <a:chOff x="-60488" y="244549"/>
            <a:chExt cx="7864786" cy="2105247"/>
          </a:xfrm>
        </p:grpSpPr>
        <p:sp>
          <p:nvSpPr>
            <p:cNvPr id="5" name="Right Triangle 4">
              <a:extLst>
                <a:ext uri="{FF2B5EF4-FFF2-40B4-BE49-F238E27FC236}">
                  <a16:creationId xmlns:a16="http://schemas.microsoft.com/office/drawing/2014/main" id="{D205A1E6-D629-411F-44A3-F6BFD1A565F7}"/>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92E8750-65D7-376D-C051-B22874DD356A}"/>
                </a:ext>
              </a:extLst>
            </p:cNvPr>
            <p:cNvSpPr/>
            <p:nvPr/>
          </p:nvSpPr>
          <p:spPr>
            <a:xfrm rot="21009592">
              <a:off x="-60488" y="598975"/>
              <a:ext cx="7738767"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Why this activity helps!</a:t>
              </a:r>
            </a:p>
          </p:txBody>
        </p:sp>
      </p:grpSp>
      <p:sp>
        <p:nvSpPr>
          <p:cNvPr id="25" name="TextBox 24">
            <a:extLst>
              <a:ext uri="{FF2B5EF4-FFF2-40B4-BE49-F238E27FC236}">
                <a16:creationId xmlns:a16="http://schemas.microsoft.com/office/drawing/2014/main" id="{E7EC2786-7ED1-8794-6598-EFBAF10F90A5}"/>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D139DC2F-F286-B957-CE30-D735700CB768}"/>
              </a:ext>
            </a:extLst>
          </p:cNvPr>
          <p:cNvSpPr txBox="1"/>
          <p:nvPr/>
        </p:nvSpPr>
        <p:spPr>
          <a:xfrm>
            <a:off x="473074" y="2230971"/>
            <a:ext cx="6600825" cy="5262979"/>
          </a:xfrm>
          <a:prstGeom prst="rect">
            <a:avLst/>
          </a:prstGeom>
          <a:noFill/>
        </p:spPr>
        <p:txBody>
          <a:bodyPr wrap="square">
            <a:spAutoFit/>
          </a:bodyPr>
          <a:lstStyle/>
          <a:p>
            <a:pPr>
              <a:buNone/>
            </a:pPr>
            <a:r>
              <a:rPr lang="en-GB" sz="2400" dirty="0">
                <a:solidFill>
                  <a:srgbClr val="1F6165"/>
                </a:solidFill>
                <a:effectLst/>
              </a:rPr>
              <a:t>This activity:</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Turns abstract regulations into practical, memorable tasks.</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Builds confidence through repetition and varied challenge types.</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Supports SEND learners with visual prompts and simple definitions.</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Encourages verbal communication and peer discussion.</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Reinforces exam‑style skills such as explanation, application, and scenario reasoning.</a:t>
            </a:r>
            <a:endParaRPr lang="en-GB" sz="2400" dirty="0">
              <a:solidFill>
                <a:srgbClr val="1F6165"/>
              </a:solidFill>
            </a:endParaRPr>
          </a:p>
          <a:p>
            <a:pPr marL="342900" indent="-342900">
              <a:buFont typeface="Arial" panose="020B0604020202020204" pitchFamily="34" charset="0"/>
              <a:buChar char="•"/>
            </a:pPr>
            <a:r>
              <a:rPr lang="en-GB" sz="2400" dirty="0">
                <a:solidFill>
                  <a:srgbClr val="1F6165"/>
                </a:solidFill>
                <a:effectLst/>
              </a:rPr>
              <a:t>Provides a low‑pressure, game‑based environment that increases engagement.</a:t>
            </a:r>
            <a:endParaRPr lang="en-GB" sz="2400" dirty="0">
              <a:solidFill>
                <a:srgbClr val="1F6165"/>
              </a:solidFill>
            </a:endParaRPr>
          </a:p>
        </p:txBody>
      </p:sp>
    </p:spTree>
    <p:extLst>
      <p:ext uri="{BB962C8B-B14F-4D97-AF65-F5344CB8AC3E}">
        <p14:creationId xmlns:p14="http://schemas.microsoft.com/office/powerpoint/2010/main" val="2483983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657D72-4983-F00A-E1BF-CA1F089C6B6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719AFAB-F96D-E509-244E-BE64003504E4}"/>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5596F7AD-0404-CB55-432D-EA4ABB852DB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B6FC5D8-CBCF-BA3E-C729-2BE6471F3676}"/>
                </a:ext>
              </a:extLst>
            </p:cNvPr>
            <p:cNvSpPr/>
            <p:nvPr/>
          </p:nvSpPr>
          <p:spPr>
            <a:xfrm rot="21009592">
              <a:off x="278080" y="505358"/>
              <a:ext cx="6935900"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Student Instructions.</a:t>
              </a:r>
            </a:p>
          </p:txBody>
        </p:sp>
      </p:grpSp>
      <p:sp>
        <p:nvSpPr>
          <p:cNvPr id="25" name="TextBox 24">
            <a:extLst>
              <a:ext uri="{FF2B5EF4-FFF2-40B4-BE49-F238E27FC236}">
                <a16:creationId xmlns:a16="http://schemas.microsoft.com/office/drawing/2014/main" id="{2C9AD306-9FA9-B59A-7B06-A647B5B062B2}"/>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F310A5EA-D758-A17B-FB0B-1FE5D5C03619}"/>
              </a:ext>
            </a:extLst>
          </p:cNvPr>
          <p:cNvSpPr txBox="1"/>
          <p:nvPr/>
        </p:nvSpPr>
        <p:spPr>
          <a:xfrm>
            <a:off x="482600" y="2128709"/>
            <a:ext cx="6527800" cy="4832092"/>
          </a:xfrm>
          <a:prstGeom prst="rect">
            <a:avLst/>
          </a:prstGeom>
          <a:noFill/>
        </p:spPr>
        <p:txBody>
          <a:bodyPr wrap="square">
            <a:spAutoFit/>
          </a:bodyPr>
          <a:lstStyle/>
          <a:p>
            <a:pPr marL="514350" indent="-514350">
              <a:buFont typeface="+mj-lt"/>
              <a:buAutoNum type="arabicPeriod"/>
            </a:pPr>
            <a:r>
              <a:rPr lang="en-GB" sz="2800" dirty="0">
                <a:solidFill>
                  <a:srgbClr val="1F6165"/>
                </a:solidFill>
                <a:effectLst/>
              </a:rPr>
              <a:t>Spin the wheel to select a regulation.</a:t>
            </a:r>
            <a:endParaRPr lang="en-GB" sz="2800" dirty="0">
              <a:solidFill>
                <a:srgbClr val="1F6165"/>
              </a:solidFill>
            </a:endParaRPr>
          </a:p>
          <a:p>
            <a:pPr marL="514350" indent="-514350">
              <a:buFont typeface="+mj-lt"/>
              <a:buAutoNum type="arabicPeriod"/>
            </a:pPr>
            <a:r>
              <a:rPr lang="en-GB" sz="2800" dirty="0">
                <a:solidFill>
                  <a:srgbClr val="1F6165"/>
                </a:solidFill>
                <a:effectLst/>
              </a:rPr>
              <a:t>Pick a Challenge Token to see what type of answer you need to give.</a:t>
            </a:r>
            <a:endParaRPr lang="en-GB" sz="2800" dirty="0">
              <a:solidFill>
                <a:srgbClr val="1F6165"/>
              </a:solidFill>
            </a:endParaRPr>
          </a:p>
          <a:p>
            <a:pPr marL="514350" indent="-514350">
              <a:buFont typeface="+mj-lt"/>
              <a:buAutoNum type="arabicPeriod"/>
            </a:pPr>
            <a:r>
              <a:rPr lang="en-GB" sz="2800" dirty="0">
                <a:solidFill>
                  <a:srgbClr val="1F6165"/>
                </a:solidFill>
                <a:effectLst/>
              </a:rPr>
              <a:t>Use the Regulation Reference Sheet to help you understand the rule.</a:t>
            </a:r>
            <a:endParaRPr lang="en-GB" sz="2800" dirty="0">
              <a:solidFill>
                <a:srgbClr val="1F6165"/>
              </a:solidFill>
            </a:endParaRPr>
          </a:p>
          <a:p>
            <a:pPr marL="514350" indent="-514350">
              <a:buFont typeface="+mj-lt"/>
              <a:buAutoNum type="arabicPeriod"/>
            </a:pPr>
            <a:r>
              <a:rPr lang="en-GB" sz="2800" dirty="0">
                <a:solidFill>
                  <a:srgbClr val="1F6165"/>
                </a:solidFill>
                <a:effectLst/>
              </a:rPr>
              <a:t>Complete the challenge by writing or saying your answer.</a:t>
            </a:r>
            <a:endParaRPr lang="en-GB" sz="2800" dirty="0">
              <a:solidFill>
                <a:srgbClr val="1F6165"/>
              </a:solidFill>
            </a:endParaRPr>
          </a:p>
          <a:p>
            <a:pPr marL="514350" indent="-514350">
              <a:buFont typeface="+mj-lt"/>
              <a:buAutoNum type="arabicPeriod"/>
            </a:pPr>
            <a:r>
              <a:rPr lang="en-GB" sz="2800" dirty="0">
                <a:solidFill>
                  <a:srgbClr val="1F6165"/>
                </a:solidFill>
                <a:effectLst/>
              </a:rPr>
              <a:t>Share your response with your group or tutor.</a:t>
            </a:r>
            <a:endParaRPr lang="en-GB" sz="2800" dirty="0">
              <a:solidFill>
                <a:srgbClr val="1F6165"/>
              </a:solidFill>
            </a:endParaRPr>
          </a:p>
          <a:p>
            <a:pPr marL="514350" indent="-514350">
              <a:buFont typeface="+mj-lt"/>
              <a:buAutoNum type="arabicPeriod"/>
            </a:pPr>
            <a:r>
              <a:rPr lang="en-GB" sz="2800" dirty="0">
                <a:solidFill>
                  <a:srgbClr val="1F6165"/>
                </a:solidFill>
                <a:effectLst/>
              </a:rPr>
              <a:t>Listen to feedback and improve your answer if needed.</a:t>
            </a:r>
            <a:endParaRPr lang="en-GB" sz="2800" dirty="0">
              <a:solidFill>
                <a:srgbClr val="1F6165"/>
              </a:solidFill>
            </a:endParaRPr>
          </a:p>
        </p:txBody>
      </p:sp>
    </p:spTree>
    <p:extLst>
      <p:ext uri="{BB962C8B-B14F-4D97-AF65-F5344CB8AC3E}">
        <p14:creationId xmlns:p14="http://schemas.microsoft.com/office/powerpoint/2010/main" val="1136490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B20584-A08C-3F5D-CE81-DE4B88F44E2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3D4EC2A-890A-6675-044E-8044FEA71200}"/>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4FE3976F-986F-CA08-2B80-D109DC999BC0}"/>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960A5E7-8C7A-DD1A-B88A-03E17B0EF0FD}"/>
                </a:ext>
              </a:extLst>
            </p:cNvPr>
            <p:cNvSpPr/>
            <p:nvPr/>
          </p:nvSpPr>
          <p:spPr>
            <a:xfrm rot="21009592">
              <a:off x="278080" y="505358"/>
              <a:ext cx="6935900"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Lecturer Instructions.</a:t>
              </a:r>
            </a:p>
          </p:txBody>
        </p:sp>
      </p:grpSp>
      <p:sp>
        <p:nvSpPr>
          <p:cNvPr id="25" name="TextBox 24">
            <a:extLst>
              <a:ext uri="{FF2B5EF4-FFF2-40B4-BE49-F238E27FC236}">
                <a16:creationId xmlns:a16="http://schemas.microsoft.com/office/drawing/2014/main" id="{FF2C8E79-4566-F078-D898-59A105B7DFEA}"/>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06F563EE-4280-AF06-A76D-87BEEFE4284C}"/>
              </a:ext>
            </a:extLst>
          </p:cNvPr>
          <p:cNvSpPr txBox="1"/>
          <p:nvPr/>
        </p:nvSpPr>
        <p:spPr>
          <a:xfrm>
            <a:off x="212652" y="2128709"/>
            <a:ext cx="7013648" cy="6124754"/>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1F6165"/>
                </a:solidFill>
                <a:effectLst/>
              </a:rPr>
              <a:t>Set up the spinner board and place regulation sheets around it.</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Explain the six regulations briefly before starting.</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Demonstrate one example round so learners understand the process.</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Encourage learners to use the reference sheets rather than guessing.</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Circulate, question, and stretch learners as they work.</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Use challenge tokens to differentiate and vary difficulty.</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End with a plenary to reinforce key learning points.</a:t>
            </a:r>
            <a:endParaRPr lang="en-GB" sz="2800" dirty="0">
              <a:solidFill>
                <a:srgbClr val="1F6165"/>
              </a:solidFill>
            </a:endParaRPr>
          </a:p>
        </p:txBody>
      </p:sp>
    </p:spTree>
    <p:extLst>
      <p:ext uri="{BB962C8B-B14F-4D97-AF65-F5344CB8AC3E}">
        <p14:creationId xmlns:p14="http://schemas.microsoft.com/office/powerpoint/2010/main" val="2641096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A416990-0E52-3CA8-FE7E-4991B317732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255B053-F176-D408-5B12-C31AEB2DD229}"/>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2E9ED131-0970-4E30-02E9-26794DCD8B18}"/>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EA81D4E-1386-1D5A-08A9-FAC71778A34E}"/>
                </a:ext>
              </a:extLst>
            </p:cNvPr>
            <p:cNvSpPr/>
            <p:nvPr/>
          </p:nvSpPr>
          <p:spPr>
            <a:xfrm rot="21009592">
              <a:off x="278080" y="505358"/>
              <a:ext cx="6935900" cy="1396397"/>
            </a:xfrm>
            <a:prstGeom prst="rect">
              <a:avLst/>
            </a:prstGeom>
            <a:noFill/>
            <a:effectLst>
              <a:glow rad="127000">
                <a:srgbClr val="1F6165"/>
              </a:glow>
            </a:effectLst>
          </p:spPr>
          <p:txBody>
            <a:bodyPr wrap="square" lIns="91440" tIns="45720" rIns="91440" bIns="45720">
              <a:spAutoFit/>
            </a:bodyPr>
            <a:lstStyle/>
            <a:p>
              <a:pPr algn="ctr"/>
              <a:r>
                <a:rPr lang="en-US" sz="60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Scaffolding Options.</a:t>
              </a:r>
            </a:p>
          </p:txBody>
        </p:sp>
      </p:grpSp>
      <p:sp>
        <p:nvSpPr>
          <p:cNvPr id="25" name="TextBox 24">
            <a:extLst>
              <a:ext uri="{FF2B5EF4-FFF2-40B4-BE49-F238E27FC236}">
                <a16:creationId xmlns:a16="http://schemas.microsoft.com/office/drawing/2014/main" id="{A72338E0-1702-1BE1-F802-DBDF62F826E6}"/>
              </a:ext>
            </a:extLst>
          </p:cNvPr>
          <p:cNvSpPr txBox="1"/>
          <p:nvPr/>
        </p:nvSpPr>
        <p:spPr>
          <a:xfrm>
            <a:off x="4900127" y="10210179"/>
            <a:ext cx="1842052" cy="276999"/>
          </a:xfrm>
          <a:prstGeom prst="rect">
            <a:avLst/>
          </a:prstGeom>
          <a:noFill/>
        </p:spPr>
        <p:txBody>
          <a:bodyPr wrap="square" rtlCol="0">
            <a:spAutoFit/>
          </a:bodyPr>
          <a:lstStyle/>
          <a:p>
            <a:r>
              <a:rPr lang="en-GB" sz="1200" dirty="0">
                <a:solidFill>
                  <a:schemeClr val="bg1"/>
                </a:solidFill>
              </a:rPr>
              <a:t>James Rix</a:t>
            </a:r>
          </a:p>
        </p:txBody>
      </p:sp>
      <p:sp>
        <p:nvSpPr>
          <p:cNvPr id="3" name="TextBox 2">
            <a:extLst>
              <a:ext uri="{FF2B5EF4-FFF2-40B4-BE49-F238E27FC236}">
                <a16:creationId xmlns:a16="http://schemas.microsoft.com/office/drawing/2014/main" id="{31ADAC23-B217-DAEC-BF8F-521CE1674541}"/>
              </a:ext>
            </a:extLst>
          </p:cNvPr>
          <p:cNvSpPr txBox="1"/>
          <p:nvPr/>
        </p:nvSpPr>
        <p:spPr>
          <a:xfrm>
            <a:off x="320674" y="2131034"/>
            <a:ext cx="6778625" cy="526297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1F6165"/>
                </a:solidFill>
                <a:effectLst/>
              </a:rPr>
              <a:t>Provide sentence starters (e.g., “This regulation is about…”, “An example is…”).</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Allow learners to answer verbally instead of writing.</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Use picture‑based prompts for SEND learners.</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Offer simplified definitions for lower‑ability groups.</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Pair higher‑ability learners with those needing support.</a:t>
            </a:r>
            <a:endParaRPr lang="en-GB" sz="2800" dirty="0">
              <a:solidFill>
                <a:srgbClr val="1F6165"/>
              </a:solidFill>
            </a:endParaRPr>
          </a:p>
          <a:p>
            <a:pPr marL="285750" indent="-285750">
              <a:buFont typeface="Arial" panose="020B0604020202020204" pitchFamily="34" charset="0"/>
              <a:buChar char="•"/>
            </a:pPr>
            <a:r>
              <a:rPr lang="en-GB" sz="2800" dirty="0">
                <a:solidFill>
                  <a:srgbClr val="1F6165"/>
                </a:solidFill>
                <a:effectLst/>
              </a:rPr>
              <a:t>Allow learners to re‑spin if they land on a regulation they cannot yet explain.</a:t>
            </a:r>
            <a:endParaRPr lang="en-GB" sz="2800" dirty="0">
              <a:solidFill>
                <a:srgbClr val="1F6165"/>
              </a:solidFill>
            </a:endParaRPr>
          </a:p>
        </p:txBody>
      </p:sp>
    </p:spTree>
    <p:extLst>
      <p:ext uri="{BB962C8B-B14F-4D97-AF65-F5344CB8AC3E}">
        <p14:creationId xmlns:p14="http://schemas.microsoft.com/office/powerpoint/2010/main" val="27101627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FB0C6598E6DE44913EE31FB80FD53A" ma:contentTypeVersion="11" ma:contentTypeDescription="Create a new document." ma:contentTypeScope="" ma:versionID="cb452d9b4de0a920b6efd099a41a454b">
  <xsd:schema xmlns:xsd="http://www.w3.org/2001/XMLSchema" xmlns:xs="http://www.w3.org/2001/XMLSchema" xmlns:p="http://schemas.microsoft.com/office/2006/metadata/properties" xmlns:ns3="d333b3f6-72de-4be0-8e2b-70a34ce119d9" targetNamespace="http://schemas.microsoft.com/office/2006/metadata/properties" ma:root="true" ma:fieldsID="262a73a768cea3ff3053ff32b331ff4d" ns3:_="">
    <xsd:import namespace="d333b3f6-72de-4be0-8e2b-70a34ce119d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ServiceSystemTags" minOccurs="0"/>
                <xsd:element ref="ns3:MediaServiceOCR" minOccurs="0"/>
                <xsd:element ref="ns3:MediaServiceSearchProperties"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33b3f6-72de-4be0-8e2b-70a34ce119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52D133-6996-4CD8-9C3F-1B0DE66B11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33b3f6-72de-4be0-8e2b-70a34ce119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A2A7BA-F94D-4966-9D52-274ECFD5274C}">
  <ds:schemaRefs>
    <ds:schemaRef ds:uri="http://schemas.microsoft.com/sharepoint/v3/contenttype/forms"/>
  </ds:schemaRefs>
</ds:datastoreItem>
</file>

<file path=customXml/itemProps3.xml><?xml version="1.0" encoding="utf-8"?>
<ds:datastoreItem xmlns:ds="http://schemas.openxmlformats.org/officeDocument/2006/customXml" ds:itemID="{671D462F-A846-433B-A910-0CC60020AA9E}">
  <ds:schemaRefs>
    <ds:schemaRef ds:uri="http://schemas.microsoft.com/office/2006/metadata/properties"/>
    <ds:schemaRef ds:uri="http://purl.org/dc/terms/"/>
    <ds:schemaRef ds:uri="d333b3f6-72de-4be0-8e2b-70a34ce119d9"/>
    <ds:schemaRef ds:uri="http://schemas.openxmlformats.org/package/2006/metadata/core-properties"/>
    <ds:schemaRef ds:uri="http://schemas.microsoft.com/office/2006/documentManagement/types"/>
    <ds:schemaRef ds:uri="http://purl.org/dc/elements/1.1/"/>
    <ds:schemaRef ds:uri="http://purl.org/dc/dcmitype/"/>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323</TotalTime>
  <Words>3782</Words>
  <Application>Microsoft Office PowerPoint</Application>
  <PresentationFormat>Custom</PresentationFormat>
  <Paragraphs>564</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Aptos</vt:lpstr>
      <vt:lpstr>Aptos Display</vt:lpstr>
      <vt:lpstr>Arial</vt:lpstr>
      <vt:lpstr>MisterEarl BT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Rix</dc:creator>
  <cp:lastModifiedBy>James Rix</cp:lastModifiedBy>
  <cp:revision>29</cp:revision>
  <dcterms:created xsi:type="dcterms:W3CDTF">2026-06-15T15:13:11Z</dcterms:created>
  <dcterms:modified xsi:type="dcterms:W3CDTF">2026-06-25T13:04:07Z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0x0101001EFB0C6598E6DE44913EE31FB80FD53A</vt:lpwstr>
  </property>
</Properties>
</file>