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60" r:id="rId8"/>
    <p:sldId id="261" r:id="rId9"/>
    <p:sldId id="262" r:id="rId10"/>
    <p:sldId id="263" r:id="rId11"/>
    <p:sldId id="285" r:id="rId12"/>
    <p:sldId id="264" r:id="rId13"/>
    <p:sldId id="288" r:id="rId14"/>
    <p:sldId id="292" r:id="rId15"/>
    <p:sldId id="294" r:id="rId16"/>
    <p:sldId id="278" r:id="rId17"/>
    <p:sldId id="279" r:id="rId18"/>
    <p:sldId id="280" r:id="rId19"/>
    <p:sldId id="281" r:id="rId20"/>
    <p:sldId id="265" r:id="rId21"/>
    <p:sldId id="282" r:id="rId22"/>
    <p:sldId id="283" r:id="rId23"/>
    <p:sldId id="284" r:id="rId24"/>
    <p:sldId id="286" r:id="rId25"/>
    <p:sldId id="287" r:id="rId26"/>
    <p:sldId id="295" r:id="rId27"/>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D0FCB08-C726-4622-A525-22E0C0456599}">
          <p14:sldIdLst>
            <p14:sldId id="256"/>
            <p14:sldId id="257"/>
            <p14:sldId id="258"/>
            <p14:sldId id="260"/>
            <p14:sldId id="261"/>
            <p14:sldId id="262"/>
            <p14:sldId id="263"/>
          </p14:sldIdLst>
        </p14:section>
        <p14:section name="Keywords" id="{720634F3-01D6-479E-87A2-26BD56A279EC}">
          <p14:sldIdLst>
            <p14:sldId id="285"/>
          </p14:sldIdLst>
        </p14:section>
        <p14:section name="Matching Tasks" id="{D06C369A-479E-4E12-B535-F4AD03E2F1E2}">
          <p14:sldIdLst>
            <p14:sldId id="264"/>
            <p14:sldId id="288"/>
            <p14:sldId id="292"/>
            <p14:sldId id="294"/>
          </p14:sldIdLst>
        </p14:section>
        <p14:section name="Activity Sheets" id="{73C88361-0E31-40C8-8D6A-3BD52320A2E6}">
          <p14:sldIdLst>
            <p14:sldId id="278"/>
            <p14:sldId id="279"/>
            <p14:sldId id="280"/>
            <p14:sldId id="281"/>
          </p14:sldIdLst>
        </p14:section>
        <p14:section name="H5P" id="{21A1BE0A-F63C-452A-BCD9-04DD28531D7C}">
          <p14:sldIdLst>
            <p14:sldId id="265"/>
            <p14:sldId id="282"/>
            <p14:sldId id="283"/>
            <p14:sldId id="284"/>
          </p14:sldIdLst>
        </p14:section>
        <p14:section name="Evidence Sheet" id="{B69A791B-7BD0-456F-8A81-1C1608A0E2F0}">
          <p14:sldIdLst>
            <p14:sldId id="286"/>
            <p14:sldId id="287"/>
          </p14:sldIdLst>
        </p14:section>
        <p14:section name="Thank You" id="{38F7EBF1-3E0C-441E-A72A-F7B76B794FE5}">
          <p14:sldIdLst>
            <p14:sldId id="2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61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52" d="100"/>
          <a:sy n="52" d="100"/>
        </p:scale>
        <p:origin x="1527" y="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en-US"/>
              <a:t>Click to edit Master title style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80AFE7-84AA-48BF-B113-D80513E5E4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1423068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0AFE7-84AA-48BF-B113-D80513E5E4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583955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0AFE7-84AA-48BF-B113-D80513E5E4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1531550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0AFE7-84AA-48BF-B113-D80513E5E4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69564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en-US"/>
              <a:t>Click to edit Master title style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80AFE7-84AA-48BF-B113-D80513E5E47F}"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2998440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80AFE7-84AA-48BF-B113-D80513E5E47F}"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2610160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4" name="Content Placeholder 3"/>
          <p:cNvSpPr>
            <a:spLocks noGrp="1"/>
          </p:cNvSpPr>
          <p:nvPr>
            <p:ph sz="half" idx="2"/>
          </p:nvPr>
        </p:nvSpPr>
        <p:spPr>
          <a:xfrm>
            <a:off x="520713" y="3905482"/>
            <a:ext cx="3198096"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6" name="Content Placeholder 5"/>
          <p:cNvSpPr>
            <a:spLocks noGrp="1"/>
          </p:cNvSpPr>
          <p:nvPr>
            <p:ph sz="quarter" idx="4"/>
          </p:nvPr>
        </p:nvSpPr>
        <p:spPr>
          <a:xfrm>
            <a:off x="3827086" y="3905482"/>
            <a:ext cx="3213847"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80AFE7-84AA-48BF-B113-D80513E5E47F}" type="datetimeFigureOut">
              <a:rPr lang="en-GB" smtClean="0"/>
              <a:t>03/07/2026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50803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80AFE7-84AA-48BF-B113-D80513E5E47F}" type="datetimeFigureOut">
              <a:rPr lang="en-GB" smtClean="0"/>
              <a:t>03/07/2026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2749913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80AFE7-84AA-48BF-B113-D80513E5E47F}" type="datetimeFigureOut">
              <a:rPr lang="en-GB" smtClean="0"/>
              <a:t>03/07/2026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1227865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D680AFE7-84AA-48BF-B113-D80513E5E47F}"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3428394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US"/>
              <a:t>Click icon to add picture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D680AFE7-84AA-48BF-B113-D80513E5E47F}"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DD044C-D881-4C17-B4EF-64EB8BBDD2D9}" type="slidenum">
              <a:rPr lang="en-GB" smtClean="0"/>
              <a:t>‹#›</a:t>
            </a:fld>
            <a:endParaRPr lang="en-GB"/>
          </a:p>
        </p:txBody>
      </p:sp>
    </p:spTree>
    <p:extLst>
      <p:ext uri="{BB962C8B-B14F-4D97-AF65-F5344CB8AC3E}">
        <p14:creationId xmlns:p14="http://schemas.microsoft.com/office/powerpoint/2010/main" val="3165776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D680AFE7-84AA-48BF-B113-D80513E5E47F}" type="datetimeFigureOut">
              <a:rPr lang="en-GB" smtClean="0"/>
              <a:t>03/07/2026</a:t>
            </a:fld>
            <a:endParaRPr lang="en-GB"/>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BDDD044C-D881-4C17-B4EF-64EB8BBDD2D9}" type="slidenum">
              <a:rPr lang="en-GB" smtClean="0"/>
              <a:t>‹#›</a:t>
            </a:fld>
            <a:endParaRPr lang="en-GB"/>
          </a:p>
        </p:txBody>
      </p:sp>
    </p:spTree>
    <p:extLst>
      <p:ext uri="{BB962C8B-B14F-4D97-AF65-F5344CB8AC3E}">
        <p14:creationId xmlns:p14="http://schemas.microsoft.com/office/powerpoint/2010/main" val="27133353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package" Target="../embeddings/Microsoft_Word_Document.docx"/><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package" Target="../embeddings/Microsoft_Word_Document1.docx"/><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1.emf"/><Relationship Id="rId5" Type="http://schemas.openxmlformats.org/officeDocument/2006/relationships/package" Target="../embeddings/Microsoft_Word_Document2.docx"/><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package" Target="../embeddings/Microsoft_Word_Document3.docx"/><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www.hse.gov.uk/?utm_source=copilot.com"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F6165"/>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252018-0A8A-551F-8AFD-DC55E957771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46413" y="33895"/>
            <a:ext cx="724065" cy="724065"/>
          </a:xfrm>
          <a:prstGeom prst="rect">
            <a:avLst/>
          </a:prstGeom>
        </p:spPr>
      </p:pic>
      <p:pic>
        <p:nvPicPr>
          <p:cNvPr id="17" name="Picture 16">
            <a:extLst>
              <a:ext uri="{FF2B5EF4-FFF2-40B4-BE49-F238E27FC236}">
                <a16:creationId xmlns:a16="http://schemas.microsoft.com/office/drawing/2014/main" id="{3600C1A9-8526-F96B-8B4C-CD88CA1455C7}"/>
              </a:ext>
            </a:extLst>
          </p:cNvPr>
          <p:cNvPicPr>
            <a:picLocks noChangeAspect="1"/>
          </p:cNvPicPr>
          <p:nvPr/>
        </p:nvPicPr>
        <p:blipFill>
          <a:blip r:embed="rId3">
            <a:extLst>
              <a:ext uri="{28A0092B-C50C-407E-A947-70E740481C1C}">
                <a14:useLocalDpi xmlns:a14="http://schemas.microsoft.com/office/drawing/2010/main" val="0"/>
              </a:ext>
            </a:extLst>
          </a:blip>
          <a:srcRect t="27039" b="18623"/>
          <a:stretch>
            <a:fillRect/>
          </a:stretch>
        </p:blipFill>
        <p:spPr>
          <a:xfrm>
            <a:off x="0" y="2890982"/>
            <a:ext cx="7559675" cy="5809673"/>
          </a:xfrm>
          <a:prstGeom prst="rect">
            <a:avLst/>
          </a:prstGeom>
        </p:spPr>
      </p:pic>
      <p:sp>
        <p:nvSpPr>
          <p:cNvPr id="20" name="Rectangle 19">
            <a:extLst>
              <a:ext uri="{FF2B5EF4-FFF2-40B4-BE49-F238E27FC236}">
                <a16:creationId xmlns:a16="http://schemas.microsoft.com/office/drawing/2014/main" id="{E8247BDD-D442-5928-FCB2-F9C3B70121A9}"/>
              </a:ext>
            </a:extLst>
          </p:cNvPr>
          <p:cNvSpPr/>
          <p:nvPr/>
        </p:nvSpPr>
        <p:spPr>
          <a:xfrm>
            <a:off x="1731680" y="901141"/>
            <a:ext cx="4096314" cy="923330"/>
          </a:xfrm>
          <a:prstGeom prst="rect">
            <a:avLst/>
          </a:prstGeom>
          <a:noFill/>
        </p:spPr>
        <p:txBody>
          <a:bodyPr wrap="none" lIns="91440" tIns="45720" rIns="91440" bIns="45720">
            <a:spAutoFit/>
          </a:bodyPr>
          <a:lstStyle/>
          <a:p>
            <a:pPr algn="ctr"/>
            <a:r>
              <a:rPr lang="en-GB" sz="5400" b="1" cap="none" spc="0" dirty="0">
                <a:ln w="0"/>
                <a:solidFill>
                  <a:schemeClr val="bg1"/>
                </a:solidFill>
                <a:effectLst>
                  <a:outerShdw blurRad="38100" dist="19050" dir="2700000" algn="tl" rotWithShape="0">
                    <a:schemeClr val="dk1">
                      <a:alpha val="40000"/>
                    </a:schemeClr>
                  </a:outerShdw>
                </a:effectLst>
                <a:latin typeface="Arial Black" panose="020B0A04020102020204" pitchFamily="34" charset="0"/>
              </a:rPr>
              <a:t>PRACTICE</a:t>
            </a:r>
          </a:p>
        </p:txBody>
      </p:sp>
      <p:cxnSp>
        <p:nvCxnSpPr>
          <p:cNvPr id="25" name="Straight Connector 24">
            <a:extLst>
              <a:ext uri="{FF2B5EF4-FFF2-40B4-BE49-F238E27FC236}">
                <a16:creationId xmlns:a16="http://schemas.microsoft.com/office/drawing/2014/main" id="{4C5555F2-B9F5-3F9A-FE35-FA8EC66F03B6}"/>
              </a:ext>
            </a:extLst>
          </p:cNvPr>
          <p:cNvCxnSpPr>
            <a:cxnSpLocks/>
          </p:cNvCxnSpPr>
          <p:nvPr/>
        </p:nvCxnSpPr>
        <p:spPr>
          <a:xfrm>
            <a:off x="765142" y="1754909"/>
            <a:ext cx="602939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40A59C45-ABB6-4237-BF16-FB39A3E0851D}"/>
              </a:ext>
            </a:extLst>
          </p:cNvPr>
          <p:cNvCxnSpPr>
            <a:cxnSpLocks/>
          </p:cNvCxnSpPr>
          <p:nvPr/>
        </p:nvCxnSpPr>
        <p:spPr>
          <a:xfrm>
            <a:off x="765142" y="983673"/>
            <a:ext cx="602939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1" name="Rectangle 30">
            <a:extLst>
              <a:ext uri="{FF2B5EF4-FFF2-40B4-BE49-F238E27FC236}">
                <a16:creationId xmlns:a16="http://schemas.microsoft.com/office/drawing/2014/main" id="{C9B96BF1-BAB8-0FCA-5B94-88F7B40E4FD7}"/>
              </a:ext>
            </a:extLst>
          </p:cNvPr>
          <p:cNvSpPr/>
          <p:nvPr/>
        </p:nvSpPr>
        <p:spPr>
          <a:xfrm>
            <a:off x="1836004" y="436824"/>
            <a:ext cx="3887666" cy="523220"/>
          </a:xfrm>
          <a:prstGeom prst="rect">
            <a:avLst/>
          </a:prstGeom>
          <a:noFill/>
        </p:spPr>
        <p:txBody>
          <a:bodyPr wrap="none" lIns="91440" tIns="45720" rIns="91440" bIns="45720">
            <a:spAutoFit/>
          </a:bodyPr>
          <a:lstStyle/>
          <a:p>
            <a:pPr algn="ctr"/>
            <a:r>
              <a:rPr lang="en-GB" sz="2800" b="0" cap="none" spc="0" dirty="0">
                <a:ln w="0"/>
                <a:solidFill>
                  <a:schemeClr val="bg1"/>
                </a:solidFill>
                <a:effectLst>
                  <a:outerShdw blurRad="38100" dist="19050" dir="2700000" algn="tl" rotWithShape="0">
                    <a:schemeClr val="dk1">
                      <a:alpha val="40000"/>
                    </a:schemeClr>
                  </a:outerShdw>
                </a:effectLst>
              </a:rPr>
              <a:t>101.1 – Homework Pack</a:t>
            </a:r>
          </a:p>
        </p:txBody>
      </p:sp>
      <p:sp>
        <p:nvSpPr>
          <p:cNvPr id="32" name="Rectangle 31">
            <a:extLst>
              <a:ext uri="{FF2B5EF4-FFF2-40B4-BE49-F238E27FC236}">
                <a16:creationId xmlns:a16="http://schemas.microsoft.com/office/drawing/2014/main" id="{85143EA9-9A55-5DEE-915C-12D76C0A284A}"/>
              </a:ext>
            </a:extLst>
          </p:cNvPr>
          <p:cNvSpPr/>
          <p:nvPr/>
        </p:nvSpPr>
        <p:spPr>
          <a:xfrm>
            <a:off x="1290418" y="1799726"/>
            <a:ext cx="4978863" cy="369332"/>
          </a:xfrm>
          <a:prstGeom prst="rect">
            <a:avLst/>
          </a:prstGeom>
          <a:noFill/>
        </p:spPr>
        <p:txBody>
          <a:bodyPr wrap="none" lIns="91440" tIns="45720" rIns="91440" bIns="45720">
            <a:spAutoFit/>
          </a:bodyPr>
          <a:lstStyle/>
          <a:p>
            <a:pPr algn="ctr"/>
            <a:r>
              <a:rPr lang="en-GB" b="0" cap="none" spc="0" dirty="0">
                <a:ln w="0"/>
                <a:solidFill>
                  <a:schemeClr val="bg1"/>
                </a:solidFill>
                <a:effectLst>
                  <a:outerShdw blurRad="38100" dist="19050" dir="2700000" algn="tl" rotWithShape="0">
                    <a:schemeClr val="dk1">
                      <a:alpha val="40000"/>
                    </a:schemeClr>
                  </a:outerShdw>
                </a:effectLst>
              </a:rPr>
              <a:t>Importance of Health and Safety in Construction</a:t>
            </a:r>
          </a:p>
        </p:txBody>
      </p:sp>
      <p:sp>
        <p:nvSpPr>
          <p:cNvPr id="33" name="Rectangle 32">
            <a:extLst>
              <a:ext uri="{FF2B5EF4-FFF2-40B4-BE49-F238E27FC236}">
                <a16:creationId xmlns:a16="http://schemas.microsoft.com/office/drawing/2014/main" id="{0E726D38-1D82-5291-171F-EDAE16BC2401}"/>
              </a:ext>
            </a:extLst>
          </p:cNvPr>
          <p:cNvSpPr/>
          <p:nvPr/>
        </p:nvSpPr>
        <p:spPr>
          <a:xfrm>
            <a:off x="-1" y="9541164"/>
            <a:ext cx="7559675" cy="1150649"/>
          </a:xfrm>
          <a:prstGeom prst="rect">
            <a:avLst/>
          </a:prstGeom>
          <a:gradFill flip="none" rotWithShape="1">
            <a:gsLst>
              <a:gs pos="38000">
                <a:schemeClr val="accent1">
                  <a:lumMod val="67000"/>
                </a:schemeClr>
              </a:gs>
              <a:gs pos="100000">
                <a:srgbClr val="1F6165"/>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3C68AC62-3D92-F42C-7BC4-C4C605034B02}"/>
              </a:ext>
            </a:extLst>
          </p:cNvPr>
          <p:cNvGrpSpPr>
            <a:grpSpLocks noChangeAspect="1"/>
          </p:cNvGrpSpPr>
          <p:nvPr/>
        </p:nvGrpSpPr>
        <p:grpSpPr>
          <a:xfrm>
            <a:off x="172172" y="9886595"/>
            <a:ext cx="1554593" cy="805217"/>
            <a:chOff x="5867744" y="10139672"/>
            <a:chExt cx="697946" cy="361508"/>
          </a:xfrm>
        </p:grpSpPr>
        <p:pic>
          <p:nvPicPr>
            <p:cNvPr id="35" name="Picture 34">
              <a:extLst>
                <a:ext uri="{FF2B5EF4-FFF2-40B4-BE49-F238E27FC236}">
                  <a16:creationId xmlns:a16="http://schemas.microsoft.com/office/drawing/2014/main" id="{83FD3656-F5CD-0D36-8E5A-F3819D9F2F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744" y="10180417"/>
              <a:ext cx="270980" cy="280018"/>
            </a:xfrm>
            <a:prstGeom prst="rect">
              <a:avLst/>
            </a:prstGeom>
          </p:spPr>
        </p:pic>
        <p:pic>
          <p:nvPicPr>
            <p:cNvPr id="36" name="Picture 35">
              <a:extLst>
                <a:ext uri="{FF2B5EF4-FFF2-40B4-BE49-F238E27FC236}">
                  <a16:creationId xmlns:a16="http://schemas.microsoft.com/office/drawing/2014/main" id="{D6F4F3D5-E681-F809-F8AE-775B0CD48C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6023" y="10139672"/>
              <a:ext cx="349667" cy="361508"/>
            </a:xfrm>
            <a:prstGeom prst="rect">
              <a:avLst/>
            </a:prstGeom>
          </p:spPr>
        </p:pic>
      </p:grpSp>
      <p:sp>
        <p:nvSpPr>
          <p:cNvPr id="37" name="TextBox 36">
            <a:extLst>
              <a:ext uri="{FF2B5EF4-FFF2-40B4-BE49-F238E27FC236}">
                <a16:creationId xmlns:a16="http://schemas.microsoft.com/office/drawing/2014/main" id="{D0F56E08-56B9-D4BE-B757-9C5B71004C76}"/>
              </a:ext>
            </a:extLst>
          </p:cNvPr>
          <p:cNvSpPr txBox="1"/>
          <p:nvPr/>
        </p:nvSpPr>
        <p:spPr>
          <a:xfrm>
            <a:off x="5464221" y="10309630"/>
            <a:ext cx="2213792" cy="369332"/>
          </a:xfrm>
          <a:prstGeom prst="rect">
            <a:avLst/>
          </a:prstGeom>
          <a:noFill/>
        </p:spPr>
        <p:txBody>
          <a:bodyPr wrap="square" rtlCol="0">
            <a:spAutoFit/>
          </a:bodyPr>
          <a:lstStyle/>
          <a:p>
            <a:r>
              <a:rPr lang="en-GB" dirty="0">
                <a:solidFill>
                  <a:schemeClr val="bg1"/>
                </a:solidFill>
              </a:rPr>
              <a:t>Lecturer: James Rix</a:t>
            </a:r>
          </a:p>
        </p:txBody>
      </p:sp>
    </p:spTree>
    <p:extLst>
      <p:ext uri="{BB962C8B-B14F-4D97-AF65-F5344CB8AC3E}">
        <p14:creationId xmlns:p14="http://schemas.microsoft.com/office/powerpoint/2010/main" val="2930092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E7D54-2612-81DE-92B6-B721FB658675}"/>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82CC878F-D344-BFE2-137D-759812BB1EC0}"/>
              </a:ext>
            </a:extLst>
          </p:cNvPr>
          <p:cNvGrpSpPr/>
          <p:nvPr/>
        </p:nvGrpSpPr>
        <p:grpSpPr>
          <a:xfrm>
            <a:off x="105085" y="244550"/>
            <a:ext cx="3075650" cy="988505"/>
            <a:chOff x="-64525" y="244549"/>
            <a:chExt cx="7925251" cy="2105247"/>
          </a:xfrm>
        </p:grpSpPr>
        <p:sp>
          <p:nvSpPr>
            <p:cNvPr id="3" name="Right Triangle 2">
              <a:extLst>
                <a:ext uri="{FF2B5EF4-FFF2-40B4-BE49-F238E27FC236}">
                  <a16:creationId xmlns:a16="http://schemas.microsoft.com/office/drawing/2014/main" id="{253CB345-29D9-5995-84F1-EAC31B2833F4}"/>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08E13E8-56C7-B720-2285-6FD4D2356A24}"/>
                </a:ext>
              </a:extLst>
            </p:cNvPr>
            <p:cNvSpPr/>
            <p:nvPr/>
          </p:nvSpPr>
          <p:spPr>
            <a:xfrm rot="21009592">
              <a:off x="-64525" y="298092"/>
              <a:ext cx="7925251"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Matching Task 2.</a:t>
              </a:r>
            </a:p>
          </p:txBody>
        </p:sp>
      </p:grpSp>
      <p:sp>
        <p:nvSpPr>
          <p:cNvPr id="7" name="Rectangle: Rounded Corners 6">
            <a:extLst>
              <a:ext uri="{FF2B5EF4-FFF2-40B4-BE49-F238E27FC236}">
                <a16:creationId xmlns:a16="http://schemas.microsoft.com/office/drawing/2014/main" id="{356407F4-2356-85B4-0D71-08367589EA2B}"/>
              </a:ext>
            </a:extLst>
          </p:cNvPr>
          <p:cNvSpPr/>
          <p:nvPr/>
        </p:nvSpPr>
        <p:spPr>
          <a:xfrm>
            <a:off x="4528592" y="30418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Rectangle: Rounded Corners 7">
            <a:extLst>
              <a:ext uri="{FF2B5EF4-FFF2-40B4-BE49-F238E27FC236}">
                <a16:creationId xmlns:a16="http://schemas.microsoft.com/office/drawing/2014/main" id="{3FC1CFFA-9C96-C00B-156D-DBD1FA0FA4A2}"/>
              </a:ext>
            </a:extLst>
          </p:cNvPr>
          <p:cNvSpPr/>
          <p:nvPr/>
        </p:nvSpPr>
        <p:spPr>
          <a:xfrm>
            <a:off x="4528592" y="73725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Text Box 4">
            <a:extLst>
              <a:ext uri="{FF2B5EF4-FFF2-40B4-BE49-F238E27FC236}">
                <a16:creationId xmlns:a16="http://schemas.microsoft.com/office/drawing/2014/main" id="{DC9B1203-39FC-2791-3F31-BF8EFE6EF72D}"/>
              </a:ext>
            </a:extLst>
          </p:cNvPr>
          <p:cNvSpPr txBox="1"/>
          <p:nvPr/>
        </p:nvSpPr>
        <p:spPr>
          <a:xfrm>
            <a:off x="3599587" y="394350"/>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Name: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 Box 4">
            <a:extLst>
              <a:ext uri="{FF2B5EF4-FFF2-40B4-BE49-F238E27FC236}">
                <a16:creationId xmlns:a16="http://schemas.microsoft.com/office/drawing/2014/main" id="{54B1A851-5FE5-7ACF-1FCA-E1332CF05DB1}"/>
              </a:ext>
            </a:extLst>
          </p:cNvPr>
          <p:cNvSpPr txBox="1"/>
          <p:nvPr/>
        </p:nvSpPr>
        <p:spPr>
          <a:xfrm>
            <a:off x="3599587" y="815990"/>
            <a:ext cx="10083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Number:</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8C84ED40-B1B7-388B-0D40-9AABD7E71631}"/>
              </a:ext>
            </a:extLst>
          </p:cNvPr>
          <p:cNvSpPr/>
          <p:nvPr/>
        </p:nvSpPr>
        <p:spPr>
          <a:xfrm>
            <a:off x="4528592" y="1170955"/>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Text Box 4">
            <a:extLst>
              <a:ext uri="{FF2B5EF4-FFF2-40B4-BE49-F238E27FC236}">
                <a16:creationId xmlns:a16="http://schemas.microsoft.com/office/drawing/2014/main" id="{ADDF1E7D-2570-E190-3CB0-91BE02C1CEF0}"/>
              </a:ext>
            </a:extLst>
          </p:cNvPr>
          <p:cNvSpPr txBox="1"/>
          <p:nvPr/>
        </p:nvSpPr>
        <p:spPr>
          <a:xfrm>
            <a:off x="3599587" y="1249695"/>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Date: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6" name="Group 5">
            <a:extLst>
              <a:ext uri="{FF2B5EF4-FFF2-40B4-BE49-F238E27FC236}">
                <a16:creationId xmlns:a16="http://schemas.microsoft.com/office/drawing/2014/main" id="{BFBB1213-FE8C-9400-D48F-D9263AA3BB7D}"/>
              </a:ext>
            </a:extLst>
          </p:cNvPr>
          <p:cNvGrpSpPr/>
          <p:nvPr/>
        </p:nvGrpSpPr>
        <p:grpSpPr>
          <a:xfrm>
            <a:off x="219866" y="5345906"/>
            <a:ext cx="3061223" cy="988505"/>
            <a:chOff x="-45936" y="244549"/>
            <a:chExt cx="7888076" cy="2105247"/>
          </a:xfrm>
        </p:grpSpPr>
        <p:sp>
          <p:nvSpPr>
            <p:cNvPr id="13" name="Right Triangle 12">
              <a:extLst>
                <a:ext uri="{FF2B5EF4-FFF2-40B4-BE49-F238E27FC236}">
                  <a16:creationId xmlns:a16="http://schemas.microsoft.com/office/drawing/2014/main" id="{87D2BF40-A488-C50F-BDB2-B1C759E919D7}"/>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3694D2E-FFA7-0DAB-075D-A2987C854B62}"/>
                </a:ext>
              </a:extLst>
            </p:cNvPr>
            <p:cNvSpPr/>
            <p:nvPr/>
          </p:nvSpPr>
          <p:spPr>
            <a:xfrm rot="21009592">
              <a:off x="-45936" y="298092"/>
              <a:ext cx="7888076"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Matching Task </a:t>
              </a:r>
              <a:r>
                <a:rPr lang="en-US" sz="480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3</a:t>
              </a: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t>
              </a:r>
            </a:p>
          </p:txBody>
        </p:sp>
      </p:grpSp>
      <p:graphicFrame>
        <p:nvGraphicFramePr>
          <p:cNvPr id="16" name="Table 15">
            <a:extLst>
              <a:ext uri="{FF2B5EF4-FFF2-40B4-BE49-F238E27FC236}">
                <a16:creationId xmlns:a16="http://schemas.microsoft.com/office/drawing/2014/main" id="{477789A8-2217-F98B-EC54-8E19DE4048F7}"/>
              </a:ext>
            </a:extLst>
          </p:cNvPr>
          <p:cNvGraphicFramePr>
            <a:graphicFrameLocks noGrp="1"/>
          </p:cNvGraphicFramePr>
          <p:nvPr>
            <p:extLst>
              <p:ext uri="{D42A27DB-BD31-4B8C-83A1-F6EECF244321}">
                <p14:modId xmlns:p14="http://schemas.microsoft.com/office/powerpoint/2010/main" val="4014493383"/>
              </p:ext>
            </p:extLst>
          </p:nvPr>
        </p:nvGraphicFramePr>
        <p:xfrm>
          <a:off x="519112" y="1720053"/>
          <a:ext cx="6521450" cy="2916114"/>
        </p:xfrm>
        <a:graphic>
          <a:graphicData uri="http://schemas.openxmlformats.org/drawingml/2006/table">
            <a:tbl>
              <a:tblPr/>
              <a:tblGrid>
                <a:gridCol w="3260725">
                  <a:extLst>
                    <a:ext uri="{9D8B030D-6E8A-4147-A177-3AD203B41FA5}">
                      <a16:colId xmlns:a16="http://schemas.microsoft.com/office/drawing/2014/main" val="2813466801"/>
                    </a:ext>
                  </a:extLst>
                </a:gridCol>
                <a:gridCol w="3260725">
                  <a:extLst>
                    <a:ext uri="{9D8B030D-6E8A-4147-A177-3AD203B41FA5}">
                      <a16:colId xmlns:a16="http://schemas.microsoft.com/office/drawing/2014/main" val="861053765"/>
                    </a:ext>
                  </a:extLst>
                </a:gridCol>
              </a:tblGrid>
              <a:tr h="434422">
                <a:tc>
                  <a:txBody>
                    <a:bodyPr/>
                    <a:lstStyle/>
                    <a:p>
                      <a:pPr>
                        <a:buNone/>
                      </a:pPr>
                      <a:r>
                        <a:rPr lang="en-GB" b="1">
                          <a:solidFill>
                            <a:schemeClr val="bg1"/>
                          </a:solidFill>
                        </a:rPr>
                        <a:t>Responsibility</a:t>
                      </a:r>
                      <a:endParaRPr lang="en-GB">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buNone/>
                      </a:pPr>
                      <a:r>
                        <a:rPr lang="en-GB" b="1" dirty="0">
                          <a:solidFill>
                            <a:schemeClr val="bg1"/>
                          </a:solidFill>
                        </a:rPr>
                        <a:t>Employer or Employee?</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extLst>
                  <a:ext uri="{0D108BD9-81ED-4DB2-BD59-A6C34878D82A}">
                    <a16:rowId xmlns:a16="http://schemas.microsoft.com/office/drawing/2014/main" val="1854195019"/>
                  </a:ext>
                </a:extLst>
              </a:tr>
              <a:tr h="434422">
                <a:tc>
                  <a:txBody>
                    <a:bodyPr/>
                    <a:lstStyle/>
                    <a:p>
                      <a:pPr>
                        <a:buNone/>
                      </a:pPr>
                      <a:r>
                        <a:rPr lang="en-GB">
                          <a:solidFill>
                            <a:srgbClr val="1F6165"/>
                          </a:solidFill>
                        </a:rPr>
                        <a:t>1. Provide a safe workplace</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A. Employer</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699700972"/>
                  </a:ext>
                </a:extLst>
              </a:tr>
              <a:tr h="434422">
                <a:tc>
                  <a:txBody>
                    <a:bodyPr/>
                    <a:lstStyle/>
                    <a:p>
                      <a:pPr>
                        <a:buNone/>
                      </a:pPr>
                      <a:r>
                        <a:rPr lang="en-GB">
                          <a:solidFill>
                            <a:srgbClr val="1F6165"/>
                          </a:solidFill>
                        </a:rPr>
                        <a:t>2. Use PPE correctly</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B. Employee</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95709817"/>
                  </a:ext>
                </a:extLst>
              </a:tr>
              <a:tr h="434422">
                <a:tc>
                  <a:txBody>
                    <a:bodyPr/>
                    <a:lstStyle/>
                    <a:p>
                      <a:pPr>
                        <a:buNone/>
                      </a:pPr>
                      <a:r>
                        <a:rPr lang="en-GB">
                          <a:solidFill>
                            <a:srgbClr val="1F6165"/>
                          </a:solidFill>
                        </a:rPr>
                        <a:t>3. Complete risk assessments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A. Employer</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08530773"/>
                  </a:ext>
                </a:extLst>
              </a:tr>
              <a:tr h="434422">
                <a:tc>
                  <a:txBody>
                    <a:bodyPr/>
                    <a:lstStyle/>
                    <a:p>
                      <a:pPr>
                        <a:buNone/>
                      </a:pPr>
                      <a:r>
                        <a:rPr lang="en-GB">
                          <a:solidFill>
                            <a:srgbClr val="1F6165"/>
                          </a:solidFill>
                        </a:rPr>
                        <a:t>4. Not put others at risk</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B. Employee</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430495240"/>
                  </a:ext>
                </a:extLst>
              </a:tr>
              <a:tr h="744004">
                <a:tc>
                  <a:txBody>
                    <a:bodyPr/>
                    <a:lstStyle/>
                    <a:p>
                      <a:pPr>
                        <a:buNone/>
                      </a:pPr>
                      <a:r>
                        <a:rPr lang="en-GB">
                          <a:solidFill>
                            <a:srgbClr val="1F6165"/>
                          </a:solidFill>
                        </a:rPr>
                        <a:t>5. Maintain safe machines and equipment</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dirty="0">
                          <a:solidFill>
                            <a:srgbClr val="1F6165"/>
                          </a:solidFill>
                        </a:rPr>
                        <a:t>A. Employer</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479115929"/>
                  </a:ext>
                </a:extLst>
              </a:tr>
            </a:tbl>
          </a:graphicData>
        </a:graphic>
      </p:graphicFrame>
      <p:graphicFrame>
        <p:nvGraphicFramePr>
          <p:cNvPr id="17" name="Table 16">
            <a:extLst>
              <a:ext uri="{FF2B5EF4-FFF2-40B4-BE49-F238E27FC236}">
                <a16:creationId xmlns:a16="http://schemas.microsoft.com/office/drawing/2014/main" id="{6ABACB62-1B0D-0C0B-5EFB-9759907BAF3F}"/>
              </a:ext>
            </a:extLst>
          </p:cNvPr>
          <p:cNvGraphicFramePr>
            <a:graphicFrameLocks noGrp="1"/>
          </p:cNvGraphicFramePr>
          <p:nvPr>
            <p:extLst>
              <p:ext uri="{D42A27DB-BD31-4B8C-83A1-F6EECF244321}">
                <p14:modId xmlns:p14="http://schemas.microsoft.com/office/powerpoint/2010/main" val="142004559"/>
              </p:ext>
            </p:extLst>
          </p:nvPr>
        </p:nvGraphicFramePr>
        <p:xfrm>
          <a:off x="519112" y="6704631"/>
          <a:ext cx="6521450" cy="3249932"/>
        </p:xfrm>
        <a:graphic>
          <a:graphicData uri="http://schemas.openxmlformats.org/drawingml/2006/table">
            <a:tbl>
              <a:tblPr/>
              <a:tblGrid>
                <a:gridCol w="3260725">
                  <a:extLst>
                    <a:ext uri="{9D8B030D-6E8A-4147-A177-3AD203B41FA5}">
                      <a16:colId xmlns:a16="http://schemas.microsoft.com/office/drawing/2014/main" val="3324928406"/>
                    </a:ext>
                  </a:extLst>
                </a:gridCol>
                <a:gridCol w="3260725">
                  <a:extLst>
                    <a:ext uri="{9D8B030D-6E8A-4147-A177-3AD203B41FA5}">
                      <a16:colId xmlns:a16="http://schemas.microsoft.com/office/drawing/2014/main" val="1904128659"/>
                    </a:ext>
                  </a:extLst>
                </a:gridCol>
              </a:tblGrid>
              <a:tr h="367202">
                <a:tc>
                  <a:txBody>
                    <a:bodyPr/>
                    <a:lstStyle/>
                    <a:p>
                      <a:pPr>
                        <a:buNone/>
                      </a:pPr>
                      <a:r>
                        <a:rPr lang="en-GB" b="1">
                          <a:solidFill>
                            <a:schemeClr val="bg1"/>
                          </a:solidFill>
                        </a:rPr>
                        <a:t>Regulation</a:t>
                      </a:r>
                      <a:endParaRPr lang="en-GB">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buNone/>
                      </a:pPr>
                      <a:r>
                        <a:rPr lang="en-GB" b="1" dirty="0">
                          <a:solidFill>
                            <a:schemeClr val="bg1"/>
                          </a:solidFill>
                        </a:rPr>
                        <a:t>Covers</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extLst>
                  <a:ext uri="{0D108BD9-81ED-4DB2-BD59-A6C34878D82A}">
                    <a16:rowId xmlns:a16="http://schemas.microsoft.com/office/drawing/2014/main" val="373540770"/>
                  </a:ext>
                </a:extLst>
              </a:tr>
              <a:tr h="628882">
                <a:tc>
                  <a:txBody>
                    <a:bodyPr/>
                    <a:lstStyle/>
                    <a:p>
                      <a:pPr>
                        <a:buNone/>
                      </a:pPr>
                      <a:r>
                        <a:rPr lang="en-GB">
                          <a:solidFill>
                            <a:srgbClr val="1F6165"/>
                          </a:solidFill>
                        </a:rPr>
                        <a:t>1. Noise at Work Regulations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A. Protecting workers from loud environments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851604842"/>
                  </a:ext>
                </a:extLst>
              </a:tr>
              <a:tr h="628882">
                <a:tc>
                  <a:txBody>
                    <a:bodyPr/>
                    <a:lstStyle/>
                    <a:p>
                      <a:pPr>
                        <a:buNone/>
                      </a:pPr>
                      <a:r>
                        <a:rPr lang="en-GB">
                          <a:solidFill>
                            <a:srgbClr val="1F6165"/>
                          </a:solidFill>
                        </a:rPr>
                        <a:t>2. Work at Height Regulations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B. Preventing falls from ladders, scaffolds and roofs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3584888921"/>
                  </a:ext>
                </a:extLst>
              </a:tr>
              <a:tr h="628882">
                <a:tc>
                  <a:txBody>
                    <a:bodyPr/>
                    <a:lstStyle/>
                    <a:p>
                      <a:pPr>
                        <a:buNone/>
                      </a:pPr>
                      <a:r>
                        <a:rPr lang="en-GB">
                          <a:solidFill>
                            <a:srgbClr val="1F6165"/>
                          </a:solidFill>
                        </a:rPr>
                        <a:t>3. PPE Regulations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dirty="0">
                          <a:solidFill>
                            <a:srgbClr val="1F6165"/>
                          </a:solidFill>
                        </a:rPr>
                        <a:t>C. Ensuring workers have correct protective equipment</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436585124"/>
                  </a:ext>
                </a:extLst>
              </a:tr>
              <a:tr h="367202">
                <a:tc>
                  <a:txBody>
                    <a:bodyPr/>
                    <a:lstStyle/>
                    <a:p>
                      <a:pPr>
                        <a:buNone/>
                      </a:pPr>
                      <a:r>
                        <a:rPr lang="en-GB">
                          <a:solidFill>
                            <a:srgbClr val="1F6165"/>
                          </a:solidFill>
                        </a:rPr>
                        <a:t>4. COSHH</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D. Controlling hazardous substances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3991293830"/>
                  </a:ext>
                </a:extLst>
              </a:tr>
              <a:tr h="628882">
                <a:tc>
                  <a:txBody>
                    <a:bodyPr/>
                    <a:lstStyle/>
                    <a:p>
                      <a:pPr>
                        <a:buNone/>
                      </a:pPr>
                      <a:r>
                        <a:rPr lang="en-GB">
                          <a:solidFill>
                            <a:srgbClr val="1F6165"/>
                          </a:solidFill>
                        </a:rPr>
                        <a:t>5. PUWER</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dirty="0">
                          <a:solidFill>
                            <a:srgbClr val="1F6165"/>
                          </a:solidFill>
                        </a:rPr>
                        <a:t>E. Safe use of tools, machinery and equipment</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3650194055"/>
                  </a:ext>
                </a:extLst>
              </a:tr>
            </a:tbl>
          </a:graphicData>
        </a:graphic>
      </p:graphicFrame>
    </p:spTree>
    <p:extLst>
      <p:ext uri="{BB962C8B-B14F-4D97-AF65-F5344CB8AC3E}">
        <p14:creationId xmlns:p14="http://schemas.microsoft.com/office/powerpoint/2010/main" val="3988565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2C8D9-DA91-224E-A8E1-6CCD02D2A6E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2B2618E-7A1C-6537-7534-F74AFA06A318}"/>
              </a:ext>
            </a:extLst>
          </p:cNvPr>
          <p:cNvGrpSpPr/>
          <p:nvPr/>
        </p:nvGrpSpPr>
        <p:grpSpPr>
          <a:xfrm>
            <a:off x="109894" y="244550"/>
            <a:ext cx="3066032" cy="988505"/>
            <a:chOff x="-52133" y="244549"/>
            <a:chExt cx="7900468" cy="2105247"/>
          </a:xfrm>
        </p:grpSpPr>
        <p:sp>
          <p:nvSpPr>
            <p:cNvPr id="3" name="Right Triangle 2">
              <a:extLst>
                <a:ext uri="{FF2B5EF4-FFF2-40B4-BE49-F238E27FC236}">
                  <a16:creationId xmlns:a16="http://schemas.microsoft.com/office/drawing/2014/main" id="{4CABA94E-47C1-738A-4404-D87C1B781611}"/>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6CF7480-CA03-8446-A045-102BE86BBAB9}"/>
                </a:ext>
              </a:extLst>
            </p:cNvPr>
            <p:cNvSpPr/>
            <p:nvPr/>
          </p:nvSpPr>
          <p:spPr>
            <a:xfrm rot="21009592">
              <a:off x="-52133" y="298092"/>
              <a:ext cx="7900468"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Matching Task 4.</a:t>
              </a:r>
            </a:p>
          </p:txBody>
        </p:sp>
      </p:grpSp>
      <p:sp>
        <p:nvSpPr>
          <p:cNvPr id="7" name="Rectangle: Rounded Corners 6">
            <a:extLst>
              <a:ext uri="{FF2B5EF4-FFF2-40B4-BE49-F238E27FC236}">
                <a16:creationId xmlns:a16="http://schemas.microsoft.com/office/drawing/2014/main" id="{3BF124A5-6F29-C665-AA56-F7DB15973CBE}"/>
              </a:ext>
            </a:extLst>
          </p:cNvPr>
          <p:cNvSpPr/>
          <p:nvPr/>
        </p:nvSpPr>
        <p:spPr>
          <a:xfrm>
            <a:off x="4528592" y="30418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Rectangle: Rounded Corners 7">
            <a:extLst>
              <a:ext uri="{FF2B5EF4-FFF2-40B4-BE49-F238E27FC236}">
                <a16:creationId xmlns:a16="http://schemas.microsoft.com/office/drawing/2014/main" id="{879DDF96-57C4-A475-344C-498606E82CCF}"/>
              </a:ext>
            </a:extLst>
          </p:cNvPr>
          <p:cNvSpPr/>
          <p:nvPr/>
        </p:nvSpPr>
        <p:spPr>
          <a:xfrm>
            <a:off x="4528592" y="73725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Text Box 4">
            <a:extLst>
              <a:ext uri="{FF2B5EF4-FFF2-40B4-BE49-F238E27FC236}">
                <a16:creationId xmlns:a16="http://schemas.microsoft.com/office/drawing/2014/main" id="{AF79AA1D-29C0-A2E9-2584-D7E95618847B}"/>
              </a:ext>
            </a:extLst>
          </p:cNvPr>
          <p:cNvSpPr txBox="1"/>
          <p:nvPr/>
        </p:nvSpPr>
        <p:spPr>
          <a:xfrm>
            <a:off x="3599587" y="394350"/>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Name: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 Box 4">
            <a:extLst>
              <a:ext uri="{FF2B5EF4-FFF2-40B4-BE49-F238E27FC236}">
                <a16:creationId xmlns:a16="http://schemas.microsoft.com/office/drawing/2014/main" id="{65C75DEA-8154-C59B-865A-41D0C70CF6DE}"/>
              </a:ext>
            </a:extLst>
          </p:cNvPr>
          <p:cNvSpPr txBox="1"/>
          <p:nvPr/>
        </p:nvSpPr>
        <p:spPr>
          <a:xfrm>
            <a:off x="3599587" y="815990"/>
            <a:ext cx="10083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Number:</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C6250AA4-AEFC-872D-CA6A-00807598A20E}"/>
              </a:ext>
            </a:extLst>
          </p:cNvPr>
          <p:cNvSpPr/>
          <p:nvPr/>
        </p:nvSpPr>
        <p:spPr>
          <a:xfrm>
            <a:off x="4528592" y="1170955"/>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Text Box 4">
            <a:extLst>
              <a:ext uri="{FF2B5EF4-FFF2-40B4-BE49-F238E27FC236}">
                <a16:creationId xmlns:a16="http://schemas.microsoft.com/office/drawing/2014/main" id="{252F2203-C954-6475-1E30-A2A9F4FFB2B3}"/>
              </a:ext>
            </a:extLst>
          </p:cNvPr>
          <p:cNvSpPr txBox="1"/>
          <p:nvPr/>
        </p:nvSpPr>
        <p:spPr>
          <a:xfrm>
            <a:off x="3599587" y="1249695"/>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Date: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94291A37-1E39-D107-926B-DC4B15FAA26C}"/>
              </a:ext>
            </a:extLst>
          </p:cNvPr>
          <p:cNvGraphicFramePr>
            <a:graphicFrameLocks noGrp="1"/>
          </p:cNvGraphicFramePr>
          <p:nvPr>
            <p:extLst>
              <p:ext uri="{D42A27DB-BD31-4B8C-83A1-F6EECF244321}">
                <p14:modId xmlns:p14="http://schemas.microsoft.com/office/powerpoint/2010/main" val="1606088355"/>
              </p:ext>
            </p:extLst>
          </p:nvPr>
        </p:nvGraphicFramePr>
        <p:xfrm>
          <a:off x="519112" y="1880515"/>
          <a:ext cx="6521450" cy="2435089"/>
        </p:xfrm>
        <a:graphic>
          <a:graphicData uri="http://schemas.openxmlformats.org/drawingml/2006/table">
            <a:tbl>
              <a:tblPr/>
              <a:tblGrid>
                <a:gridCol w="3260725">
                  <a:extLst>
                    <a:ext uri="{9D8B030D-6E8A-4147-A177-3AD203B41FA5}">
                      <a16:colId xmlns:a16="http://schemas.microsoft.com/office/drawing/2014/main" val="3160596768"/>
                    </a:ext>
                  </a:extLst>
                </a:gridCol>
                <a:gridCol w="3260725">
                  <a:extLst>
                    <a:ext uri="{9D8B030D-6E8A-4147-A177-3AD203B41FA5}">
                      <a16:colId xmlns:a16="http://schemas.microsoft.com/office/drawing/2014/main" val="263918904"/>
                    </a:ext>
                  </a:extLst>
                </a:gridCol>
              </a:tblGrid>
              <a:tr h="413506">
                <a:tc>
                  <a:txBody>
                    <a:bodyPr/>
                    <a:lstStyle/>
                    <a:p>
                      <a:pPr>
                        <a:buNone/>
                      </a:pPr>
                      <a:r>
                        <a:rPr lang="en-GB" b="1" dirty="0">
                          <a:solidFill>
                            <a:schemeClr val="bg1"/>
                          </a:solidFill>
                        </a:rPr>
                        <a:t>Importance</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buNone/>
                      </a:pPr>
                      <a:r>
                        <a:rPr lang="en-GB" b="1" dirty="0">
                          <a:solidFill>
                            <a:schemeClr val="bg1"/>
                          </a:solidFill>
                        </a:rPr>
                        <a:t>Outcome</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extLst>
                  <a:ext uri="{0D108BD9-81ED-4DB2-BD59-A6C34878D82A}">
                    <a16:rowId xmlns:a16="http://schemas.microsoft.com/office/drawing/2014/main" val="2947714901"/>
                  </a:ext>
                </a:extLst>
              </a:tr>
              <a:tr h="673861">
                <a:tc>
                  <a:txBody>
                    <a:bodyPr/>
                    <a:lstStyle/>
                    <a:p>
                      <a:pPr>
                        <a:buNone/>
                      </a:pPr>
                      <a:r>
                        <a:rPr lang="en-GB">
                          <a:solidFill>
                            <a:srgbClr val="1F6165"/>
                          </a:solidFill>
                        </a:rPr>
                        <a:t>1. Reduce accidents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dirty="0">
                          <a:solidFill>
                            <a:srgbClr val="1F6165"/>
                          </a:solidFill>
                        </a:rPr>
                        <a:t>Work continues without disruption</a:t>
                      </a:r>
                    </a:p>
                    <a:p>
                      <a:pPr>
                        <a:buNone/>
                      </a:pPr>
                      <a:endParaRPr lang="en-GB" dirty="0">
                        <a:solidFill>
                          <a:srgbClr val="1F6165"/>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1325520484"/>
                  </a:ext>
                </a:extLst>
              </a:tr>
              <a:tr h="673861">
                <a:tc>
                  <a:txBody>
                    <a:bodyPr/>
                    <a:lstStyle/>
                    <a:p>
                      <a:pPr>
                        <a:buNone/>
                      </a:pPr>
                      <a:r>
                        <a:rPr lang="en-GB">
                          <a:solidFill>
                            <a:srgbClr val="1F6165"/>
                          </a:solidFill>
                        </a:rPr>
                        <a:t>2. Minimise insurance costs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dirty="0">
                          <a:solidFill>
                            <a:srgbClr val="1F6165"/>
                          </a:solidFill>
                        </a:rPr>
                        <a:t> Fewer injuries and safer workers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3073297881"/>
                  </a:ext>
                </a:extLst>
              </a:tr>
              <a:tr h="673861">
                <a:tc>
                  <a:txBody>
                    <a:bodyPr/>
                    <a:lstStyle/>
                    <a:p>
                      <a:pPr>
                        <a:buNone/>
                      </a:pPr>
                      <a:r>
                        <a:rPr lang="en-GB">
                          <a:solidFill>
                            <a:srgbClr val="1F6165"/>
                          </a:solidFill>
                        </a:rPr>
                        <a:t>3. Minimise lost output</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dirty="0">
                          <a:solidFill>
                            <a:srgbClr val="1F6165"/>
                          </a:solidFill>
                        </a:rPr>
                        <a:t>Lower financial risk for employers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4161068506"/>
                  </a:ext>
                </a:extLst>
              </a:tr>
            </a:tbl>
          </a:graphicData>
        </a:graphic>
      </p:graphicFrame>
    </p:spTree>
    <p:extLst>
      <p:ext uri="{BB962C8B-B14F-4D97-AF65-F5344CB8AC3E}">
        <p14:creationId xmlns:p14="http://schemas.microsoft.com/office/powerpoint/2010/main" val="1916413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49C7C-3B19-A44B-6FBB-07C63A78BEF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78D528D3-D5E6-DB68-B48B-0C666E8CF2C2}"/>
              </a:ext>
            </a:extLst>
          </p:cNvPr>
          <p:cNvGrpSpPr/>
          <p:nvPr/>
        </p:nvGrpSpPr>
        <p:grpSpPr>
          <a:xfrm>
            <a:off x="94251" y="244550"/>
            <a:ext cx="3097323" cy="988505"/>
            <a:chOff x="-92441" y="244549"/>
            <a:chExt cx="7981098" cy="2105247"/>
          </a:xfrm>
        </p:grpSpPr>
        <p:sp>
          <p:nvSpPr>
            <p:cNvPr id="3" name="Right Triangle 2">
              <a:extLst>
                <a:ext uri="{FF2B5EF4-FFF2-40B4-BE49-F238E27FC236}">
                  <a16:creationId xmlns:a16="http://schemas.microsoft.com/office/drawing/2014/main" id="{E3C9265B-9670-DC4D-8F6F-7CCD12398566}"/>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B065D62-E110-8B17-FDA6-1904E838C447}"/>
                </a:ext>
              </a:extLst>
            </p:cNvPr>
            <p:cNvSpPr/>
            <p:nvPr/>
          </p:nvSpPr>
          <p:spPr>
            <a:xfrm rot="21009592">
              <a:off x="-92441" y="298092"/>
              <a:ext cx="7981098"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Fill in the Blanks</a:t>
              </a:r>
            </a:p>
          </p:txBody>
        </p:sp>
      </p:grpSp>
      <p:sp>
        <p:nvSpPr>
          <p:cNvPr id="7" name="Rectangle: Rounded Corners 6">
            <a:extLst>
              <a:ext uri="{FF2B5EF4-FFF2-40B4-BE49-F238E27FC236}">
                <a16:creationId xmlns:a16="http://schemas.microsoft.com/office/drawing/2014/main" id="{F9813524-7767-F7F0-9A6D-A4B2EE85CB37}"/>
              </a:ext>
            </a:extLst>
          </p:cNvPr>
          <p:cNvSpPr/>
          <p:nvPr/>
        </p:nvSpPr>
        <p:spPr>
          <a:xfrm>
            <a:off x="4528592" y="30418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Rectangle: Rounded Corners 7">
            <a:extLst>
              <a:ext uri="{FF2B5EF4-FFF2-40B4-BE49-F238E27FC236}">
                <a16:creationId xmlns:a16="http://schemas.microsoft.com/office/drawing/2014/main" id="{E7FE7147-CE49-42D9-42A4-F270FE63C01B}"/>
              </a:ext>
            </a:extLst>
          </p:cNvPr>
          <p:cNvSpPr/>
          <p:nvPr/>
        </p:nvSpPr>
        <p:spPr>
          <a:xfrm>
            <a:off x="4528592" y="73725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Text Box 4">
            <a:extLst>
              <a:ext uri="{FF2B5EF4-FFF2-40B4-BE49-F238E27FC236}">
                <a16:creationId xmlns:a16="http://schemas.microsoft.com/office/drawing/2014/main" id="{0B7D3428-301F-6EF0-01DF-67B82391B458}"/>
              </a:ext>
            </a:extLst>
          </p:cNvPr>
          <p:cNvSpPr txBox="1"/>
          <p:nvPr/>
        </p:nvSpPr>
        <p:spPr>
          <a:xfrm>
            <a:off x="3599587" y="394350"/>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Name: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 Box 4">
            <a:extLst>
              <a:ext uri="{FF2B5EF4-FFF2-40B4-BE49-F238E27FC236}">
                <a16:creationId xmlns:a16="http://schemas.microsoft.com/office/drawing/2014/main" id="{4FAB0936-70ED-932E-3DB9-148AC0EF64FA}"/>
              </a:ext>
            </a:extLst>
          </p:cNvPr>
          <p:cNvSpPr txBox="1"/>
          <p:nvPr/>
        </p:nvSpPr>
        <p:spPr>
          <a:xfrm>
            <a:off x="3599587" y="815990"/>
            <a:ext cx="10083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Number:</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E933A111-1E75-22F5-1840-F2E29C0535E5}"/>
              </a:ext>
            </a:extLst>
          </p:cNvPr>
          <p:cNvSpPr/>
          <p:nvPr/>
        </p:nvSpPr>
        <p:spPr>
          <a:xfrm>
            <a:off x="4528592" y="1170955"/>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Text Box 4">
            <a:extLst>
              <a:ext uri="{FF2B5EF4-FFF2-40B4-BE49-F238E27FC236}">
                <a16:creationId xmlns:a16="http://schemas.microsoft.com/office/drawing/2014/main" id="{5B89E046-098C-B7CC-510F-2E9751A4F104}"/>
              </a:ext>
            </a:extLst>
          </p:cNvPr>
          <p:cNvSpPr txBox="1"/>
          <p:nvPr/>
        </p:nvSpPr>
        <p:spPr>
          <a:xfrm>
            <a:off x="3599587" y="1249695"/>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Date: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D8E76C97-73DA-9E87-C54E-64CCC318059B}"/>
              </a:ext>
            </a:extLst>
          </p:cNvPr>
          <p:cNvSpPr txBox="1"/>
          <p:nvPr/>
        </p:nvSpPr>
        <p:spPr>
          <a:xfrm>
            <a:off x="212651" y="1914629"/>
            <a:ext cx="7006295" cy="7294305"/>
          </a:xfrm>
          <a:prstGeom prst="rect">
            <a:avLst/>
          </a:prstGeom>
          <a:noFill/>
        </p:spPr>
        <p:txBody>
          <a:bodyPr wrap="square">
            <a:spAutoFit/>
          </a:bodyPr>
          <a:lstStyle/>
          <a:p>
            <a:pPr>
              <a:buNone/>
            </a:pPr>
            <a:r>
              <a:rPr lang="en-GB" b="1" dirty="0">
                <a:solidFill>
                  <a:srgbClr val="1F6165"/>
                </a:solidFill>
              </a:rPr>
              <a:t>Task 3 – Regulations Under the Health &amp; Safety at Work Act 1974</a:t>
            </a:r>
          </a:p>
          <a:p>
            <a:pPr>
              <a:buNone/>
            </a:pPr>
            <a:endParaRPr lang="en-GB" b="1" dirty="0">
              <a:solidFill>
                <a:srgbClr val="1F6165"/>
              </a:solidFill>
            </a:endParaRPr>
          </a:p>
          <a:p>
            <a:pPr>
              <a:buNone/>
            </a:pPr>
            <a:r>
              <a:rPr lang="en-GB" dirty="0">
                <a:solidFill>
                  <a:srgbClr val="1F6165"/>
                </a:solidFill>
                <a:effectLst/>
              </a:rPr>
              <a:t>Fill in the blanks with the correct regulation.</a:t>
            </a:r>
          </a:p>
          <a:p>
            <a:pPr>
              <a:buNone/>
            </a:pPr>
            <a:endParaRPr lang="en-GB" dirty="0">
              <a:solidFill>
                <a:srgbClr val="1F6165"/>
              </a:solidFill>
            </a:endParaRPr>
          </a:p>
          <a:p>
            <a:pPr>
              <a:buFont typeface="+mj-lt"/>
              <a:buAutoNum type="arabicPeriod"/>
            </a:pPr>
            <a:r>
              <a:rPr lang="en-GB" b="1" dirty="0">
                <a:solidFill>
                  <a:srgbClr val="1F6165"/>
                </a:solidFill>
                <a:effectLst/>
              </a:rPr>
              <a:t>________</a:t>
            </a:r>
            <a:r>
              <a:rPr lang="en-GB" dirty="0">
                <a:solidFill>
                  <a:srgbClr val="1F6165"/>
                </a:solidFill>
                <a:effectLst/>
              </a:rPr>
              <a:t> controls hazardous substances.</a:t>
            </a:r>
            <a:endParaRPr lang="en-GB" dirty="0">
              <a:solidFill>
                <a:srgbClr val="1F6165"/>
              </a:solidFill>
            </a:endParaRPr>
          </a:p>
          <a:p>
            <a:pPr>
              <a:buFont typeface="+mj-lt"/>
              <a:buAutoNum type="arabicPeriod"/>
            </a:pPr>
            <a:r>
              <a:rPr lang="en-GB" b="1" dirty="0">
                <a:solidFill>
                  <a:srgbClr val="1F6165"/>
                </a:solidFill>
                <a:effectLst/>
              </a:rPr>
              <a:t>________</a:t>
            </a:r>
            <a:r>
              <a:rPr lang="en-GB" dirty="0">
                <a:solidFill>
                  <a:srgbClr val="1F6165"/>
                </a:solidFill>
                <a:effectLst/>
              </a:rPr>
              <a:t> covers safe use of tools and machinery.</a:t>
            </a:r>
            <a:endParaRPr lang="en-GB" dirty="0">
              <a:solidFill>
                <a:srgbClr val="1F6165"/>
              </a:solidFill>
            </a:endParaRPr>
          </a:p>
          <a:p>
            <a:pPr>
              <a:buFont typeface="+mj-lt"/>
              <a:buAutoNum type="arabicPeriod"/>
            </a:pPr>
            <a:r>
              <a:rPr lang="en-GB" b="1" dirty="0">
                <a:solidFill>
                  <a:srgbClr val="1F6165"/>
                </a:solidFill>
                <a:effectLst/>
              </a:rPr>
              <a:t>________</a:t>
            </a:r>
            <a:r>
              <a:rPr lang="en-GB" dirty="0">
                <a:solidFill>
                  <a:srgbClr val="1F6165"/>
                </a:solidFill>
                <a:effectLst/>
              </a:rPr>
              <a:t> covers noise levels in the workplace.</a:t>
            </a:r>
            <a:endParaRPr lang="en-GB" dirty="0">
              <a:solidFill>
                <a:srgbClr val="1F6165"/>
              </a:solidFill>
            </a:endParaRPr>
          </a:p>
          <a:p>
            <a:pPr>
              <a:buFont typeface="+mj-lt"/>
              <a:buAutoNum type="arabicPeriod"/>
            </a:pPr>
            <a:r>
              <a:rPr lang="en-GB" b="1" dirty="0">
                <a:solidFill>
                  <a:srgbClr val="1F6165"/>
                </a:solidFill>
                <a:effectLst/>
              </a:rPr>
              <a:t>________</a:t>
            </a:r>
            <a:r>
              <a:rPr lang="en-GB" dirty="0">
                <a:solidFill>
                  <a:srgbClr val="1F6165"/>
                </a:solidFill>
                <a:effectLst/>
              </a:rPr>
              <a:t> covers working safely at height.</a:t>
            </a:r>
            <a:endParaRPr lang="en-GB" dirty="0">
              <a:solidFill>
                <a:srgbClr val="1F6165"/>
              </a:solidFill>
            </a:endParaRPr>
          </a:p>
          <a:p>
            <a:pPr>
              <a:buFont typeface="+mj-lt"/>
              <a:buAutoNum type="arabicPeriod"/>
            </a:pPr>
            <a:r>
              <a:rPr lang="en-GB" b="1" dirty="0">
                <a:solidFill>
                  <a:srgbClr val="1F6165"/>
                </a:solidFill>
                <a:effectLst/>
              </a:rPr>
              <a:t>________</a:t>
            </a:r>
            <a:r>
              <a:rPr lang="en-GB" dirty="0">
                <a:solidFill>
                  <a:srgbClr val="1F6165"/>
                </a:solidFill>
                <a:effectLst/>
              </a:rPr>
              <a:t> covers reporting injuries and dangerous occurrences.</a:t>
            </a:r>
          </a:p>
          <a:p>
            <a:pPr>
              <a:buFont typeface="+mj-lt"/>
              <a:buAutoNum type="arabicPeriod"/>
            </a:pPr>
            <a:endParaRPr lang="en-GB" dirty="0">
              <a:solidFill>
                <a:srgbClr val="1F6165"/>
              </a:solidFill>
            </a:endParaRPr>
          </a:p>
          <a:p>
            <a:pPr>
              <a:buNone/>
            </a:pPr>
            <a:r>
              <a:rPr lang="en-GB" b="1" dirty="0">
                <a:solidFill>
                  <a:srgbClr val="1F6165"/>
                </a:solidFill>
                <a:effectLst/>
              </a:rPr>
              <a:t>Word bank:</a:t>
            </a:r>
            <a:r>
              <a:rPr lang="en-GB" dirty="0">
                <a:solidFill>
                  <a:srgbClr val="1F6165"/>
                </a:solidFill>
                <a:effectLst/>
              </a:rPr>
              <a:t> COSHH, PUWER, Noise at Work, Work at Height, RIDDOR</a:t>
            </a:r>
          </a:p>
          <a:p>
            <a:pPr>
              <a:buNone/>
            </a:pPr>
            <a:endParaRPr lang="en-GB" dirty="0">
              <a:solidFill>
                <a:srgbClr val="1F6165"/>
              </a:solidFill>
            </a:endParaRPr>
          </a:p>
          <a:p>
            <a:pPr>
              <a:buNone/>
            </a:pPr>
            <a:endParaRPr lang="en-GB" dirty="0">
              <a:solidFill>
                <a:srgbClr val="1F6165"/>
              </a:solidFill>
            </a:endParaRPr>
          </a:p>
          <a:p>
            <a:pPr>
              <a:buNone/>
            </a:pPr>
            <a:endParaRPr lang="en-GB" dirty="0">
              <a:solidFill>
                <a:srgbClr val="1F6165"/>
              </a:solidFill>
            </a:endParaRPr>
          </a:p>
          <a:p>
            <a:pPr>
              <a:buNone/>
            </a:pPr>
            <a:r>
              <a:rPr lang="en-GB" b="1" dirty="0">
                <a:solidFill>
                  <a:srgbClr val="1F6165"/>
                </a:solidFill>
              </a:rPr>
              <a:t>Task 4 – Responsibilities of Employers and Employees</a:t>
            </a:r>
          </a:p>
          <a:p>
            <a:pPr>
              <a:buNone/>
            </a:pPr>
            <a:endParaRPr lang="en-GB" b="1" dirty="0">
              <a:solidFill>
                <a:srgbClr val="1F6165"/>
              </a:solidFill>
            </a:endParaRPr>
          </a:p>
          <a:p>
            <a:pPr>
              <a:buNone/>
            </a:pPr>
            <a:r>
              <a:rPr lang="en-GB" dirty="0">
                <a:solidFill>
                  <a:srgbClr val="1F6165"/>
                </a:solidFill>
                <a:effectLst/>
              </a:rPr>
              <a:t>Choose the correct word to complete each sentence.</a:t>
            </a:r>
          </a:p>
          <a:p>
            <a:pPr>
              <a:buNone/>
            </a:pPr>
            <a:endParaRPr lang="en-GB" dirty="0">
              <a:solidFill>
                <a:srgbClr val="1F6165"/>
              </a:solidFill>
            </a:endParaRPr>
          </a:p>
          <a:p>
            <a:pPr>
              <a:buFont typeface="+mj-lt"/>
              <a:buAutoNum type="arabicPeriod"/>
            </a:pPr>
            <a:r>
              <a:rPr lang="en-GB" dirty="0">
                <a:solidFill>
                  <a:srgbClr val="1F6165"/>
                </a:solidFill>
                <a:effectLst/>
              </a:rPr>
              <a:t>Employers must provide a </a:t>
            </a:r>
            <a:r>
              <a:rPr lang="en-GB" b="1" dirty="0">
                <a:solidFill>
                  <a:srgbClr val="1F6165"/>
                </a:solidFill>
                <a:effectLst/>
              </a:rPr>
              <a:t>________</a:t>
            </a:r>
            <a:r>
              <a:rPr lang="en-GB" dirty="0">
                <a:solidFill>
                  <a:srgbClr val="1F6165"/>
                </a:solidFill>
                <a:effectLst/>
              </a:rPr>
              <a:t> workplace.</a:t>
            </a:r>
            <a:endParaRPr lang="en-GB" dirty="0">
              <a:solidFill>
                <a:srgbClr val="1F6165"/>
              </a:solidFill>
            </a:endParaRPr>
          </a:p>
          <a:p>
            <a:pPr>
              <a:buFont typeface="+mj-lt"/>
              <a:buAutoNum type="arabicPeriod"/>
            </a:pPr>
            <a:r>
              <a:rPr lang="en-GB" dirty="0">
                <a:solidFill>
                  <a:srgbClr val="1F6165"/>
                </a:solidFill>
                <a:effectLst/>
              </a:rPr>
              <a:t>Employers must carry out </a:t>
            </a:r>
            <a:r>
              <a:rPr lang="en-GB" b="1" dirty="0">
                <a:solidFill>
                  <a:srgbClr val="1F6165"/>
                </a:solidFill>
                <a:effectLst/>
              </a:rPr>
              <a:t>________</a:t>
            </a:r>
            <a:r>
              <a:rPr lang="en-GB" dirty="0">
                <a:solidFill>
                  <a:srgbClr val="1F6165"/>
                </a:solidFill>
                <a:effectLst/>
              </a:rPr>
              <a:t> assessments.</a:t>
            </a:r>
            <a:endParaRPr lang="en-GB" dirty="0">
              <a:solidFill>
                <a:srgbClr val="1F6165"/>
              </a:solidFill>
            </a:endParaRPr>
          </a:p>
          <a:p>
            <a:pPr>
              <a:buFont typeface="+mj-lt"/>
              <a:buAutoNum type="arabicPeriod"/>
            </a:pPr>
            <a:r>
              <a:rPr lang="en-GB" dirty="0">
                <a:solidFill>
                  <a:srgbClr val="1F6165"/>
                </a:solidFill>
                <a:effectLst/>
              </a:rPr>
              <a:t>Employees must not put </a:t>
            </a:r>
            <a:r>
              <a:rPr lang="en-GB" b="1" dirty="0">
                <a:solidFill>
                  <a:srgbClr val="1F6165"/>
                </a:solidFill>
                <a:effectLst/>
              </a:rPr>
              <a:t>________</a:t>
            </a:r>
            <a:r>
              <a:rPr lang="en-GB" dirty="0">
                <a:solidFill>
                  <a:srgbClr val="1F6165"/>
                </a:solidFill>
                <a:effectLst/>
              </a:rPr>
              <a:t> at risk.</a:t>
            </a:r>
            <a:endParaRPr lang="en-GB" dirty="0">
              <a:solidFill>
                <a:srgbClr val="1F6165"/>
              </a:solidFill>
            </a:endParaRPr>
          </a:p>
          <a:p>
            <a:pPr>
              <a:buFont typeface="+mj-lt"/>
              <a:buAutoNum type="arabicPeriod"/>
            </a:pPr>
            <a:r>
              <a:rPr lang="en-GB" dirty="0">
                <a:solidFill>
                  <a:srgbClr val="1F6165"/>
                </a:solidFill>
                <a:effectLst/>
              </a:rPr>
              <a:t>Employees must use </a:t>
            </a:r>
            <a:r>
              <a:rPr lang="en-GB" b="1" dirty="0">
                <a:solidFill>
                  <a:srgbClr val="1F6165"/>
                </a:solidFill>
                <a:effectLst/>
              </a:rPr>
              <a:t>________</a:t>
            </a:r>
            <a:r>
              <a:rPr lang="en-GB" dirty="0">
                <a:solidFill>
                  <a:srgbClr val="1F6165"/>
                </a:solidFill>
                <a:effectLst/>
              </a:rPr>
              <a:t> provided by the employer.</a:t>
            </a:r>
            <a:endParaRPr lang="en-GB" dirty="0">
              <a:solidFill>
                <a:srgbClr val="1F6165"/>
              </a:solidFill>
            </a:endParaRPr>
          </a:p>
          <a:p>
            <a:pPr>
              <a:buFont typeface="+mj-lt"/>
              <a:buAutoNum type="arabicPeriod"/>
            </a:pPr>
            <a:r>
              <a:rPr lang="en-GB" dirty="0">
                <a:solidFill>
                  <a:srgbClr val="1F6165"/>
                </a:solidFill>
                <a:effectLst/>
              </a:rPr>
              <a:t>Employers must maintain safe </a:t>
            </a:r>
            <a:r>
              <a:rPr lang="en-GB" b="1" dirty="0">
                <a:solidFill>
                  <a:srgbClr val="1F6165"/>
                </a:solidFill>
                <a:effectLst/>
              </a:rPr>
              <a:t>________</a:t>
            </a:r>
            <a:r>
              <a:rPr lang="en-GB" dirty="0">
                <a:solidFill>
                  <a:srgbClr val="1F6165"/>
                </a:solidFill>
                <a:effectLst/>
              </a:rPr>
              <a:t> and equipment.</a:t>
            </a:r>
          </a:p>
          <a:p>
            <a:pPr>
              <a:buFont typeface="+mj-lt"/>
              <a:buAutoNum type="arabicPeriod"/>
            </a:pPr>
            <a:endParaRPr lang="en-GB" dirty="0">
              <a:solidFill>
                <a:srgbClr val="1F6165"/>
              </a:solidFill>
            </a:endParaRPr>
          </a:p>
          <a:p>
            <a:pPr>
              <a:buNone/>
            </a:pPr>
            <a:r>
              <a:rPr lang="en-GB" b="1" dirty="0">
                <a:solidFill>
                  <a:srgbClr val="1F6165"/>
                </a:solidFill>
                <a:effectLst/>
              </a:rPr>
              <a:t>Word bank:</a:t>
            </a:r>
            <a:r>
              <a:rPr lang="en-GB" dirty="0">
                <a:solidFill>
                  <a:srgbClr val="1F6165"/>
                </a:solidFill>
                <a:effectLst/>
              </a:rPr>
              <a:t> risk, machines, PPE, safe, risk</a:t>
            </a:r>
            <a:endParaRPr lang="en-GB" dirty="0">
              <a:solidFill>
                <a:srgbClr val="1F6165"/>
              </a:solidFill>
            </a:endParaRPr>
          </a:p>
        </p:txBody>
      </p:sp>
    </p:spTree>
    <p:extLst>
      <p:ext uri="{BB962C8B-B14F-4D97-AF65-F5344CB8AC3E}">
        <p14:creationId xmlns:p14="http://schemas.microsoft.com/office/powerpoint/2010/main" val="2463275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3B2291-F560-D991-A7C8-A5D1BF39A324}"/>
              </a:ext>
            </a:extLst>
          </p:cNvPr>
          <p:cNvSpPr/>
          <p:nvPr/>
        </p:nvSpPr>
        <p:spPr>
          <a:xfrm>
            <a:off x="409871" y="330232"/>
            <a:ext cx="6923223" cy="100964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FCD2CE35-9F61-3368-F633-0A2CC0E51FAB}"/>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0891A942-8E02-9FE2-AB5B-85FBFFE39E93}"/>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B81D16A-2371-ADAF-9FED-7EF86304EB11}"/>
                </a:ext>
              </a:extLst>
            </p:cNvPr>
            <p:cNvSpPr/>
            <p:nvPr/>
          </p:nvSpPr>
          <p:spPr>
            <a:xfrm rot="21009592">
              <a:off x="966334" y="426940"/>
              <a:ext cx="3620249" cy="1142507"/>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Activity Sheet.</a:t>
              </a:r>
            </a:p>
          </p:txBody>
        </p:sp>
      </p:grpSp>
      <p:grpSp>
        <p:nvGrpSpPr>
          <p:cNvPr id="9" name="Group 8">
            <a:extLst>
              <a:ext uri="{FF2B5EF4-FFF2-40B4-BE49-F238E27FC236}">
                <a16:creationId xmlns:a16="http://schemas.microsoft.com/office/drawing/2014/main" id="{2CD9E380-BD5E-3234-76C3-6107F6C0E00B}"/>
              </a:ext>
            </a:extLst>
          </p:cNvPr>
          <p:cNvGrpSpPr/>
          <p:nvPr/>
        </p:nvGrpSpPr>
        <p:grpSpPr>
          <a:xfrm>
            <a:off x="1933696" y="9756900"/>
            <a:ext cx="5436782" cy="744280"/>
            <a:chOff x="6560287" y="5869172"/>
            <a:chExt cx="5436782" cy="744280"/>
          </a:xfrm>
        </p:grpSpPr>
        <p:sp>
          <p:nvSpPr>
            <p:cNvPr id="10" name="Right Triangle 9">
              <a:extLst>
                <a:ext uri="{FF2B5EF4-FFF2-40B4-BE49-F238E27FC236}">
                  <a16:creationId xmlns:a16="http://schemas.microsoft.com/office/drawing/2014/main" id="{0F82163D-C2A2-5928-5FB7-1881A00176B2}"/>
                </a:ext>
              </a:extLst>
            </p:cNvPr>
            <p:cNvSpPr/>
            <p:nvPr/>
          </p:nvSpPr>
          <p:spPr>
            <a:xfrm rot="10800000" flipV="1">
              <a:off x="6560287" y="5869172"/>
              <a:ext cx="5436782" cy="744279"/>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F6C67029-ACD1-C49D-CCCD-6DF0C6D036F5}"/>
                </a:ext>
              </a:extLst>
            </p:cNvPr>
            <p:cNvGrpSpPr/>
            <p:nvPr/>
          </p:nvGrpSpPr>
          <p:grpSpPr>
            <a:xfrm>
              <a:off x="11208006" y="6251944"/>
              <a:ext cx="711091" cy="361508"/>
              <a:chOff x="2465941" y="5708261"/>
              <a:chExt cx="2196316" cy="1080000"/>
            </a:xfrm>
          </p:grpSpPr>
          <p:pic>
            <p:nvPicPr>
              <p:cNvPr id="13" name="Picture 12">
                <a:extLst>
                  <a:ext uri="{FF2B5EF4-FFF2-40B4-BE49-F238E27FC236}">
                    <a16:creationId xmlns:a16="http://schemas.microsoft.com/office/drawing/2014/main" id="{3D94ED34-05CF-3FEF-02C3-0622A30DAC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5941" y="5829986"/>
                <a:ext cx="836964" cy="836550"/>
              </a:xfrm>
              <a:prstGeom prst="rect">
                <a:avLst/>
              </a:prstGeom>
            </p:spPr>
          </p:pic>
          <p:pic>
            <p:nvPicPr>
              <p:cNvPr id="14" name="Picture 13">
                <a:extLst>
                  <a:ext uri="{FF2B5EF4-FFF2-40B4-BE49-F238E27FC236}">
                    <a16:creationId xmlns:a16="http://schemas.microsoft.com/office/drawing/2014/main" id="{9F4F4913-B963-9395-AF4A-EAB64177B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2257" y="5708261"/>
                <a:ext cx="1080000" cy="1080000"/>
              </a:xfrm>
              <a:prstGeom prst="rect">
                <a:avLst/>
              </a:prstGeom>
            </p:spPr>
          </p:pic>
        </p:grpSp>
      </p:grpSp>
      <p:sp>
        <p:nvSpPr>
          <p:cNvPr id="18" name="Flowchart: Connector 17">
            <a:extLst>
              <a:ext uri="{FF2B5EF4-FFF2-40B4-BE49-F238E27FC236}">
                <a16:creationId xmlns:a16="http://schemas.microsoft.com/office/drawing/2014/main" id="{77956B97-835E-3580-A2F4-26F7CDE6F080}"/>
              </a:ext>
            </a:extLst>
          </p:cNvPr>
          <p:cNvSpPr/>
          <p:nvPr/>
        </p:nvSpPr>
        <p:spPr>
          <a:xfrm>
            <a:off x="5431853" y="330232"/>
            <a:ext cx="1898839" cy="1898839"/>
          </a:xfrm>
          <a:prstGeom prst="flowChartConnector">
            <a:avLst/>
          </a:prstGeom>
          <a:solidFill>
            <a:srgbClr val="1F6165"/>
          </a:solidFill>
          <a:ln>
            <a:solidFill>
              <a:schemeClr val="bg1"/>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8204641A-6ECD-904B-FD87-2DD28F07A3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1272" y="739651"/>
            <a:ext cx="1080000" cy="1080000"/>
          </a:xfrm>
          <a:prstGeom prst="rect">
            <a:avLst/>
          </a:prstGeom>
        </p:spPr>
      </p:pic>
      <p:sp>
        <p:nvSpPr>
          <p:cNvPr id="21" name="TextBox 20">
            <a:extLst>
              <a:ext uri="{FF2B5EF4-FFF2-40B4-BE49-F238E27FC236}">
                <a16:creationId xmlns:a16="http://schemas.microsoft.com/office/drawing/2014/main" id="{C9B49536-6E18-915C-81DB-5EC36D2EB1A6}"/>
              </a:ext>
            </a:extLst>
          </p:cNvPr>
          <p:cNvSpPr txBox="1"/>
          <p:nvPr/>
        </p:nvSpPr>
        <p:spPr>
          <a:xfrm>
            <a:off x="228983" y="265123"/>
            <a:ext cx="3928302" cy="261610"/>
          </a:xfrm>
          <a:prstGeom prst="rect">
            <a:avLst/>
          </a:prstGeom>
          <a:noFill/>
        </p:spPr>
        <p:txBody>
          <a:bodyPr wrap="square" rtlCol="0">
            <a:spAutoFit/>
          </a:bodyPr>
          <a:lstStyle/>
          <a:p>
            <a:r>
              <a:rPr lang="en-GB" sz="1100" dirty="0">
                <a:solidFill>
                  <a:schemeClr val="bg1"/>
                </a:solidFill>
              </a:rPr>
              <a:t>101.1a – Wordsearch.</a:t>
            </a:r>
          </a:p>
        </p:txBody>
      </p:sp>
      <p:sp>
        <p:nvSpPr>
          <p:cNvPr id="22" name="TextBox 21">
            <a:extLst>
              <a:ext uri="{FF2B5EF4-FFF2-40B4-BE49-F238E27FC236}">
                <a16:creationId xmlns:a16="http://schemas.microsoft.com/office/drawing/2014/main" id="{7A155E8E-BD3E-ED1E-A550-5601F7543B5F}"/>
              </a:ext>
            </a:extLst>
          </p:cNvPr>
          <p:cNvSpPr txBox="1"/>
          <p:nvPr/>
        </p:nvSpPr>
        <p:spPr>
          <a:xfrm>
            <a:off x="5234542" y="206852"/>
            <a:ext cx="2260800" cy="2260800"/>
          </a:xfrm>
          <a:prstGeom prst="rect">
            <a:avLst/>
          </a:prstGeom>
          <a:noFill/>
        </p:spPr>
        <p:txBody>
          <a:bodyPr wrap="square" rtlCol="0">
            <a:prstTxWarp prst="textArchDown">
              <a:avLst/>
            </a:prstTxWarp>
            <a:spAutoFit/>
          </a:bodyPr>
          <a:lstStyle/>
          <a:p>
            <a:pPr algn="ctr"/>
            <a:r>
              <a:rPr lang="en-GB" sz="2800" b="1" dirty="0">
                <a:solidFill>
                  <a:srgbClr val="1F6165"/>
                </a:solidFill>
              </a:rPr>
              <a:t>Wordsearch</a:t>
            </a:r>
          </a:p>
        </p:txBody>
      </p:sp>
      <p:sp>
        <p:nvSpPr>
          <p:cNvPr id="8" name="Rectangle: Rounded Corners 7">
            <a:extLst>
              <a:ext uri="{FF2B5EF4-FFF2-40B4-BE49-F238E27FC236}">
                <a16:creationId xmlns:a16="http://schemas.microsoft.com/office/drawing/2014/main" id="{ADA0C8E7-491E-7FC1-D229-998E361C95EE}"/>
              </a:ext>
            </a:extLst>
          </p:cNvPr>
          <p:cNvSpPr/>
          <p:nvPr/>
        </p:nvSpPr>
        <p:spPr>
          <a:xfrm>
            <a:off x="1023583" y="1976018"/>
            <a:ext cx="3794078" cy="506106"/>
          </a:xfrm>
          <a:prstGeom prst="roundRect">
            <a:avLst>
              <a:gd name="adj" fmla="val 30150"/>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5A4AD9A4-E74D-328D-A24B-0EDC72585CA3}"/>
              </a:ext>
            </a:extLst>
          </p:cNvPr>
          <p:cNvSpPr txBox="1"/>
          <p:nvPr/>
        </p:nvSpPr>
        <p:spPr>
          <a:xfrm>
            <a:off x="953138" y="1604950"/>
            <a:ext cx="2498088" cy="369332"/>
          </a:xfrm>
          <a:prstGeom prst="rect">
            <a:avLst/>
          </a:prstGeom>
          <a:noFill/>
        </p:spPr>
        <p:txBody>
          <a:bodyPr wrap="square" rtlCol="0">
            <a:spAutoFit/>
          </a:bodyPr>
          <a:lstStyle/>
          <a:p>
            <a:r>
              <a:rPr lang="en-GB" dirty="0">
                <a:solidFill>
                  <a:srgbClr val="1F6165"/>
                </a:solidFill>
              </a:rPr>
              <a:t>Student Name:</a:t>
            </a:r>
          </a:p>
        </p:txBody>
      </p:sp>
      <p:graphicFrame>
        <p:nvGraphicFramePr>
          <p:cNvPr id="2" name="Object 1">
            <a:extLst>
              <a:ext uri="{FF2B5EF4-FFF2-40B4-BE49-F238E27FC236}">
                <a16:creationId xmlns:a16="http://schemas.microsoft.com/office/drawing/2014/main" id="{7F1D5408-427A-3FE0-47F8-318645A5D88D}"/>
              </a:ext>
            </a:extLst>
          </p:cNvPr>
          <p:cNvGraphicFramePr>
            <a:graphicFrameLocks noChangeAspect="1"/>
          </p:cNvGraphicFramePr>
          <p:nvPr/>
        </p:nvGraphicFramePr>
        <p:xfrm>
          <a:off x="997313" y="3203260"/>
          <a:ext cx="5748338" cy="5795962"/>
        </p:xfrm>
        <a:graphic>
          <a:graphicData uri="http://schemas.openxmlformats.org/presentationml/2006/ole">
            <mc:AlternateContent xmlns:mc="http://schemas.openxmlformats.org/markup-compatibility/2006">
              <mc:Choice xmlns:v="urn:schemas-microsoft-com:vml" Requires="v">
                <p:oleObj name="Document" r:id="rId5" imgW="5747978" imgH="5795657" progId="Word.Document.12">
                  <p:embed/>
                </p:oleObj>
              </mc:Choice>
              <mc:Fallback>
                <p:oleObj name="Document" r:id="rId5" imgW="5747978" imgH="5795657" progId="Word.Document.12">
                  <p:embed/>
                  <p:pic>
                    <p:nvPicPr>
                      <p:cNvPr id="2" name="Object 1">
                        <a:extLst>
                          <a:ext uri="{FF2B5EF4-FFF2-40B4-BE49-F238E27FC236}">
                            <a16:creationId xmlns:a16="http://schemas.microsoft.com/office/drawing/2014/main" id="{7F1D5408-427A-3FE0-47F8-318645A5D88D}"/>
                          </a:ext>
                        </a:extLst>
                      </p:cNvPr>
                      <p:cNvPicPr/>
                      <p:nvPr/>
                    </p:nvPicPr>
                    <p:blipFill>
                      <a:blip r:embed="rId6"/>
                      <a:stretch>
                        <a:fillRect/>
                      </a:stretch>
                    </p:blipFill>
                    <p:spPr>
                      <a:xfrm>
                        <a:off x="997313" y="3203260"/>
                        <a:ext cx="5748338" cy="5795962"/>
                      </a:xfrm>
                      <a:prstGeom prst="rect">
                        <a:avLst/>
                      </a:prstGeom>
                    </p:spPr>
                  </p:pic>
                </p:oleObj>
              </mc:Fallback>
            </mc:AlternateContent>
          </a:graphicData>
        </a:graphic>
      </p:graphicFrame>
    </p:spTree>
    <p:extLst>
      <p:ext uri="{BB962C8B-B14F-4D97-AF65-F5344CB8AC3E}">
        <p14:creationId xmlns:p14="http://schemas.microsoft.com/office/powerpoint/2010/main" val="3059180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48C035-422D-2170-0AD6-C58A5EECADBA}"/>
              </a:ext>
            </a:extLst>
          </p:cNvPr>
          <p:cNvSpPr/>
          <p:nvPr/>
        </p:nvSpPr>
        <p:spPr>
          <a:xfrm>
            <a:off x="409871" y="330232"/>
            <a:ext cx="6923223" cy="100964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A155E8E-BD3E-ED1E-A550-5601F7543B5F}"/>
              </a:ext>
            </a:extLst>
          </p:cNvPr>
          <p:cNvSpPr txBox="1"/>
          <p:nvPr/>
        </p:nvSpPr>
        <p:spPr>
          <a:xfrm>
            <a:off x="5234542" y="206852"/>
            <a:ext cx="2260800" cy="2260800"/>
          </a:xfrm>
          <a:prstGeom prst="rect">
            <a:avLst/>
          </a:prstGeom>
          <a:noFill/>
        </p:spPr>
        <p:txBody>
          <a:bodyPr wrap="square" rtlCol="0">
            <a:prstTxWarp prst="textArchDown">
              <a:avLst/>
            </a:prstTxWarp>
            <a:spAutoFit/>
          </a:bodyPr>
          <a:lstStyle/>
          <a:p>
            <a:pPr algn="ctr"/>
            <a:r>
              <a:rPr lang="en-GB" sz="2800" b="1" dirty="0">
                <a:solidFill>
                  <a:srgbClr val="1F6165"/>
                </a:solidFill>
              </a:rPr>
              <a:t>Crossword</a:t>
            </a:r>
          </a:p>
        </p:txBody>
      </p:sp>
      <p:grpSp>
        <p:nvGrpSpPr>
          <p:cNvPr id="4" name="Group 3">
            <a:extLst>
              <a:ext uri="{FF2B5EF4-FFF2-40B4-BE49-F238E27FC236}">
                <a16:creationId xmlns:a16="http://schemas.microsoft.com/office/drawing/2014/main" id="{FCD2CE35-9F61-3368-F633-0A2CC0E51FAB}"/>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0891A942-8E02-9FE2-AB5B-85FBFFE39E93}"/>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B81D16A-2371-ADAF-9FED-7EF86304EB11}"/>
                </a:ext>
              </a:extLst>
            </p:cNvPr>
            <p:cNvSpPr/>
            <p:nvPr/>
          </p:nvSpPr>
          <p:spPr>
            <a:xfrm rot="21009592">
              <a:off x="966334" y="426940"/>
              <a:ext cx="3620249" cy="1142507"/>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Activity Sheet.</a:t>
              </a:r>
            </a:p>
          </p:txBody>
        </p:sp>
      </p:grpSp>
      <p:grpSp>
        <p:nvGrpSpPr>
          <p:cNvPr id="9" name="Group 8">
            <a:extLst>
              <a:ext uri="{FF2B5EF4-FFF2-40B4-BE49-F238E27FC236}">
                <a16:creationId xmlns:a16="http://schemas.microsoft.com/office/drawing/2014/main" id="{2CD9E380-BD5E-3234-76C3-6107F6C0E00B}"/>
              </a:ext>
            </a:extLst>
          </p:cNvPr>
          <p:cNvGrpSpPr/>
          <p:nvPr/>
        </p:nvGrpSpPr>
        <p:grpSpPr>
          <a:xfrm>
            <a:off x="1933696" y="9756900"/>
            <a:ext cx="5436782" cy="744280"/>
            <a:chOff x="6560287" y="5869172"/>
            <a:chExt cx="5436782" cy="744280"/>
          </a:xfrm>
        </p:grpSpPr>
        <p:sp>
          <p:nvSpPr>
            <p:cNvPr id="10" name="Right Triangle 9">
              <a:extLst>
                <a:ext uri="{FF2B5EF4-FFF2-40B4-BE49-F238E27FC236}">
                  <a16:creationId xmlns:a16="http://schemas.microsoft.com/office/drawing/2014/main" id="{0F82163D-C2A2-5928-5FB7-1881A00176B2}"/>
                </a:ext>
              </a:extLst>
            </p:cNvPr>
            <p:cNvSpPr/>
            <p:nvPr/>
          </p:nvSpPr>
          <p:spPr>
            <a:xfrm rot="10800000" flipV="1">
              <a:off x="6560287" y="5869172"/>
              <a:ext cx="5436782" cy="744279"/>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F6C67029-ACD1-C49D-CCCD-6DF0C6D036F5}"/>
                </a:ext>
              </a:extLst>
            </p:cNvPr>
            <p:cNvGrpSpPr/>
            <p:nvPr/>
          </p:nvGrpSpPr>
          <p:grpSpPr>
            <a:xfrm>
              <a:off x="11257862" y="6251944"/>
              <a:ext cx="661235" cy="361508"/>
              <a:chOff x="2619929" y="5708261"/>
              <a:chExt cx="2042328" cy="1080000"/>
            </a:xfrm>
          </p:grpSpPr>
          <p:pic>
            <p:nvPicPr>
              <p:cNvPr id="13" name="Picture 12">
                <a:extLst>
                  <a:ext uri="{FF2B5EF4-FFF2-40B4-BE49-F238E27FC236}">
                    <a16:creationId xmlns:a16="http://schemas.microsoft.com/office/drawing/2014/main" id="{3D94ED34-05CF-3FEF-02C3-0622A30DAC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9929" y="5794543"/>
                <a:ext cx="836964" cy="836550"/>
              </a:xfrm>
              <a:prstGeom prst="rect">
                <a:avLst/>
              </a:prstGeom>
            </p:spPr>
          </p:pic>
          <p:pic>
            <p:nvPicPr>
              <p:cNvPr id="14" name="Picture 13">
                <a:extLst>
                  <a:ext uri="{FF2B5EF4-FFF2-40B4-BE49-F238E27FC236}">
                    <a16:creationId xmlns:a16="http://schemas.microsoft.com/office/drawing/2014/main" id="{9F4F4913-B963-9395-AF4A-EAB64177B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2257" y="5708261"/>
                <a:ext cx="1080000" cy="1080000"/>
              </a:xfrm>
              <a:prstGeom prst="rect">
                <a:avLst/>
              </a:prstGeom>
            </p:spPr>
          </p:pic>
        </p:grpSp>
      </p:grpSp>
      <p:sp>
        <p:nvSpPr>
          <p:cNvPr id="18" name="Flowchart: Connector 17">
            <a:extLst>
              <a:ext uri="{FF2B5EF4-FFF2-40B4-BE49-F238E27FC236}">
                <a16:creationId xmlns:a16="http://schemas.microsoft.com/office/drawing/2014/main" id="{77956B97-835E-3580-A2F4-26F7CDE6F080}"/>
              </a:ext>
            </a:extLst>
          </p:cNvPr>
          <p:cNvSpPr/>
          <p:nvPr/>
        </p:nvSpPr>
        <p:spPr>
          <a:xfrm>
            <a:off x="5431853" y="330232"/>
            <a:ext cx="1898839" cy="1898839"/>
          </a:xfrm>
          <a:prstGeom prst="flowChartConnector">
            <a:avLst/>
          </a:prstGeom>
          <a:solidFill>
            <a:srgbClr val="1F6165"/>
          </a:solidFill>
          <a:ln>
            <a:solidFill>
              <a:schemeClr val="bg1"/>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8204641A-6ECD-904B-FD87-2DD28F07A37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41272" y="739651"/>
            <a:ext cx="1080000" cy="1080000"/>
          </a:xfrm>
          <a:prstGeom prst="rect">
            <a:avLst/>
          </a:prstGeom>
        </p:spPr>
      </p:pic>
      <p:sp>
        <p:nvSpPr>
          <p:cNvPr id="21" name="TextBox 20">
            <a:extLst>
              <a:ext uri="{FF2B5EF4-FFF2-40B4-BE49-F238E27FC236}">
                <a16:creationId xmlns:a16="http://schemas.microsoft.com/office/drawing/2014/main" id="{C9B49536-6E18-915C-81DB-5EC36D2EB1A6}"/>
              </a:ext>
            </a:extLst>
          </p:cNvPr>
          <p:cNvSpPr txBox="1"/>
          <p:nvPr/>
        </p:nvSpPr>
        <p:spPr>
          <a:xfrm>
            <a:off x="228983" y="265123"/>
            <a:ext cx="3928302" cy="261610"/>
          </a:xfrm>
          <a:prstGeom prst="rect">
            <a:avLst/>
          </a:prstGeom>
          <a:noFill/>
        </p:spPr>
        <p:txBody>
          <a:bodyPr wrap="square" rtlCol="0">
            <a:spAutoFit/>
          </a:bodyPr>
          <a:lstStyle/>
          <a:p>
            <a:r>
              <a:rPr lang="en-GB" sz="1100" dirty="0">
                <a:solidFill>
                  <a:schemeClr val="bg1"/>
                </a:solidFill>
              </a:rPr>
              <a:t>101.1b – Crossword.</a:t>
            </a:r>
          </a:p>
        </p:txBody>
      </p:sp>
      <p:graphicFrame>
        <p:nvGraphicFramePr>
          <p:cNvPr id="2" name="Object 1">
            <a:extLst>
              <a:ext uri="{FF2B5EF4-FFF2-40B4-BE49-F238E27FC236}">
                <a16:creationId xmlns:a16="http://schemas.microsoft.com/office/drawing/2014/main" id="{282D868F-DE76-AA5E-D33D-C5D199B64744}"/>
              </a:ext>
            </a:extLst>
          </p:cNvPr>
          <p:cNvGraphicFramePr>
            <a:graphicFrameLocks noChangeAspect="1"/>
          </p:cNvGraphicFramePr>
          <p:nvPr/>
        </p:nvGraphicFramePr>
        <p:xfrm>
          <a:off x="1110016" y="3177655"/>
          <a:ext cx="5748337" cy="5932487"/>
        </p:xfrm>
        <a:graphic>
          <a:graphicData uri="http://schemas.openxmlformats.org/presentationml/2006/ole">
            <mc:AlternateContent xmlns:mc="http://schemas.openxmlformats.org/markup-compatibility/2006">
              <mc:Choice xmlns:v="urn:schemas-microsoft-com:vml" Requires="v">
                <p:oleObj name="Document" r:id="rId5" imgW="5747978" imgH="5933014" progId="Word.Document.12">
                  <p:embed/>
                </p:oleObj>
              </mc:Choice>
              <mc:Fallback>
                <p:oleObj name="Document" r:id="rId5" imgW="5747978" imgH="5933014" progId="Word.Document.12">
                  <p:embed/>
                  <p:pic>
                    <p:nvPicPr>
                      <p:cNvPr id="2" name="Object 1">
                        <a:extLst>
                          <a:ext uri="{FF2B5EF4-FFF2-40B4-BE49-F238E27FC236}">
                            <a16:creationId xmlns:a16="http://schemas.microsoft.com/office/drawing/2014/main" id="{282D868F-DE76-AA5E-D33D-C5D199B64744}"/>
                          </a:ext>
                        </a:extLst>
                      </p:cNvPr>
                      <p:cNvPicPr/>
                      <p:nvPr/>
                    </p:nvPicPr>
                    <p:blipFill>
                      <a:blip r:embed="rId6"/>
                      <a:stretch>
                        <a:fillRect/>
                      </a:stretch>
                    </p:blipFill>
                    <p:spPr>
                      <a:xfrm>
                        <a:off x="1110016" y="3177655"/>
                        <a:ext cx="5748337" cy="5932487"/>
                      </a:xfrm>
                      <a:prstGeom prst="rect">
                        <a:avLst/>
                      </a:prstGeom>
                    </p:spPr>
                  </p:pic>
                </p:oleObj>
              </mc:Fallback>
            </mc:AlternateContent>
          </a:graphicData>
        </a:graphic>
      </p:graphicFrame>
      <p:sp>
        <p:nvSpPr>
          <p:cNvPr id="7" name="Rectangle: Rounded Corners 6">
            <a:extLst>
              <a:ext uri="{FF2B5EF4-FFF2-40B4-BE49-F238E27FC236}">
                <a16:creationId xmlns:a16="http://schemas.microsoft.com/office/drawing/2014/main" id="{D04DB4B8-5FF7-FD74-9713-024D0D3855BC}"/>
              </a:ext>
            </a:extLst>
          </p:cNvPr>
          <p:cNvSpPr/>
          <p:nvPr/>
        </p:nvSpPr>
        <p:spPr>
          <a:xfrm>
            <a:off x="1023583" y="1976018"/>
            <a:ext cx="3794078" cy="506106"/>
          </a:xfrm>
          <a:prstGeom prst="roundRect">
            <a:avLst>
              <a:gd name="adj" fmla="val 30150"/>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230070BC-43FD-FC7F-30C0-806B04C54793}"/>
              </a:ext>
            </a:extLst>
          </p:cNvPr>
          <p:cNvSpPr txBox="1"/>
          <p:nvPr/>
        </p:nvSpPr>
        <p:spPr>
          <a:xfrm>
            <a:off x="953138" y="1604950"/>
            <a:ext cx="2498088" cy="369332"/>
          </a:xfrm>
          <a:prstGeom prst="rect">
            <a:avLst/>
          </a:prstGeom>
          <a:noFill/>
        </p:spPr>
        <p:txBody>
          <a:bodyPr wrap="square" rtlCol="0">
            <a:spAutoFit/>
          </a:bodyPr>
          <a:lstStyle/>
          <a:p>
            <a:r>
              <a:rPr lang="en-GB" dirty="0">
                <a:solidFill>
                  <a:srgbClr val="1F6165"/>
                </a:solidFill>
              </a:rPr>
              <a:t>Student Name:</a:t>
            </a:r>
          </a:p>
        </p:txBody>
      </p:sp>
    </p:spTree>
    <p:extLst>
      <p:ext uri="{BB962C8B-B14F-4D97-AF65-F5344CB8AC3E}">
        <p14:creationId xmlns:p14="http://schemas.microsoft.com/office/powerpoint/2010/main" val="2510143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BFC75A-1796-12CF-DA6F-D5F19D0C3664}"/>
              </a:ext>
            </a:extLst>
          </p:cNvPr>
          <p:cNvSpPr/>
          <p:nvPr/>
        </p:nvSpPr>
        <p:spPr>
          <a:xfrm>
            <a:off x="409871" y="330232"/>
            <a:ext cx="6923223" cy="100964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A155E8E-BD3E-ED1E-A550-5601F7543B5F}"/>
              </a:ext>
            </a:extLst>
          </p:cNvPr>
          <p:cNvSpPr txBox="1"/>
          <p:nvPr/>
        </p:nvSpPr>
        <p:spPr>
          <a:xfrm>
            <a:off x="5234542" y="206852"/>
            <a:ext cx="2260800" cy="2260800"/>
          </a:xfrm>
          <a:prstGeom prst="rect">
            <a:avLst/>
          </a:prstGeom>
          <a:noFill/>
        </p:spPr>
        <p:txBody>
          <a:bodyPr wrap="square" rtlCol="0">
            <a:prstTxWarp prst="textArchDown">
              <a:avLst/>
            </a:prstTxWarp>
            <a:spAutoFit/>
          </a:bodyPr>
          <a:lstStyle/>
          <a:p>
            <a:pPr algn="ctr"/>
            <a:r>
              <a:rPr lang="en-GB" sz="2800" b="1" dirty="0">
                <a:solidFill>
                  <a:srgbClr val="1F6165"/>
                </a:solidFill>
              </a:rPr>
              <a:t>Word Scramble</a:t>
            </a:r>
          </a:p>
        </p:txBody>
      </p:sp>
      <p:grpSp>
        <p:nvGrpSpPr>
          <p:cNvPr id="4" name="Group 3">
            <a:extLst>
              <a:ext uri="{FF2B5EF4-FFF2-40B4-BE49-F238E27FC236}">
                <a16:creationId xmlns:a16="http://schemas.microsoft.com/office/drawing/2014/main" id="{FCD2CE35-9F61-3368-F633-0A2CC0E51FAB}"/>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0891A942-8E02-9FE2-AB5B-85FBFFE39E93}"/>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B81D16A-2371-ADAF-9FED-7EF86304EB11}"/>
                </a:ext>
              </a:extLst>
            </p:cNvPr>
            <p:cNvSpPr/>
            <p:nvPr/>
          </p:nvSpPr>
          <p:spPr>
            <a:xfrm rot="21009592">
              <a:off x="966334" y="426940"/>
              <a:ext cx="3620249" cy="1142507"/>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Activity Sheet.</a:t>
              </a:r>
            </a:p>
          </p:txBody>
        </p:sp>
      </p:grpSp>
      <p:grpSp>
        <p:nvGrpSpPr>
          <p:cNvPr id="9" name="Group 8">
            <a:extLst>
              <a:ext uri="{FF2B5EF4-FFF2-40B4-BE49-F238E27FC236}">
                <a16:creationId xmlns:a16="http://schemas.microsoft.com/office/drawing/2014/main" id="{2CD9E380-BD5E-3234-76C3-6107F6C0E00B}"/>
              </a:ext>
            </a:extLst>
          </p:cNvPr>
          <p:cNvGrpSpPr/>
          <p:nvPr/>
        </p:nvGrpSpPr>
        <p:grpSpPr>
          <a:xfrm>
            <a:off x="1933696" y="9756900"/>
            <a:ext cx="5436782" cy="744280"/>
            <a:chOff x="6560287" y="5869172"/>
            <a:chExt cx="5436782" cy="744280"/>
          </a:xfrm>
        </p:grpSpPr>
        <p:sp>
          <p:nvSpPr>
            <p:cNvPr id="10" name="Right Triangle 9">
              <a:extLst>
                <a:ext uri="{FF2B5EF4-FFF2-40B4-BE49-F238E27FC236}">
                  <a16:creationId xmlns:a16="http://schemas.microsoft.com/office/drawing/2014/main" id="{0F82163D-C2A2-5928-5FB7-1881A00176B2}"/>
                </a:ext>
              </a:extLst>
            </p:cNvPr>
            <p:cNvSpPr/>
            <p:nvPr/>
          </p:nvSpPr>
          <p:spPr>
            <a:xfrm rot="10800000" flipV="1">
              <a:off x="6560287" y="5869172"/>
              <a:ext cx="5436782" cy="744279"/>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F6C67029-ACD1-C49D-CCCD-6DF0C6D036F5}"/>
                </a:ext>
              </a:extLst>
            </p:cNvPr>
            <p:cNvGrpSpPr/>
            <p:nvPr/>
          </p:nvGrpSpPr>
          <p:grpSpPr>
            <a:xfrm>
              <a:off x="11220478" y="6251944"/>
              <a:ext cx="698619" cy="361508"/>
              <a:chOff x="2504463" y="5708261"/>
              <a:chExt cx="2157794" cy="1080000"/>
            </a:xfrm>
          </p:grpSpPr>
          <p:pic>
            <p:nvPicPr>
              <p:cNvPr id="13" name="Picture 12">
                <a:extLst>
                  <a:ext uri="{FF2B5EF4-FFF2-40B4-BE49-F238E27FC236}">
                    <a16:creationId xmlns:a16="http://schemas.microsoft.com/office/drawing/2014/main" id="{3D94ED34-05CF-3FEF-02C3-0622A30DAC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4463" y="5729176"/>
                <a:ext cx="836964" cy="836550"/>
              </a:xfrm>
              <a:prstGeom prst="rect">
                <a:avLst/>
              </a:prstGeom>
            </p:spPr>
          </p:pic>
          <p:pic>
            <p:nvPicPr>
              <p:cNvPr id="14" name="Picture 13">
                <a:extLst>
                  <a:ext uri="{FF2B5EF4-FFF2-40B4-BE49-F238E27FC236}">
                    <a16:creationId xmlns:a16="http://schemas.microsoft.com/office/drawing/2014/main" id="{9F4F4913-B963-9395-AF4A-EAB64177B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2257" y="5708261"/>
                <a:ext cx="1080000" cy="1080000"/>
              </a:xfrm>
              <a:prstGeom prst="rect">
                <a:avLst/>
              </a:prstGeom>
            </p:spPr>
          </p:pic>
        </p:grpSp>
      </p:grpSp>
      <p:sp>
        <p:nvSpPr>
          <p:cNvPr id="18" name="Flowchart: Connector 17">
            <a:extLst>
              <a:ext uri="{FF2B5EF4-FFF2-40B4-BE49-F238E27FC236}">
                <a16:creationId xmlns:a16="http://schemas.microsoft.com/office/drawing/2014/main" id="{77956B97-835E-3580-A2F4-26F7CDE6F080}"/>
              </a:ext>
            </a:extLst>
          </p:cNvPr>
          <p:cNvSpPr/>
          <p:nvPr/>
        </p:nvSpPr>
        <p:spPr>
          <a:xfrm>
            <a:off x="5431853" y="330232"/>
            <a:ext cx="1898839" cy="1898839"/>
          </a:xfrm>
          <a:prstGeom prst="flowChartConnector">
            <a:avLst/>
          </a:prstGeom>
          <a:solidFill>
            <a:srgbClr val="1F6165"/>
          </a:solidFill>
          <a:ln>
            <a:solidFill>
              <a:schemeClr val="bg1"/>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8204641A-6ECD-904B-FD87-2DD28F07A37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41272" y="739651"/>
            <a:ext cx="1080000" cy="1080000"/>
          </a:xfrm>
          <a:prstGeom prst="rect">
            <a:avLst/>
          </a:prstGeom>
        </p:spPr>
      </p:pic>
      <p:sp>
        <p:nvSpPr>
          <p:cNvPr id="21" name="TextBox 20">
            <a:extLst>
              <a:ext uri="{FF2B5EF4-FFF2-40B4-BE49-F238E27FC236}">
                <a16:creationId xmlns:a16="http://schemas.microsoft.com/office/drawing/2014/main" id="{C9B49536-6E18-915C-81DB-5EC36D2EB1A6}"/>
              </a:ext>
            </a:extLst>
          </p:cNvPr>
          <p:cNvSpPr txBox="1"/>
          <p:nvPr/>
        </p:nvSpPr>
        <p:spPr>
          <a:xfrm>
            <a:off x="228983" y="265123"/>
            <a:ext cx="3928302" cy="261610"/>
          </a:xfrm>
          <a:prstGeom prst="rect">
            <a:avLst/>
          </a:prstGeom>
          <a:noFill/>
        </p:spPr>
        <p:txBody>
          <a:bodyPr wrap="square" rtlCol="0">
            <a:spAutoFit/>
          </a:bodyPr>
          <a:lstStyle/>
          <a:p>
            <a:r>
              <a:rPr lang="en-GB" sz="1100" dirty="0">
                <a:solidFill>
                  <a:schemeClr val="bg1"/>
                </a:solidFill>
              </a:rPr>
              <a:t>101.1c – Word Scramble.</a:t>
            </a:r>
          </a:p>
        </p:txBody>
      </p:sp>
      <p:graphicFrame>
        <p:nvGraphicFramePr>
          <p:cNvPr id="3" name="Object 2">
            <a:extLst>
              <a:ext uri="{FF2B5EF4-FFF2-40B4-BE49-F238E27FC236}">
                <a16:creationId xmlns:a16="http://schemas.microsoft.com/office/drawing/2014/main" id="{872B3027-B608-CF2B-4E2D-8648B5EA9196}"/>
              </a:ext>
            </a:extLst>
          </p:cNvPr>
          <p:cNvGraphicFramePr>
            <a:graphicFrameLocks noChangeAspect="1"/>
          </p:cNvGraphicFramePr>
          <p:nvPr/>
        </p:nvGraphicFramePr>
        <p:xfrm>
          <a:off x="1006838" y="3617572"/>
          <a:ext cx="5729288" cy="2919413"/>
        </p:xfrm>
        <a:graphic>
          <a:graphicData uri="http://schemas.openxmlformats.org/presentationml/2006/ole">
            <mc:AlternateContent xmlns:mc="http://schemas.openxmlformats.org/markup-compatibility/2006">
              <mc:Choice xmlns:v="urn:schemas-microsoft-com:vml" Requires="v">
                <p:oleObj name="Document" r:id="rId5" imgW="5728906" imgH="2918739" progId="Word.Document.12">
                  <p:embed/>
                </p:oleObj>
              </mc:Choice>
              <mc:Fallback>
                <p:oleObj name="Document" r:id="rId5" imgW="5728906" imgH="2918739" progId="Word.Document.12">
                  <p:embed/>
                  <p:pic>
                    <p:nvPicPr>
                      <p:cNvPr id="3" name="Object 2">
                        <a:extLst>
                          <a:ext uri="{FF2B5EF4-FFF2-40B4-BE49-F238E27FC236}">
                            <a16:creationId xmlns:a16="http://schemas.microsoft.com/office/drawing/2014/main" id="{872B3027-B608-CF2B-4E2D-8648B5EA9196}"/>
                          </a:ext>
                        </a:extLst>
                      </p:cNvPr>
                      <p:cNvPicPr/>
                      <p:nvPr/>
                    </p:nvPicPr>
                    <p:blipFill>
                      <a:blip r:embed="rId6"/>
                      <a:stretch>
                        <a:fillRect/>
                      </a:stretch>
                    </p:blipFill>
                    <p:spPr>
                      <a:xfrm>
                        <a:off x="1006838" y="3617572"/>
                        <a:ext cx="5729288" cy="2919413"/>
                      </a:xfrm>
                      <a:prstGeom prst="rect">
                        <a:avLst/>
                      </a:prstGeom>
                    </p:spPr>
                  </p:pic>
                </p:oleObj>
              </mc:Fallback>
            </mc:AlternateContent>
          </a:graphicData>
        </a:graphic>
      </p:graphicFrame>
      <p:sp>
        <p:nvSpPr>
          <p:cNvPr id="7" name="Rectangle: Rounded Corners 6">
            <a:extLst>
              <a:ext uri="{FF2B5EF4-FFF2-40B4-BE49-F238E27FC236}">
                <a16:creationId xmlns:a16="http://schemas.microsoft.com/office/drawing/2014/main" id="{2A7EA06D-FFF8-B6DB-3CEA-F9AF88C1BF4C}"/>
              </a:ext>
            </a:extLst>
          </p:cNvPr>
          <p:cNvSpPr/>
          <p:nvPr/>
        </p:nvSpPr>
        <p:spPr>
          <a:xfrm>
            <a:off x="1023583" y="1976018"/>
            <a:ext cx="3794078" cy="506106"/>
          </a:xfrm>
          <a:prstGeom prst="roundRect">
            <a:avLst>
              <a:gd name="adj" fmla="val 30150"/>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F1F90C8-2E82-8AA7-9B73-C50F6187D98E}"/>
              </a:ext>
            </a:extLst>
          </p:cNvPr>
          <p:cNvSpPr txBox="1"/>
          <p:nvPr/>
        </p:nvSpPr>
        <p:spPr>
          <a:xfrm>
            <a:off x="953138" y="1604950"/>
            <a:ext cx="2498088" cy="369332"/>
          </a:xfrm>
          <a:prstGeom prst="rect">
            <a:avLst/>
          </a:prstGeom>
          <a:noFill/>
        </p:spPr>
        <p:txBody>
          <a:bodyPr wrap="square" rtlCol="0">
            <a:spAutoFit/>
          </a:bodyPr>
          <a:lstStyle/>
          <a:p>
            <a:r>
              <a:rPr lang="en-GB" dirty="0">
                <a:solidFill>
                  <a:srgbClr val="1F6165"/>
                </a:solidFill>
              </a:rPr>
              <a:t>Student Name:</a:t>
            </a:r>
          </a:p>
        </p:txBody>
      </p:sp>
    </p:spTree>
    <p:extLst>
      <p:ext uri="{BB962C8B-B14F-4D97-AF65-F5344CB8AC3E}">
        <p14:creationId xmlns:p14="http://schemas.microsoft.com/office/powerpoint/2010/main" val="2085708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F8BDB-8224-27F8-3A90-B4976F819EBF}"/>
              </a:ext>
            </a:extLst>
          </p:cNvPr>
          <p:cNvSpPr/>
          <p:nvPr/>
        </p:nvSpPr>
        <p:spPr>
          <a:xfrm>
            <a:off x="409871" y="330232"/>
            <a:ext cx="6923223" cy="100964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A155E8E-BD3E-ED1E-A550-5601F7543B5F}"/>
              </a:ext>
            </a:extLst>
          </p:cNvPr>
          <p:cNvSpPr txBox="1"/>
          <p:nvPr/>
        </p:nvSpPr>
        <p:spPr>
          <a:xfrm>
            <a:off x="5234542" y="206852"/>
            <a:ext cx="2260800" cy="2260800"/>
          </a:xfrm>
          <a:prstGeom prst="rect">
            <a:avLst/>
          </a:prstGeom>
          <a:noFill/>
        </p:spPr>
        <p:txBody>
          <a:bodyPr wrap="square" rtlCol="0">
            <a:prstTxWarp prst="textArchDown">
              <a:avLst/>
            </a:prstTxWarp>
            <a:spAutoFit/>
          </a:bodyPr>
          <a:lstStyle/>
          <a:p>
            <a:pPr algn="ctr"/>
            <a:r>
              <a:rPr lang="en-GB" sz="2800" b="1" dirty="0">
                <a:solidFill>
                  <a:srgbClr val="1F6165"/>
                </a:solidFill>
              </a:rPr>
              <a:t>Word Match</a:t>
            </a:r>
          </a:p>
        </p:txBody>
      </p:sp>
      <p:grpSp>
        <p:nvGrpSpPr>
          <p:cNvPr id="4" name="Group 3">
            <a:extLst>
              <a:ext uri="{FF2B5EF4-FFF2-40B4-BE49-F238E27FC236}">
                <a16:creationId xmlns:a16="http://schemas.microsoft.com/office/drawing/2014/main" id="{FCD2CE35-9F61-3368-F633-0A2CC0E51FAB}"/>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0891A942-8E02-9FE2-AB5B-85FBFFE39E93}"/>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B81D16A-2371-ADAF-9FED-7EF86304EB11}"/>
                </a:ext>
              </a:extLst>
            </p:cNvPr>
            <p:cNvSpPr/>
            <p:nvPr/>
          </p:nvSpPr>
          <p:spPr>
            <a:xfrm rot="21009592">
              <a:off x="966334" y="426940"/>
              <a:ext cx="3620249" cy="1142507"/>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Activity Sheet.</a:t>
              </a:r>
            </a:p>
          </p:txBody>
        </p:sp>
      </p:grpSp>
      <p:grpSp>
        <p:nvGrpSpPr>
          <p:cNvPr id="9" name="Group 8">
            <a:extLst>
              <a:ext uri="{FF2B5EF4-FFF2-40B4-BE49-F238E27FC236}">
                <a16:creationId xmlns:a16="http://schemas.microsoft.com/office/drawing/2014/main" id="{2CD9E380-BD5E-3234-76C3-6107F6C0E00B}"/>
              </a:ext>
            </a:extLst>
          </p:cNvPr>
          <p:cNvGrpSpPr/>
          <p:nvPr/>
        </p:nvGrpSpPr>
        <p:grpSpPr>
          <a:xfrm>
            <a:off x="1933696" y="9756900"/>
            <a:ext cx="5436782" cy="744280"/>
            <a:chOff x="6560287" y="5869172"/>
            <a:chExt cx="5436782" cy="744280"/>
          </a:xfrm>
        </p:grpSpPr>
        <p:sp>
          <p:nvSpPr>
            <p:cNvPr id="10" name="Right Triangle 9">
              <a:extLst>
                <a:ext uri="{FF2B5EF4-FFF2-40B4-BE49-F238E27FC236}">
                  <a16:creationId xmlns:a16="http://schemas.microsoft.com/office/drawing/2014/main" id="{0F82163D-C2A2-5928-5FB7-1881A00176B2}"/>
                </a:ext>
              </a:extLst>
            </p:cNvPr>
            <p:cNvSpPr/>
            <p:nvPr/>
          </p:nvSpPr>
          <p:spPr>
            <a:xfrm rot="10800000" flipV="1">
              <a:off x="6560287" y="5869172"/>
              <a:ext cx="5436782" cy="744279"/>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F6C67029-ACD1-C49D-CCCD-6DF0C6D036F5}"/>
                </a:ext>
              </a:extLst>
            </p:cNvPr>
            <p:cNvGrpSpPr/>
            <p:nvPr/>
          </p:nvGrpSpPr>
          <p:grpSpPr>
            <a:xfrm>
              <a:off x="11199841" y="6251944"/>
              <a:ext cx="719256" cy="361508"/>
              <a:chOff x="2440722" y="5708261"/>
              <a:chExt cx="2221535" cy="1080000"/>
            </a:xfrm>
          </p:grpSpPr>
          <p:pic>
            <p:nvPicPr>
              <p:cNvPr id="13" name="Picture 12">
                <a:extLst>
                  <a:ext uri="{FF2B5EF4-FFF2-40B4-BE49-F238E27FC236}">
                    <a16:creationId xmlns:a16="http://schemas.microsoft.com/office/drawing/2014/main" id="{3D94ED34-05CF-3FEF-02C3-0622A30DAC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0722" y="5829986"/>
                <a:ext cx="836964" cy="836550"/>
              </a:xfrm>
              <a:prstGeom prst="rect">
                <a:avLst/>
              </a:prstGeom>
            </p:spPr>
          </p:pic>
          <p:pic>
            <p:nvPicPr>
              <p:cNvPr id="14" name="Picture 13">
                <a:extLst>
                  <a:ext uri="{FF2B5EF4-FFF2-40B4-BE49-F238E27FC236}">
                    <a16:creationId xmlns:a16="http://schemas.microsoft.com/office/drawing/2014/main" id="{9F4F4913-B963-9395-AF4A-EAB64177B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2257" y="5708261"/>
                <a:ext cx="1080000" cy="1080000"/>
              </a:xfrm>
              <a:prstGeom prst="rect">
                <a:avLst/>
              </a:prstGeom>
            </p:spPr>
          </p:pic>
        </p:grpSp>
      </p:grpSp>
      <p:sp>
        <p:nvSpPr>
          <p:cNvPr id="18" name="Flowchart: Connector 17">
            <a:extLst>
              <a:ext uri="{FF2B5EF4-FFF2-40B4-BE49-F238E27FC236}">
                <a16:creationId xmlns:a16="http://schemas.microsoft.com/office/drawing/2014/main" id="{77956B97-835E-3580-A2F4-26F7CDE6F080}"/>
              </a:ext>
            </a:extLst>
          </p:cNvPr>
          <p:cNvSpPr/>
          <p:nvPr/>
        </p:nvSpPr>
        <p:spPr>
          <a:xfrm>
            <a:off x="5431853" y="330232"/>
            <a:ext cx="1898839" cy="1898839"/>
          </a:xfrm>
          <a:prstGeom prst="flowChartConnector">
            <a:avLst/>
          </a:prstGeom>
          <a:solidFill>
            <a:srgbClr val="1F6165"/>
          </a:solidFill>
          <a:ln>
            <a:solidFill>
              <a:schemeClr val="bg1"/>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8204641A-6ECD-904B-FD87-2DD28F07A37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41272" y="739651"/>
            <a:ext cx="1080000" cy="1080000"/>
          </a:xfrm>
          <a:prstGeom prst="rect">
            <a:avLst/>
          </a:prstGeom>
        </p:spPr>
      </p:pic>
      <p:sp>
        <p:nvSpPr>
          <p:cNvPr id="21" name="TextBox 20">
            <a:extLst>
              <a:ext uri="{FF2B5EF4-FFF2-40B4-BE49-F238E27FC236}">
                <a16:creationId xmlns:a16="http://schemas.microsoft.com/office/drawing/2014/main" id="{C9B49536-6E18-915C-81DB-5EC36D2EB1A6}"/>
              </a:ext>
            </a:extLst>
          </p:cNvPr>
          <p:cNvSpPr txBox="1"/>
          <p:nvPr/>
        </p:nvSpPr>
        <p:spPr>
          <a:xfrm>
            <a:off x="228983" y="265123"/>
            <a:ext cx="3928302" cy="261610"/>
          </a:xfrm>
          <a:prstGeom prst="rect">
            <a:avLst/>
          </a:prstGeom>
          <a:noFill/>
        </p:spPr>
        <p:txBody>
          <a:bodyPr wrap="square" rtlCol="0">
            <a:spAutoFit/>
          </a:bodyPr>
          <a:lstStyle/>
          <a:p>
            <a:r>
              <a:rPr lang="en-GB" sz="1100">
                <a:solidFill>
                  <a:schemeClr val="bg1"/>
                </a:solidFill>
              </a:rPr>
              <a:t>101.1d</a:t>
            </a:r>
            <a:r>
              <a:rPr lang="en-GB" sz="1100" dirty="0">
                <a:solidFill>
                  <a:schemeClr val="bg1"/>
                </a:solidFill>
              </a:rPr>
              <a:t>– Word Match.</a:t>
            </a:r>
          </a:p>
        </p:txBody>
      </p:sp>
      <p:sp>
        <p:nvSpPr>
          <p:cNvPr id="3" name="Rectangle: Rounded Corners 2">
            <a:extLst>
              <a:ext uri="{FF2B5EF4-FFF2-40B4-BE49-F238E27FC236}">
                <a16:creationId xmlns:a16="http://schemas.microsoft.com/office/drawing/2014/main" id="{7696EBA7-DE65-26BA-D5E9-2BB0C1E99941}"/>
              </a:ext>
            </a:extLst>
          </p:cNvPr>
          <p:cNvSpPr/>
          <p:nvPr/>
        </p:nvSpPr>
        <p:spPr>
          <a:xfrm>
            <a:off x="1023583" y="1976018"/>
            <a:ext cx="3794078" cy="506106"/>
          </a:xfrm>
          <a:prstGeom prst="roundRect">
            <a:avLst>
              <a:gd name="adj" fmla="val 30150"/>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DD7E9F9-02DC-D454-16E8-98EB7E8C35B3}"/>
              </a:ext>
            </a:extLst>
          </p:cNvPr>
          <p:cNvSpPr txBox="1"/>
          <p:nvPr/>
        </p:nvSpPr>
        <p:spPr>
          <a:xfrm>
            <a:off x="953138" y="1604950"/>
            <a:ext cx="2498088" cy="369332"/>
          </a:xfrm>
          <a:prstGeom prst="rect">
            <a:avLst/>
          </a:prstGeom>
          <a:noFill/>
        </p:spPr>
        <p:txBody>
          <a:bodyPr wrap="square" rtlCol="0">
            <a:spAutoFit/>
          </a:bodyPr>
          <a:lstStyle/>
          <a:p>
            <a:r>
              <a:rPr lang="en-GB" dirty="0">
                <a:solidFill>
                  <a:srgbClr val="1F6165"/>
                </a:solidFill>
              </a:rPr>
              <a:t>Student Name:</a:t>
            </a:r>
          </a:p>
        </p:txBody>
      </p:sp>
      <p:graphicFrame>
        <p:nvGraphicFramePr>
          <p:cNvPr id="8" name="Object 7">
            <a:extLst>
              <a:ext uri="{FF2B5EF4-FFF2-40B4-BE49-F238E27FC236}">
                <a16:creationId xmlns:a16="http://schemas.microsoft.com/office/drawing/2014/main" id="{BF32334D-D8E6-E08B-8D34-0161F9D347EB}"/>
              </a:ext>
            </a:extLst>
          </p:cNvPr>
          <p:cNvGraphicFramePr>
            <a:graphicFrameLocks noChangeAspect="1"/>
          </p:cNvGraphicFramePr>
          <p:nvPr/>
        </p:nvGraphicFramePr>
        <p:xfrm>
          <a:off x="723211" y="3290263"/>
          <a:ext cx="7354762" cy="4895050"/>
        </p:xfrm>
        <a:graphic>
          <a:graphicData uri="http://schemas.openxmlformats.org/presentationml/2006/ole">
            <mc:AlternateContent xmlns:mc="http://schemas.openxmlformats.org/markup-compatibility/2006">
              <mc:Choice xmlns:v="urn:schemas-microsoft-com:vml" Requires="v">
                <p:oleObj name="Document" r:id="rId5" imgW="5747978" imgH="3825437" progId="Word.Document.12">
                  <p:embed/>
                </p:oleObj>
              </mc:Choice>
              <mc:Fallback>
                <p:oleObj name="Document" r:id="rId5" imgW="5747978" imgH="3825437" progId="Word.Document.12">
                  <p:embed/>
                  <p:pic>
                    <p:nvPicPr>
                      <p:cNvPr id="8" name="Object 7">
                        <a:extLst>
                          <a:ext uri="{FF2B5EF4-FFF2-40B4-BE49-F238E27FC236}">
                            <a16:creationId xmlns:a16="http://schemas.microsoft.com/office/drawing/2014/main" id="{BF32334D-D8E6-E08B-8D34-0161F9D347EB}"/>
                          </a:ext>
                        </a:extLst>
                      </p:cNvPr>
                      <p:cNvPicPr/>
                      <p:nvPr/>
                    </p:nvPicPr>
                    <p:blipFill>
                      <a:blip r:embed="rId6"/>
                      <a:stretch>
                        <a:fillRect/>
                      </a:stretch>
                    </p:blipFill>
                    <p:spPr>
                      <a:xfrm>
                        <a:off x="723211" y="3290263"/>
                        <a:ext cx="7354762" cy="4895050"/>
                      </a:xfrm>
                      <a:prstGeom prst="rect">
                        <a:avLst/>
                      </a:prstGeom>
                    </p:spPr>
                  </p:pic>
                </p:oleObj>
              </mc:Fallback>
            </mc:AlternateContent>
          </a:graphicData>
        </a:graphic>
      </p:graphicFrame>
    </p:spTree>
    <p:extLst>
      <p:ext uri="{BB962C8B-B14F-4D97-AF65-F5344CB8AC3E}">
        <p14:creationId xmlns:p14="http://schemas.microsoft.com/office/powerpoint/2010/main" val="4277452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101CE-FCA6-8E71-243B-29B914936F65}"/>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A917E487-27D2-CE0B-43EF-2B2C9DD4BEFB}"/>
              </a:ext>
            </a:extLst>
          </p:cNvPr>
          <p:cNvGrpSpPr/>
          <p:nvPr/>
        </p:nvGrpSpPr>
        <p:grpSpPr>
          <a:xfrm>
            <a:off x="212652" y="244550"/>
            <a:ext cx="3400142" cy="988505"/>
            <a:chOff x="212651" y="244549"/>
            <a:chExt cx="8761393" cy="2105247"/>
          </a:xfrm>
        </p:grpSpPr>
        <p:sp>
          <p:nvSpPr>
            <p:cNvPr id="3" name="Right Triangle 2">
              <a:extLst>
                <a:ext uri="{FF2B5EF4-FFF2-40B4-BE49-F238E27FC236}">
                  <a16:creationId xmlns:a16="http://schemas.microsoft.com/office/drawing/2014/main" id="{8DACEA45-4DC1-43EF-E49B-82C933582885}"/>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F801F765-88E0-5F5B-F166-7C7A6514AE53}"/>
                </a:ext>
              </a:extLst>
            </p:cNvPr>
            <p:cNvSpPr/>
            <p:nvPr/>
          </p:nvSpPr>
          <p:spPr>
            <a:xfrm rot="21009592">
              <a:off x="332056" y="568059"/>
              <a:ext cx="8641988"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H5P - Wordsearch.</a:t>
              </a:r>
            </a:p>
          </p:txBody>
        </p:sp>
      </p:grpSp>
      <p:pic>
        <p:nvPicPr>
          <p:cNvPr id="6" name="Picture 5">
            <a:extLst>
              <a:ext uri="{FF2B5EF4-FFF2-40B4-BE49-F238E27FC236}">
                <a16:creationId xmlns:a16="http://schemas.microsoft.com/office/drawing/2014/main" id="{EEA34EA3-7FAF-CFDD-486C-8B314CAA15B9}"/>
              </a:ext>
            </a:extLst>
          </p:cNvPr>
          <p:cNvPicPr>
            <a:picLocks noChangeAspect="1"/>
          </p:cNvPicPr>
          <p:nvPr/>
        </p:nvPicPr>
        <p:blipFill>
          <a:blip r:embed="rId2"/>
          <a:stretch>
            <a:fillRect/>
          </a:stretch>
        </p:blipFill>
        <p:spPr>
          <a:xfrm>
            <a:off x="1417618" y="2326459"/>
            <a:ext cx="4724435" cy="6038894"/>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34C05578-92B4-F098-7DA1-D7CCD5691EA9}"/>
              </a:ext>
            </a:extLst>
          </p:cNvPr>
          <p:cNvSpPr/>
          <p:nvPr/>
        </p:nvSpPr>
        <p:spPr>
          <a:xfrm>
            <a:off x="-1" y="9541164"/>
            <a:ext cx="7559675" cy="1150649"/>
          </a:xfrm>
          <a:prstGeom prst="rect">
            <a:avLst/>
          </a:prstGeom>
          <a:gradFill flip="none" rotWithShape="1">
            <a:gsLst>
              <a:gs pos="69000">
                <a:srgbClr val="8DA4AF">
                  <a:alpha val="50000"/>
                </a:srgbClr>
              </a:gs>
              <a:gs pos="38000">
                <a:schemeClr val="accent1">
                  <a:lumMod val="67000"/>
                </a:schemeClr>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35BC8DE4-C6D0-C098-5284-DE0DBA7D6803}"/>
              </a:ext>
            </a:extLst>
          </p:cNvPr>
          <p:cNvGrpSpPr>
            <a:grpSpLocks noChangeAspect="1"/>
          </p:cNvGrpSpPr>
          <p:nvPr/>
        </p:nvGrpSpPr>
        <p:grpSpPr>
          <a:xfrm>
            <a:off x="172172" y="9886595"/>
            <a:ext cx="1554593" cy="805217"/>
            <a:chOff x="5867744" y="10139672"/>
            <a:chExt cx="697946" cy="361508"/>
          </a:xfrm>
        </p:grpSpPr>
        <p:pic>
          <p:nvPicPr>
            <p:cNvPr id="10" name="Picture 9">
              <a:extLst>
                <a:ext uri="{FF2B5EF4-FFF2-40B4-BE49-F238E27FC236}">
                  <a16:creationId xmlns:a16="http://schemas.microsoft.com/office/drawing/2014/main" id="{CA44C183-8BF9-FE17-784A-245E1A110B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744" y="10180417"/>
              <a:ext cx="270980" cy="280018"/>
            </a:xfrm>
            <a:prstGeom prst="rect">
              <a:avLst/>
            </a:prstGeom>
          </p:spPr>
        </p:pic>
        <p:pic>
          <p:nvPicPr>
            <p:cNvPr id="11" name="Picture 10">
              <a:extLst>
                <a:ext uri="{FF2B5EF4-FFF2-40B4-BE49-F238E27FC236}">
                  <a16:creationId xmlns:a16="http://schemas.microsoft.com/office/drawing/2014/main" id="{D13E0195-F9CE-A173-3CAB-E446F02C29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6023" y="10139672"/>
              <a:ext cx="349667" cy="361508"/>
            </a:xfrm>
            <a:prstGeom prst="rect">
              <a:avLst/>
            </a:prstGeom>
          </p:spPr>
        </p:pic>
      </p:grpSp>
      <p:sp>
        <p:nvSpPr>
          <p:cNvPr id="12" name="TextBox 11">
            <a:extLst>
              <a:ext uri="{FF2B5EF4-FFF2-40B4-BE49-F238E27FC236}">
                <a16:creationId xmlns:a16="http://schemas.microsoft.com/office/drawing/2014/main" id="{03293022-49C4-E2F8-D69D-EC4EC059AC2A}"/>
              </a:ext>
            </a:extLst>
          </p:cNvPr>
          <p:cNvSpPr txBox="1"/>
          <p:nvPr/>
        </p:nvSpPr>
        <p:spPr>
          <a:xfrm>
            <a:off x="5464221" y="10309630"/>
            <a:ext cx="2213792" cy="369332"/>
          </a:xfrm>
          <a:prstGeom prst="rect">
            <a:avLst/>
          </a:prstGeom>
          <a:noFill/>
        </p:spPr>
        <p:txBody>
          <a:bodyPr wrap="square" rtlCol="0">
            <a:spAutoFit/>
          </a:bodyPr>
          <a:lstStyle/>
          <a:p>
            <a:r>
              <a:rPr lang="en-GB" dirty="0">
                <a:solidFill>
                  <a:schemeClr val="bg1"/>
                </a:solidFill>
              </a:rPr>
              <a:t>Lecturer: James Rix</a:t>
            </a:r>
          </a:p>
        </p:txBody>
      </p:sp>
      <p:pic>
        <p:nvPicPr>
          <p:cNvPr id="9" name="Picture 8">
            <a:extLst>
              <a:ext uri="{FF2B5EF4-FFF2-40B4-BE49-F238E27FC236}">
                <a16:creationId xmlns:a16="http://schemas.microsoft.com/office/drawing/2014/main" id="{7D35C29B-8068-FCB9-AE1C-B9E4386D00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4221" y="115982"/>
            <a:ext cx="1905000" cy="1905000"/>
          </a:xfrm>
          <a:prstGeom prst="rect">
            <a:avLst/>
          </a:prstGeom>
        </p:spPr>
      </p:pic>
      <p:sp>
        <p:nvSpPr>
          <p:cNvPr id="15" name="TextBox 14">
            <a:extLst>
              <a:ext uri="{FF2B5EF4-FFF2-40B4-BE49-F238E27FC236}">
                <a16:creationId xmlns:a16="http://schemas.microsoft.com/office/drawing/2014/main" id="{84BF99CF-CBE1-6D82-7340-6474411D5FC1}"/>
              </a:ext>
            </a:extLst>
          </p:cNvPr>
          <p:cNvSpPr txBox="1"/>
          <p:nvPr/>
        </p:nvSpPr>
        <p:spPr>
          <a:xfrm>
            <a:off x="97963" y="9256790"/>
            <a:ext cx="3675857" cy="369332"/>
          </a:xfrm>
          <a:prstGeom prst="rect">
            <a:avLst/>
          </a:prstGeom>
          <a:noFill/>
        </p:spPr>
        <p:txBody>
          <a:bodyPr wrap="square" rtlCol="0">
            <a:spAutoFit/>
          </a:bodyPr>
          <a:lstStyle/>
          <a:p>
            <a:r>
              <a:rPr lang="en-GB" b="1" dirty="0">
                <a:solidFill>
                  <a:srgbClr val="1F6165"/>
                </a:solidFill>
              </a:rPr>
              <a:t>101.1 – Wordsearch.</a:t>
            </a:r>
          </a:p>
        </p:txBody>
      </p:sp>
      <p:pic>
        <p:nvPicPr>
          <p:cNvPr id="17" name="Picture 16">
            <a:extLst>
              <a:ext uri="{FF2B5EF4-FFF2-40B4-BE49-F238E27FC236}">
                <a16:creationId xmlns:a16="http://schemas.microsoft.com/office/drawing/2014/main" id="{C5BA7419-A353-00E8-5F7F-B197461814F5}"/>
              </a:ext>
            </a:extLst>
          </p:cNvPr>
          <p:cNvPicPr>
            <a:picLocks noChangeAspect="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495924" y="37852"/>
            <a:ext cx="936000" cy="936000"/>
          </a:xfrm>
          <a:prstGeom prst="rect">
            <a:avLst/>
          </a:prstGeom>
        </p:spPr>
      </p:pic>
    </p:spTree>
    <p:extLst>
      <p:ext uri="{BB962C8B-B14F-4D97-AF65-F5344CB8AC3E}">
        <p14:creationId xmlns:p14="http://schemas.microsoft.com/office/powerpoint/2010/main" val="871228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B8C4A-CC0E-4E3B-BF8B-822C5BC94F81}"/>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55E147D4-6241-4B6D-FF9F-2505072CAEAA}"/>
              </a:ext>
            </a:extLst>
          </p:cNvPr>
          <p:cNvGrpSpPr/>
          <p:nvPr/>
        </p:nvGrpSpPr>
        <p:grpSpPr>
          <a:xfrm>
            <a:off x="212652" y="244550"/>
            <a:ext cx="3258278" cy="988505"/>
            <a:chOff x="212651" y="244549"/>
            <a:chExt cx="8395842" cy="2105247"/>
          </a:xfrm>
        </p:grpSpPr>
        <p:sp>
          <p:nvSpPr>
            <p:cNvPr id="3" name="Right Triangle 2">
              <a:extLst>
                <a:ext uri="{FF2B5EF4-FFF2-40B4-BE49-F238E27FC236}">
                  <a16:creationId xmlns:a16="http://schemas.microsoft.com/office/drawing/2014/main" id="{D0D85E75-C32C-3A62-5563-A2D344EA238F}"/>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17131BC-1655-476F-E3A2-BB7BF6320DD7}"/>
                </a:ext>
              </a:extLst>
            </p:cNvPr>
            <p:cNvSpPr/>
            <p:nvPr/>
          </p:nvSpPr>
          <p:spPr>
            <a:xfrm rot="21009592">
              <a:off x="697615" y="568059"/>
              <a:ext cx="7910878"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H5P - Crossword.</a:t>
              </a:r>
            </a:p>
          </p:txBody>
        </p:sp>
      </p:grpSp>
      <p:sp>
        <p:nvSpPr>
          <p:cNvPr id="7" name="Rectangle 6">
            <a:extLst>
              <a:ext uri="{FF2B5EF4-FFF2-40B4-BE49-F238E27FC236}">
                <a16:creationId xmlns:a16="http://schemas.microsoft.com/office/drawing/2014/main" id="{0F8A9453-5DA4-25C1-0540-A23C61EB2D57}"/>
              </a:ext>
            </a:extLst>
          </p:cNvPr>
          <p:cNvSpPr/>
          <p:nvPr/>
        </p:nvSpPr>
        <p:spPr>
          <a:xfrm>
            <a:off x="-1" y="9541164"/>
            <a:ext cx="7559675" cy="1150649"/>
          </a:xfrm>
          <a:prstGeom prst="rect">
            <a:avLst/>
          </a:prstGeom>
          <a:gradFill flip="none" rotWithShape="1">
            <a:gsLst>
              <a:gs pos="69000">
                <a:srgbClr val="8DA4AF">
                  <a:alpha val="50000"/>
                </a:srgbClr>
              </a:gs>
              <a:gs pos="38000">
                <a:schemeClr val="accent1">
                  <a:lumMod val="67000"/>
                </a:schemeClr>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B8F5F87-7F23-BA31-9674-CAB4B2AC5780}"/>
              </a:ext>
            </a:extLst>
          </p:cNvPr>
          <p:cNvGrpSpPr>
            <a:grpSpLocks noChangeAspect="1"/>
          </p:cNvGrpSpPr>
          <p:nvPr/>
        </p:nvGrpSpPr>
        <p:grpSpPr>
          <a:xfrm>
            <a:off x="172172" y="9886595"/>
            <a:ext cx="1554593" cy="805217"/>
            <a:chOff x="5867744" y="10139672"/>
            <a:chExt cx="697946" cy="361508"/>
          </a:xfrm>
        </p:grpSpPr>
        <p:pic>
          <p:nvPicPr>
            <p:cNvPr id="10" name="Picture 9">
              <a:extLst>
                <a:ext uri="{FF2B5EF4-FFF2-40B4-BE49-F238E27FC236}">
                  <a16:creationId xmlns:a16="http://schemas.microsoft.com/office/drawing/2014/main" id="{E5115B74-9350-3770-37FB-D846A5450C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744" y="10180417"/>
              <a:ext cx="270980" cy="280018"/>
            </a:xfrm>
            <a:prstGeom prst="rect">
              <a:avLst/>
            </a:prstGeom>
          </p:spPr>
        </p:pic>
        <p:pic>
          <p:nvPicPr>
            <p:cNvPr id="11" name="Picture 10">
              <a:extLst>
                <a:ext uri="{FF2B5EF4-FFF2-40B4-BE49-F238E27FC236}">
                  <a16:creationId xmlns:a16="http://schemas.microsoft.com/office/drawing/2014/main" id="{45C84D94-E547-C030-9CF7-730462593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6023" y="10139672"/>
              <a:ext cx="349667" cy="361508"/>
            </a:xfrm>
            <a:prstGeom prst="rect">
              <a:avLst/>
            </a:prstGeom>
          </p:spPr>
        </p:pic>
      </p:grpSp>
      <p:sp>
        <p:nvSpPr>
          <p:cNvPr id="12" name="TextBox 11">
            <a:extLst>
              <a:ext uri="{FF2B5EF4-FFF2-40B4-BE49-F238E27FC236}">
                <a16:creationId xmlns:a16="http://schemas.microsoft.com/office/drawing/2014/main" id="{7850E000-5294-D9FD-CE8F-C90B24D3E9C4}"/>
              </a:ext>
            </a:extLst>
          </p:cNvPr>
          <p:cNvSpPr txBox="1"/>
          <p:nvPr/>
        </p:nvSpPr>
        <p:spPr>
          <a:xfrm>
            <a:off x="5464221" y="10309630"/>
            <a:ext cx="2213792" cy="369332"/>
          </a:xfrm>
          <a:prstGeom prst="rect">
            <a:avLst/>
          </a:prstGeom>
          <a:noFill/>
        </p:spPr>
        <p:txBody>
          <a:bodyPr wrap="square" rtlCol="0">
            <a:spAutoFit/>
          </a:bodyPr>
          <a:lstStyle/>
          <a:p>
            <a:r>
              <a:rPr lang="en-GB" dirty="0">
                <a:solidFill>
                  <a:schemeClr val="bg1"/>
                </a:solidFill>
              </a:rPr>
              <a:t>Lecturer: James Rix</a:t>
            </a:r>
          </a:p>
        </p:txBody>
      </p:sp>
      <p:pic>
        <p:nvPicPr>
          <p:cNvPr id="9" name="Picture 8">
            <a:extLst>
              <a:ext uri="{FF2B5EF4-FFF2-40B4-BE49-F238E27FC236}">
                <a16:creationId xmlns:a16="http://schemas.microsoft.com/office/drawing/2014/main" id="{D05AA70F-0831-5FCC-9141-2F16AE9C7E9E}"/>
              </a:ext>
            </a:extLst>
          </p:cNvPr>
          <p:cNvPicPr>
            <a:picLocks noChangeAspect="1"/>
          </p:cNvPicPr>
          <p:nvPr/>
        </p:nvPicPr>
        <p:blipFill>
          <a:blip r:embed="rId4"/>
          <a:stretch>
            <a:fillRect/>
          </a:stretch>
        </p:blipFill>
        <p:spPr>
          <a:xfrm>
            <a:off x="1060401" y="3224747"/>
            <a:ext cx="5438870" cy="4242318"/>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D9102747-8667-6681-C4EC-0BB218B25A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4858" y="140227"/>
            <a:ext cx="1905000" cy="1905000"/>
          </a:xfrm>
          <a:prstGeom prst="rect">
            <a:avLst/>
          </a:prstGeom>
        </p:spPr>
      </p:pic>
      <p:sp>
        <p:nvSpPr>
          <p:cNvPr id="15" name="TextBox 14">
            <a:extLst>
              <a:ext uri="{FF2B5EF4-FFF2-40B4-BE49-F238E27FC236}">
                <a16:creationId xmlns:a16="http://schemas.microsoft.com/office/drawing/2014/main" id="{6B0AA42B-1D02-9753-AC2C-DAA4FDF911EE}"/>
              </a:ext>
            </a:extLst>
          </p:cNvPr>
          <p:cNvSpPr txBox="1"/>
          <p:nvPr/>
        </p:nvSpPr>
        <p:spPr>
          <a:xfrm>
            <a:off x="97963" y="9256790"/>
            <a:ext cx="3675857" cy="369332"/>
          </a:xfrm>
          <a:prstGeom prst="rect">
            <a:avLst/>
          </a:prstGeom>
          <a:noFill/>
        </p:spPr>
        <p:txBody>
          <a:bodyPr wrap="square" rtlCol="0">
            <a:spAutoFit/>
          </a:bodyPr>
          <a:lstStyle/>
          <a:p>
            <a:r>
              <a:rPr lang="en-GB" b="1" dirty="0">
                <a:solidFill>
                  <a:srgbClr val="1F6165"/>
                </a:solidFill>
              </a:rPr>
              <a:t>101.1 – Crossword.</a:t>
            </a:r>
          </a:p>
        </p:txBody>
      </p:sp>
      <p:pic>
        <p:nvPicPr>
          <p:cNvPr id="16" name="Picture 15">
            <a:extLst>
              <a:ext uri="{FF2B5EF4-FFF2-40B4-BE49-F238E27FC236}">
                <a16:creationId xmlns:a16="http://schemas.microsoft.com/office/drawing/2014/main" id="{CD29F0FA-4E16-066C-290C-3F4A1E75372E}"/>
              </a:ext>
            </a:extLst>
          </p:cNvPr>
          <p:cNvPicPr>
            <a:picLocks noChangeAspect="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495924" y="37852"/>
            <a:ext cx="936000" cy="936000"/>
          </a:xfrm>
          <a:prstGeom prst="rect">
            <a:avLst/>
          </a:prstGeom>
        </p:spPr>
      </p:pic>
    </p:spTree>
    <p:extLst>
      <p:ext uri="{BB962C8B-B14F-4D97-AF65-F5344CB8AC3E}">
        <p14:creationId xmlns:p14="http://schemas.microsoft.com/office/powerpoint/2010/main" val="1933126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46174-DA6C-2A7D-44ED-D832848ED14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959DA5C-8DBA-1B48-2706-3078FC33197C}"/>
              </a:ext>
            </a:extLst>
          </p:cNvPr>
          <p:cNvGrpSpPr/>
          <p:nvPr/>
        </p:nvGrpSpPr>
        <p:grpSpPr>
          <a:xfrm>
            <a:off x="41098" y="244550"/>
            <a:ext cx="4066241" cy="988505"/>
            <a:chOff x="-229405" y="244549"/>
            <a:chExt cx="10477781" cy="2105247"/>
          </a:xfrm>
        </p:grpSpPr>
        <p:sp>
          <p:nvSpPr>
            <p:cNvPr id="3" name="Right Triangle 2">
              <a:extLst>
                <a:ext uri="{FF2B5EF4-FFF2-40B4-BE49-F238E27FC236}">
                  <a16:creationId xmlns:a16="http://schemas.microsoft.com/office/drawing/2014/main" id="{473AB180-26D5-FAA4-44AB-19F03FE9D380}"/>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5EDDD49-19C6-ADDF-DFB6-3CD375662097}"/>
                </a:ext>
              </a:extLst>
            </p:cNvPr>
            <p:cNvSpPr/>
            <p:nvPr/>
          </p:nvSpPr>
          <p:spPr>
            <a:xfrm rot="21009592">
              <a:off x="-229405" y="450700"/>
              <a:ext cx="10477781"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H5P – Word Scramble.</a:t>
              </a:r>
            </a:p>
          </p:txBody>
        </p:sp>
      </p:grpSp>
      <p:sp>
        <p:nvSpPr>
          <p:cNvPr id="7" name="Rectangle 6">
            <a:extLst>
              <a:ext uri="{FF2B5EF4-FFF2-40B4-BE49-F238E27FC236}">
                <a16:creationId xmlns:a16="http://schemas.microsoft.com/office/drawing/2014/main" id="{0AC96E0D-ED02-9402-DAED-CED35D6BD51A}"/>
              </a:ext>
            </a:extLst>
          </p:cNvPr>
          <p:cNvSpPr/>
          <p:nvPr/>
        </p:nvSpPr>
        <p:spPr>
          <a:xfrm>
            <a:off x="-1" y="9541164"/>
            <a:ext cx="7559675" cy="1150649"/>
          </a:xfrm>
          <a:prstGeom prst="rect">
            <a:avLst/>
          </a:prstGeom>
          <a:gradFill flip="none" rotWithShape="1">
            <a:gsLst>
              <a:gs pos="69000">
                <a:srgbClr val="8DA4AF">
                  <a:alpha val="50000"/>
                </a:srgbClr>
              </a:gs>
              <a:gs pos="38000">
                <a:schemeClr val="accent1">
                  <a:lumMod val="67000"/>
                </a:schemeClr>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85D66BF-572C-DCFA-6631-214DDF249A7B}"/>
              </a:ext>
            </a:extLst>
          </p:cNvPr>
          <p:cNvGrpSpPr>
            <a:grpSpLocks noChangeAspect="1"/>
          </p:cNvGrpSpPr>
          <p:nvPr/>
        </p:nvGrpSpPr>
        <p:grpSpPr>
          <a:xfrm>
            <a:off x="172172" y="9886595"/>
            <a:ext cx="1554593" cy="805217"/>
            <a:chOff x="5867744" y="10139672"/>
            <a:chExt cx="697946" cy="361508"/>
          </a:xfrm>
        </p:grpSpPr>
        <p:pic>
          <p:nvPicPr>
            <p:cNvPr id="10" name="Picture 9">
              <a:extLst>
                <a:ext uri="{FF2B5EF4-FFF2-40B4-BE49-F238E27FC236}">
                  <a16:creationId xmlns:a16="http://schemas.microsoft.com/office/drawing/2014/main" id="{2B9413C5-E7BB-95F2-F8E8-5467F68FF2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744" y="10180417"/>
              <a:ext cx="270980" cy="280018"/>
            </a:xfrm>
            <a:prstGeom prst="rect">
              <a:avLst/>
            </a:prstGeom>
          </p:spPr>
        </p:pic>
        <p:pic>
          <p:nvPicPr>
            <p:cNvPr id="11" name="Picture 10">
              <a:extLst>
                <a:ext uri="{FF2B5EF4-FFF2-40B4-BE49-F238E27FC236}">
                  <a16:creationId xmlns:a16="http://schemas.microsoft.com/office/drawing/2014/main" id="{3CEB04B7-1D1C-2235-1EF1-366C66EBD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6023" y="10139672"/>
              <a:ext cx="349667" cy="361508"/>
            </a:xfrm>
            <a:prstGeom prst="rect">
              <a:avLst/>
            </a:prstGeom>
          </p:spPr>
        </p:pic>
      </p:grpSp>
      <p:sp>
        <p:nvSpPr>
          <p:cNvPr id="12" name="TextBox 11">
            <a:extLst>
              <a:ext uri="{FF2B5EF4-FFF2-40B4-BE49-F238E27FC236}">
                <a16:creationId xmlns:a16="http://schemas.microsoft.com/office/drawing/2014/main" id="{6019A476-77B6-8436-8538-FCD84FD728DB}"/>
              </a:ext>
            </a:extLst>
          </p:cNvPr>
          <p:cNvSpPr txBox="1"/>
          <p:nvPr/>
        </p:nvSpPr>
        <p:spPr>
          <a:xfrm>
            <a:off x="5464221" y="10309630"/>
            <a:ext cx="2213792" cy="369332"/>
          </a:xfrm>
          <a:prstGeom prst="rect">
            <a:avLst/>
          </a:prstGeom>
          <a:noFill/>
        </p:spPr>
        <p:txBody>
          <a:bodyPr wrap="square" rtlCol="0">
            <a:spAutoFit/>
          </a:bodyPr>
          <a:lstStyle/>
          <a:p>
            <a:r>
              <a:rPr lang="en-GB" dirty="0">
                <a:solidFill>
                  <a:schemeClr val="bg1"/>
                </a:solidFill>
              </a:rPr>
              <a:t>Lecturer: James Rix</a:t>
            </a:r>
          </a:p>
        </p:txBody>
      </p:sp>
      <p:pic>
        <p:nvPicPr>
          <p:cNvPr id="14" name="Picture 13">
            <a:extLst>
              <a:ext uri="{FF2B5EF4-FFF2-40B4-BE49-F238E27FC236}">
                <a16:creationId xmlns:a16="http://schemas.microsoft.com/office/drawing/2014/main" id="{A7EAFC12-EF99-3F05-E9B2-03336293D8FD}"/>
              </a:ext>
            </a:extLst>
          </p:cNvPr>
          <p:cNvPicPr>
            <a:picLocks noChangeAspect="1"/>
          </p:cNvPicPr>
          <p:nvPr/>
        </p:nvPicPr>
        <p:blipFill>
          <a:blip r:embed="rId4"/>
          <a:stretch>
            <a:fillRect/>
          </a:stretch>
        </p:blipFill>
        <p:spPr>
          <a:xfrm>
            <a:off x="1058029" y="4130129"/>
            <a:ext cx="5443614" cy="2431553"/>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F7961799-657A-D801-BC58-1C7560A8D2AC}"/>
              </a:ext>
            </a:extLst>
          </p:cNvPr>
          <p:cNvSpPr txBox="1"/>
          <p:nvPr/>
        </p:nvSpPr>
        <p:spPr>
          <a:xfrm>
            <a:off x="97963" y="9256790"/>
            <a:ext cx="3675857" cy="369332"/>
          </a:xfrm>
          <a:prstGeom prst="rect">
            <a:avLst/>
          </a:prstGeom>
          <a:noFill/>
        </p:spPr>
        <p:txBody>
          <a:bodyPr wrap="square" rtlCol="0">
            <a:spAutoFit/>
          </a:bodyPr>
          <a:lstStyle/>
          <a:p>
            <a:r>
              <a:rPr lang="en-GB" b="1" dirty="0">
                <a:solidFill>
                  <a:srgbClr val="1F6165"/>
                </a:solidFill>
              </a:rPr>
              <a:t>101.1 – Word Scramble.</a:t>
            </a:r>
          </a:p>
        </p:txBody>
      </p:sp>
      <p:pic>
        <p:nvPicPr>
          <p:cNvPr id="17" name="Picture 16">
            <a:extLst>
              <a:ext uri="{FF2B5EF4-FFF2-40B4-BE49-F238E27FC236}">
                <a16:creationId xmlns:a16="http://schemas.microsoft.com/office/drawing/2014/main" id="{447E5FDD-209A-CBFE-E19A-1F9C6F6031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2023" y="198147"/>
            <a:ext cx="1905000" cy="1905000"/>
          </a:xfrm>
          <a:prstGeom prst="rect">
            <a:avLst/>
          </a:prstGeom>
        </p:spPr>
      </p:pic>
      <p:pic>
        <p:nvPicPr>
          <p:cNvPr id="18" name="Picture 17">
            <a:extLst>
              <a:ext uri="{FF2B5EF4-FFF2-40B4-BE49-F238E27FC236}">
                <a16:creationId xmlns:a16="http://schemas.microsoft.com/office/drawing/2014/main" id="{CC6C1CE0-014B-B33D-183B-3AEBCB25AFFC}"/>
              </a:ext>
            </a:extLst>
          </p:cNvPr>
          <p:cNvPicPr>
            <a:picLocks noChangeAspect="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495924" y="37852"/>
            <a:ext cx="936000" cy="936000"/>
          </a:xfrm>
          <a:prstGeom prst="rect">
            <a:avLst/>
          </a:prstGeom>
        </p:spPr>
      </p:pic>
    </p:spTree>
    <p:extLst>
      <p:ext uri="{BB962C8B-B14F-4D97-AF65-F5344CB8AC3E}">
        <p14:creationId xmlns:p14="http://schemas.microsoft.com/office/powerpoint/2010/main" val="4151037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71367E4-1783-D890-1C59-E2FBB6C4B13D}"/>
              </a:ext>
            </a:extLst>
          </p:cNvPr>
          <p:cNvGrpSpPr/>
          <p:nvPr/>
        </p:nvGrpSpPr>
        <p:grpSpPr>
          <a:xfrm>
            <a:off x="212652" y="244550"/>
            <a:ext cx="2946184" cy="988505"/>
            <a:chOff x="212651" y="244549"/>
            <a:chExt cx="7591647" cy="2105247"/>
          </a:xfrm>
        </p:grpSpPr>
        <p:sp>
          <p:nvSpPr>
            <p:cNvPr id="3" name="Right Triangle 2">
              <a:extLst>
                <a:ext uri="{FF2B5EF4-FFF2-40B4-BE49-F238E27FC236}">
                  <a16:creationId xmlns:a16="http://schemas.microsoft.com/office/drawing/2014/main" id="{429E763F-E260-4F73-3E2C-78970CB48DB4}"/>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CEB119F-D8E5-E70D-CEAA-3E2FB9BABBFA}"/>
                </a:ext>
              </a:extLst>
            </p:cNvPr>
            <p:cNvSpPr/>
            <p:nvPr/>
          </p:nvSpPr>
          <p:spPr>
            <a:xfrm rot="21009592">
              <a:off x="2129475" y="606311"/>
              <a:ext cx="2409341" cy="1142507"/>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Contents.</a:t>
              </a:r>
            </a:p>
          </p:txBody>
        </p:sp>
      </p:grpSp>
      <p:sp>
        <p:nvSpPr>
          <p:cNvPr id="6" name="TextBox 5">
            <a:extLst>
              <a:ext uri="{FF2B5EF4-FFF2-40B4-BE49-F238E27FC236}">
                <a16:creationId xmlns:a16="http://schemas.microsoft.com/office/drawing/2014/main" id="{3C83A8C7-B1A6-1B1D-84AB-F170AAC42AB0}"/>
              </a:ext>
            </a:extLst>
          </p:cNvPr>
          <p:cNvSpPr txBox="1"/>
          <p:nvPr/>
        </p:nvSpPr>
        <p:spPr>
          <a:xfrm>
            <a:off x="390237" y="1926578"/>
            <a:ext cx="5724236" cy="4708981"/>
          </a:xfrm>
          <a:prstGeom prst="rect">
            <a:avLst/>
          </a:prstGeom>
          <a:noFill/>
        </p:spPr>
        <p:txBody>
          <a:bodyPr wrap="square">
            <a:spAutoFit/>
          </a:bodyPr>
          <a:lstStyle/>
          <a:p>
            <a:pPr marL="342900" indent="-342900">
              <a:buFont typeface="Arial" panose="020B0604020202020204" pitchFamily="34" charset="0"/>
              <a:buChar char="•"/>
            </a:pPr>
            <a:r>
              <a:rPr lang="en-GB" sz="2000" dirty="0">
                <a:solidFill>
                  <a:srgbClr val="1F6165"/>
                </a:solidFill>
              </a:rPr>
              <a:t>Cover</a:t>
            </a:r>
          </a:p>
          <a:p>
            <a:pPr marL="342900" indent="-342900">
              <a:buFont typeface="Arial" panose="020B0604020202020204" pitchFamily="34" charset="0"/>
              <a:buChar char="•"/>
            </a:pPr>
            <a:r>
              <a:rPr lang="en-GB" sz="2000" dirty="0">
                <a:solidFill>
                  <a:srgbClr val="1F6165"/>
                </a:solidFill>
              </a:rPr>
              <a:t>Contents</a:t>
            </a:r>
          </a:p>
          <a:p>
            <a:pPr marL="342900" indent="-342900">
              <a:buFont typeface="Arial" panose="020B0604020202020204" pitchFamily="34" charset="0"/>
              <a:buChar char="•"/>
            </a:pPr>
            <a:r>
              <a:rPr lang="en-GB" sz="2000" dirty="0">
                <a:solidFill>
                  <a:srgbClr val="1F6165"/>
                </a:solidFill>
              </a:rPr>
              <a:t>Purpose</a:t>
            </a:r>
          </a:p>
          <a:p>
            <a:pPr marL="342900" indent="-342900">
              <a:buFont typeface="Arial" panose="020B0604020202020204" pitchFamily="34" charset="0"/>
              <a:buChar char="•"/>
            </a:pPr>
            <a:r>
              <a:rPr lang="en-GB" sz="2000" dirty="0">
                <a:solidFill>
                  <a:srgbClr val="1F6165"/>
                </a:solidFill>
              </a:rPr>
              <a:t>Brief</a:t>
            </a:r>
          </a:p>
          <a:p>
            <a:pPr marL="342900" indent="-342900">
              <a:buFont typeface="Arial" panose="020B0604020202020204" pitchFamily="34" charset="0"/>
              <a:buChar char="•"/>
            </a:pPr>
            <a:r>
              <a:rPr lang="en-GB" sz="2000" dirty="0">
                <a:solidFill>
                  <a:srgbClr val="1F6165"/>
                </a:solidFill>
              </a:rPr>
              <a:t>Resource List</a:t>
            </a:r>
          </a:p>
          <a:p>
            <a:pPr marL="342900" indent="-342900">
              <a:buFont typeface="Arial" panose="020B0604020202020204" pitchFamily="34" charset="0"/>
              <a:buChar char="•"/>
            </a:pPr>
            <a:r>
              <a:rPr lang="en-GB" sz="2000" dirty="0">
                <a:solidFill>
                  <a:srgbClr val="1F6165"/>
                </a:solidFill>
              </a:rPr>
              <a:t>Assessment</a:t>
            </a:r>
          </a:p>
          <a:p>
            <a:pPr marL="342900" indent="-342900">
              <a:buFont typeface="Arial" panose="020B0604020202020204" pitchFamily="34" charset="0"/>
              <a:buChar char="•"/>
            </a:pPr>
            <a:r>
              <a:rPr lang="en-GB" sz="2000" dirty="0">
                <a:solidFill>
                  <a:srgbClr val="1F6165"/>
                </a:solidFill>
              </a:rPr>
              <a:t>Skills</a:t>
            </a:r>
          </a:p>
          <a:p>
            <a:pPr marL="342900" indent="-342900">
              <a:buFont typeface="Arial" panose="020B0604020202020204" pitchFamily="34" charset="0"/>
              <a:buChar char="•"/>
            </a:pPr>
            <a:r>
              <a:rPr lang="en-GB" sz="2000" dirty="0">
                <a:solidFill>
                  <a:srgbClr val="1F6165"/>
                </a:solidFill>
              </a:rPr>
              <a:t>Keywords </a:t>
            </a:r>
          </a:p>
          <a:p>
            <a:pPr marL="342900" indent="-342900">
              <a:buFont typeface="Arial" panose="020B0604020202020204" pitchFamily="34" charset="0"/>
              <a:buChar char="•"/>
            </a:pPr>
            <a:r>
              <a:rPr lang="en-GB" sz="2000" dirty="0">
                <a:solidFill>
                  <a:srgbClr val="1F6165"/>
                </a:solidFill>
              </a:rPr>
              <a:t>Matching activity (terms → definitions)</a:t>
            </a:r>
          </a:p>
          <a:p>
            <a:pPr marL="342900" indent="-342900">
              <a:buFont typeface="Arial" panose="020B0604020202020204" pitchFamily="34" charset="0"/>
              <a:buChar char="•"/>
            </a:pPr>
            <a:r>
              <a:rPr lang="en-GB" sz="2000" dirty="0">
                <a:solidFill>
                  <a:srgbClr val="1F6165"/>
                </a:solidFill>
              </a:rPr>
              <a:t>Fill‑in‑the‑blank worksheet</a:t>
            </a:r>
          </a:p>
          <a:p>
            <a:pPr marL="342900" indent="-342900">
              <a:buFont typeface="Arial" panose="020B0604020202020204" pitchFamily="34" charset="0"/>
              <a:buChar char="•"/>
            </a:pPr>
            <a:r>
              <a:rPr lang="en-GB" sz="2000" dirty="0">
                <a:solidFill>
                  <a:srgbClr val="1F6165"/>
                </a:solidFill>
              </a:rPr>
              <a:t>Activity Sheets</a:t>
            </a:r>
          </a:p>
          <a:p>
            <a:pPr marL="342900" indent="-342900">
              <a:buFont typeface="Arial" panose="020B0604020202020204" pitchFamily="34" charset="0"/>
              <a:buChar char="•"/>
            </a:pPr>
            <a:r>
              <a:rPr lang="en-GB" sz="2000" dirty="0">
                <a:solidFill>
                  <a:srgbClr val="1F6165"/>
                </a:solidFill>
              </a:rPr>
              <a:t>H5P</a:t>
            </a:r>
          </a:p>
          <a:p>
            <a:pPr marL="342900" indent="-342900">
              <a:buFont typeface="Arial" panose="020B0604020202020204" pitchFamily="34" charset="0"/>
              <a:buChar char="•"/>
            </a:pPr>
            <a:r>
              <a:rPr lang="en-GB" sz="2000" dirty="0">
                <a:solidFill>
                  <a:srgbClr val="1F6165"/>
                </a:solidFill>
              </a:rPr>
              <a:t>Evidence Form</a:t>
            </a:r>
          </a:p>
          <a:p>
            <a:pPr marL="342900" indent="-342900">
              <a:buFont typeface="Arial" panose="020B0604020202020204" pitchFamily="34" charset="0"/>
              <a:buChar char="•"/>
            </a:pPr>
            <a:r>
              <a:rPr lang="en-GB" sz="2000" dirty="0">
                <a:solidFill>
                  <a:srgbClr val="1F6165"/>
                </a:solidFill>
              </a:rPr>
              <a:t>Thank You</a:t>
            </a:r>
          </a:p>
          <a:p>
            <a:endParaRPr lang="en-GB" sz="2000" b="1" dirty="0">
              <a:solidFill>
                <a:srgbClr val="1F6165"/>
              </a:solidFill>
            </a:endParaRPr>
          </a:p>
        </p:txBody>
      </p:sp>
    </p:spTree>
    <p:extLst>
      <p:ext uri="{BB962C8B-B14F-4D97-AF65-F5344CB8AC3E}">
        <p14:creationId xmlns:p14="http://schemas.microsoft.com/office/powerpoint/2010/main" val="1202300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46B65-5877-A370-9C09-B77C510AE08D}"/>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A8AB5916-7A70-FEFC-FC6B-0B8E5BCBC532}"/>
              </a:ext>
            </a:extLst>
          </p:cNvPr>
          <p:cNvGrpSpPr/>
          <p:nvPr/>
        </p:nvGrpSpPr>
        <p:grpSpPr>
          <a:xfrm>
            <a:off x="212652" y="244550"/>
            <a:ext cx="3632597" cy="988505"/>
            <a:chOff x="212651" y="244549"/>
            <a:chExt cx="9360378" cy="2105247"/>
          </a:xfrm>
        </p:grpSpPr>
        <p:sp>
          <p:nvSpPr>
            <p:cNvPr id="3" name="Right Triangle 2">
              <a:extLst>
                <a:ext uri="{FF2B5EF4-FFF2-40B4-BE49-F238E27FC236}">
                  <a16:creationId xmlns:a16="http://schemas.microsoft.com/office/drawing/2014/main" id="{EDB4472D-9DB8-DF37-AFD3-5B597176D0E9}"/>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052B338-A127-D665-61B3-A77A4FCCB4AE}"/>
                </a:ext>
              </a:extLst>
            </p:cNvPr>
            <p:cNvSpPr/>
            <p:nvPr/>
          </p:nvSpPr>
          <p:spPr>
            <a:xfrm rot="21009592">
              <a:off x="445944" y="450700"/>
              <a:ext cx="9127085"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H5P – Word Match.</a:t>
              </a:r>
            </a:p>
          </p:txBody>
        </p:sp>
      </p:grpSp>
      <p:sp>
        <p:nvSpPr>
          <p:cNvPr id="7" name="Rectangle 6">
            <a:extLst>
              <a:ext uri="{FF2B5EF4-FFF2-40B4-BE49-F238E27FC236}">
                <a16:creationId xmlns:a16="http://schemas.microsoft.com/office/drawing/2014/main" id="{2C8B9B5F-99BB-4950-C485-575D9FC9247A}"/>
              </a:ext>
            </a:extLst>
          </p:cNvPr>
          <p:cNvSpPr/>
          <p:nvPr/>
        </p:nvSpPr>
        <p:spPr>
          <a:xfrm>
            <a:off x="-1" y="9541164"/>
            <a:ext cx="7559675" cy="1150649"/>
          </a:xfrm>
          <a:prstGeom prst="rect">
            <a:avLst/>
          </a:prstGeom>
          <a:gradFill flip="none" rotWithShape="1">
            <a:gsLst>
              <a:gs pos="69000">
                <a:srgbClr val="8DA4AF">
                  <a:alpha val="50000"/>
                </a:srgbClr>
              </a:gs>
              <a:gs pos="38000">
                <a:schemeClr val="accent1">
                  <a:lumMod val="67000"/>
                </a:schemeClr>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B4685CAD-1DF6-D2B9-9B38-71620F0E9DCF}"/>
              </a:ext>
            </a:extLst>
          </p:cNvPr>
          <p:cNvGrpSpPr>
            <a:grpSpLocks noChangeAspect="1"/>
          </p:cNvGrpSpPr>
          <p:nvPr/>
        </p:nvGrpSpPr>
        <p:grpSpPr>
          <a:xfrm>
            <a:off x="172172" y="9886595"/>
            <a:ext cx="1554593" cy="805217"/>
            <a:chOff x="5867744" y="10139672"/>
            <a:chExt cx="697946" cy="361508"/>
          </a:xfrm>
        </p:grpSpPr>
        <p:pic>
          <p:nvPicPr>
            <p:cNvPr id="10" name="Picture 9">
              <a:extLst>
                <a:ext uri="{FF2B5EF4-FFF2-40B4-BE49-F238E27FC236}">
                  <a16:creationId xmlns:a16="http://schemas.microsoft.com/office/drawing/2014/main" id="{BC24D0C1-0E89-74DD-B9AB-FD1382D87D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744" y="10180417"/>
              <a:ext cx="270980" cy="280018"/>
            </a:xfrm>
            <a:prstGeom prst="rect">
              <a:avLst/>
            </a:prstGeom>
          </p:spPr>
        </p:pic>
        <p:pic>
          <p:nvPicPr>
            <p:cNvPr id="11" name="Picture 10">
              <a:extLst>
                <a:ext uri="{FF2B5EF4-FFF2-40B4-BE49-F238E27FC236}">
                  <a16:creationId xmlns:a16="http://schemas.microsoft.com/office/drawing/2014/main" id="{94108C8A-F474-96AD-CB6D-CD0A826C3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6023" y="10139672"/>
              <a:ext cx="349667" cy="361508"/>
            </a:xfrm>
            <a:prstGeom prst="rect">
              <a:avLst/>
            </a:prstGeom>
          </p:spPr>
        </p:pic>
      </p:grpSp>
      <p:sp>
        <p:nvSpPr>
          <p:cNvPr id="12" name="TextBox 11">
            <a:extLst>
              <a:ext uri="{FF2B5EF4-FFF2-40B4-BE49-F238E27FC236}">
                <a16:creationId xmlns:a16="http://schemas.microsoft.com/office/drawing/2014/main" id="{8173B331-4BE9-1663-6FEE-BEB3B28FE530}"/>
              </a:ext>
            </a:extLst>
          </p:cNvPr>
          <p:cNvSpPr txBox="1"/>
          <p:nvPr/>
        </p:nvSpPr>
        <p:spPr>
          <a:xfrm>
            <a:off x="5464221" y="10309630"/>
            <a:ext cx="2213792" cy="369332"/>
          </a:xfrm>
          <a:prstGeom prst="rect">
            <a:avLst/>
          </a:prstGeom>
          <a:noFill/>
        </p:spPr>
        <p:txBody>
          <a:bodyPr wrap="square" rtlCol="0">
            <a:spAutoFit/>
          </a:bodyPr>
          <a:lstStyle/>
          <a:p>
            <a:r>
              <a:rPr lang="en-GB" dirty="0">
                <a:solidFill>
                  <a:schemeClr val="bg1"/>
                </a:solidFill>
              </a:rPr>
              <a:t>Lecturer: James Rix</a:t>
            </a:r>
          </a:p>
        </p:txBody>
      </p:sp>
      <p:pic>
        <p:nvPicPr>
          <p:cNvPr id="6" name="Picture 5">
            <a:extLst>
              <a:ext uri="{FF2B5EF4-FFF2-40B4-BE49-F238E27FC236}">
                <a16:creationId xmlns:a16="http://schemas.microsoft.com/office/drawing/2014/main" id="{6DA7F38C-DA1F-E130-6444-C380D3D3523F}"/>
              </a:ext>
            </a:extLst>
          </p:cNvPr>
          <p:cNvPicPr>
            <a:picLocks noChangeAspect="1"/>
          </p:cNvPicPr>
          <p:nvPr/>
        </p:nvPicPr>
        <p:blipFill>
          <a:blip r:embed="rId4"/>
          <a:stretch>
            <a:fillRect/>
          </a:stretch>
        </p:blipFill>
        <p:spPr>
          <a:xfrm>
            <a:off x="1112197" y="3328079"/>
            <a:ext cx="5556012" cy="4035654"/>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8FC70A21-8330-6D23-A476-CF35551C7AB4}"/>
              </a:ext>
            </a:extLst>
          </p:cNvPr>
          <p:cNvSpPr txBox="1"/>
          <p:nvPr/>
        </p:nvSpPr>
        <p:spPr>
          <a:xfrm>
            <a:off x="97963" y="9256790"/>
            <a:ext cx="3675857" cy="369332"/>
          </a:xfrm>
          <a:prstGeom prst="rect">
            <a:avLst/>
          </a:prstGeom>
          <a:noFill/>
        </p:spPr>
        <p:txBody>
          <a:bodyPr wrap="square" rtlCol="0">
            <a:spAutoFit/>
          </a:bodyPr>
          <a:lstStyle/>
          <a:p>
            <a:r>
              <a:rPr lang="en-GB" b="1" dirty="0">
                <a:solidFill>
                  <a:srgbClr val="1F6165"/>
                </a:solidFill>
              </a:rPr>
              <a:t>101.1 – Word Match.</a:t>
            </a:r>
          </a:p>
        </p:txBody>
      </p:sp>
      <p:pic>
        <p:nvPicPr>
          <p:cNvPr id="15" name="Picture 14">
            <a:extLst>
              <a:ext uri="{FF2B5EF4-FFF2-40B4-BE49-F238E27FC236}">
                <a16:creationId xmlns:a16="http://schemas.microsoft.com/office/drawing/2014/main" id="{9F43E46A-7C09-ECA5-33CF-257B1C2299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2023" y="198148"/>
            <a:ext cx="1905000" cy="1905000"/>
          </a:xfrm>
          <a:prstGeom prst="rect">
            <a:avLst/>
          </a:prstGeom>
        </p:spPr>
      </p:pic>
      <p:pic>
        <p:nvPicPr>
          <p:cNvPr id="16" name="Picture 15">
            <a:extLst>
              <a:ext uri="{FF2B5EF4-FFF2-40B4-BE49-F238E27FC236}">
                <a16:creationId xmlns:a16="http://schemas.microsoft.com/office/drawing/2014/main" id="{750372CF-56C6-453C-28FE-C8831F1F760E}"/>
              </a:ext>
            </a:extLst>
          </p:cNvPr>
          <p:cNvPicPr>
            <a:picLocks noChangeAspect="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495924" y="37852"/>
            <a:ext cx="936000" cy="936000"/>
          </a:xfrm>
          <a:prstGeom prst="rect">
            <a:avLst/>
          </a:prstGeom>
        </p:spPr>
      </p:pic>
    </p:spTree>
    <p:extLst>
      <p:ext uri="{BB962C8B-B14F-4D97-AF65-F5344CB8AC3E}">
        <p14:creationId xmlns:p14="http://schemas.microsoft.com/office/powerpoint/2010/main" val="1118122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E8DED-BF52-C356-3932-5991BB518139}"/>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F208637-6781-7EF4-4344-9716BC0BBE61}"/>
              </a:ext>
            </a:extLst>
          </p:cNvPr>
          <p:cNvGrpSpPr/>
          <p:nvPr/>
        </p:nvGrpSpPr>
        <p:grpSpPr>
          <a:xfrm>
            <a:off x="212652" y="244550"/>
            <a:ext cx="2946184" cy="988505"/>
            <a:chOff x="212651" y="244549"/>
            <a:chExt cx="7591647" cy="2105247"/>
          </a:xfrm>
        </p:grpSpPr>
        <p:sp>
          <p:nvSpPr>
            <p:cNvPr id="3" name="Right Triangle 2">
              <a:extLst>
                <a:ext uri="{FF2B5EF4-FFF2-40B4-BE49-F238E27FC236}">
                  <a16:creationId xmlns:a16="http://schemas.microsoft.com/office/drawing/2014/main" id="{B95F7176-1E05-5E1F-AE96-1B8C1562C893}"/>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5B9F347-C25F-378E-EB1E-9A7A4D1C1691}"/>
                </a:ext>
              </a:extLst>
            </p:cNvPr>
            <p:cNvSpPr/>
            <p:nvPr/>
          </p:nvSpPr>
          <p:spPr>
            <a:xfrm rot="21009592">
              <a:off x="1035077" y="292666"/>
              <a:ext cx="4598156"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Evidence.</a:t>
              </a:r>
            </a:p>
          </p:txBody>
        </p:sp>
      </p:grpSp>
      <p:sp>
        <p:nvSpPr>
          <p:cNvPr id="6" name="Rectangle 5">
            <a:extLst>
              <a:ext uri="{FF2B5EF4-FFF2-40B4-BE49-F238E27FC236}">
                <a16:creationId xmlns:a16="http://schemas.microsoft.com/office/drawing/2014/main" id="{1401CCB6-50BD-97D6-6A11-5193CFA3E6DD}"/>
              </a:ext>
            </a:extLst>
          </p:cNvPr>
          <p:cNvSpPr/>
          <p:nvPr/>
        </p:nvSpPr>
        <p:spPr>
          <a:xfrm>
            <a:off x="1526164" y="1933070"/>
            <a:ext cx="4507346" cy="6105236"/>
          </a:xfrm>
          <a:prstGeom prst="rect">
            <a:avLst/>
          </a:prstGeom>
          <a:solidFill>
            <a:schemeClr val="bg1"/>
          </a:solidFill>
          <a:ln w="762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rgbClr val="1F6165"/>
                </a:solidFill>
              </a:rPr>
              <a:t>Place Evidence Here</a:t>
            </a:r>
          </a:p>
        </p:txBody>
      </p:sp>
      <p:sp>
        <p:nvSpPr>
          <p:cNvPr id="7" name="Rectangle: Rounded Corners 6">
            <a:extLst>
              <a:ext uri="{FF2B5EF4-FFF2-40B4-BE49-F238E27FC236}">
                <a16:creationId xmlns:a16="http://schemas.microsoft.com/office/drawing/2014/main" id="{F7673D2E-4953-B28A-ED44-B3EAA0236A73}"/>
              </a:ext>
            </a:extLst>
          </p:cNvPr>
          <p:cNvSpPr/>
          <p:nvPr/>
        </p:nvSpPr>
        <p:spPr>
          <a:xfrm>
            <a:off x="4528592" y="30418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Rectangle: Rounded Corners 7">
            <a:extLst>
              <a:ext uri="{FF2B5EF4-FFF2-40B4-BE49-F238E27FC236}">
                <a16:creationId xmlns:a16="http://schemas.microsoft.com/office/drawing/2014/main" id="{5B9B915E-8E58-EBC1-B3C7-8027EECF2D45}"/>
              </a:ext>
            </a:extLst>
          </p:cNvPr>
          <p:cNvSpPr/>
          <p:nvPr/>
        </p:nvSpPr>
        <p:spPr>
          <a:xfrm>
            <a:off x="4528592" y="73725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Text Box 4">
            <a:extLst>
              <a:ext uri="{FF2B5EF4-FFF2-40B4-BE49-F238E27FC236}">
                <a16:creationId xmlns:a16="http://schemas.microsoft.com/office/drawing/2014/main" id="{F2EC296E-AF6F-1E09-A288-745B1978C8FF}"/>
              </a:ext>
            </a:extLst>
          </p:cNvPr>
          <p:cNvSpPr txBox="1"/>
          <p:nvPr/>
        </p:nvSpPr>
        <p:spPr>
          <a:xfrm>
            <a:off x="3599587" y="394350"/>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Name: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 Box 4">
            <a:extLst>
              <a:ext uri="{FF2B5EF4-FFF2-40B4-BE49-F238E27FC236}">
                <a16:creationId xmlns:a16="http://schemas.microsoft.com/office/drawing/2014/main" id="{E141194B-AA48-6407-4730-65094FAA8047}"/>
              </a:ext>
            </a:extLst>
          </p:cNvPr>
          <p:cNvSpPr txBox="1"/>
          <p:nvPr/>
        </p:nvSpPr>
        <p:spPr>
          <a:xfrm>
            <a:off x="3599587" y="815990"/>
            <a:ext cx="10083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Number:</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D7D902BA-F849-B21C-778C-9982E751AE22}"/>
              </a:ext>
            </a:extLst>
          </p:cNvPr>
          <p:cNvSpPr/>
          <p:nvPr/>
        </p:nvSpPr>
        <p:spPr>
          <a:xfrm>
            <a:off x="4528592" y="1170955"/>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Text Box 4">
            <a:extLst>
              <a:ext uri="{FF2B5EF4-FFF2-40B4-BE49-F238E27FC236}">
                <a16:creationId xmlns:a16="http://schemas.microsoft.com/office/drawing/2014/main" id="{9C9FD444-C462-142E-7BD8-1B529D4A1CF2}"/>
              </a:ext>
            </a:extLst>
          </p:cNvPr>
          <p:cNvSpPr txBox="1"/>
          <p:nvPr/>
        </p:nvSpPr>
        <p:spPr>
          <a:xfrm>
            <a:off x="3599587" y="1249695"/>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Date: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0416F7D9-6EBF-BDFB-AF4C-2999C0A2A2BF}"/>
              </a:ext>
            </a:extLst>
          </p:cNvPr>
          <p:cNvSpPr/>
          <p:nvPr/>
        </p:nvSpPr>
        <p:spPr>
          <a:xfrm>
            <a:off x="1005536" y="8038305"/>
            <a:ext cx="5548601" cy="2259157"/>
          </a:xfrm>
          <a:prstGeom prst="rect">
            <a:avLst/>
          </a:prstGeom>
          <a:solidFill>
            <a:schemeClr val="bg1"/>
          </a:solidFill>
          <a:ln w="762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rgbClr val="1F6165"/>
                </a:solidFill>
              </a:rPr>
              <a:t>Description</a:t>
            </a:r>
          </a:p>
        </p:txBody>
      </p:sp>
    </p:spTree>
    <p:extLst>
      <p:ext uri="{BB962C8B-B14F-4D97-AF65-F5344CB8AC3E}">
        <p14:creationId xmlns:p14="http://schemas.microsoft.com/office/powerpoint/2010/main" val="685615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672E3-94FC-CEE6-3521-86CFF2F9121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EE72DFD-A559-0B74-805F-431D7A810516}"/>
              </a:ext>
            </a:extLst>
          </p:cNvPr>
          <p:cNvGrpSpPr/>
          <p:nvPr/>
        </p:nvGrpSpPr>
        <p:grpSpPr>
          <a:xfrm>
            <a:off x="212652" y="244550"/>
            <a:ext cx="2946184" cy="988505"/>
            <a:chOff x="212651" y="244549"/>
            <a:chExt cx="7591647" cy="2105247"/>
          </a:xfrm>
        </p:grpSpPr>
        <p:sp>
          <p:nvSpPr>
            <p:cNvPr id="3" name="Right Triangle 2">
              <a:extLst>
                <a:ext uri="{FF2B5EF4-FFF2-40B4-BE49-F238E27FC236}">
                  <a16:creationId xmlns:a16="http://schemas.microsoft.com/office/drawing/2014/main" id="{420A1D34-D168-969F-C987-DB67C41D28A7}"/>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BD29B3A-D091-0A3D-8ACA-023B304D4A9D}"/>
                </a:ext>
              </a:extLst>
            </p:cNvPr>
            <p:cNvSpPr/>
            <p:nvPr/>
          </p:nvSpPr>
          <p:spPr>
            <a:xfrm rot="21009592">
              <a:off x="1035077" y="292666"/>
              <a:ext cx="4598156"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Evidence.</a:t>
              </a:r>
            </a:p>
          </p:txBody>
        </p:sp>
      </p:grpSp>
      <p:sp>
        <p:nvSpPr>
          <p:cNvPr id="6" name="Rectangle 5">
            <a:extLst>
              <a:ext uri="{FF2B5EF4-FFF2-40B4-BE49-F238E27FC236}">
                <a16:creationId xmlns:a16="http://schemas.microsoft.com/office/drawing/2014/main" id="{D0D00650-1F55-695F-0A1C-19910BF87A6B}"/>
              </a:ext>
            </a:extLst>
          </p:cNvPr>
          <p:cNvSpPr/>
          <p:nvPr/>
        </p:nvSpPr>
        <p:spPr>
          <a:xfrm>
            <a:off x="1526164" y="1933070"/>
            <a:ext cx="4507346" cy="6105236"/>
          </a:xfrm>
          <a:prstGeom prst="rect">
            <a:avLst/>
          </a:prstGeom>
          <a:solidFill>
            <a:schemeClr val="bg1"/>
          </a:solidFill>
          <a:ln w="762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1F6165"/>
              </a:solidFill>
            </a:endParaRPr>
          </a:p>
        </p:txBody>
      </p:sp>
      <p:sp>
        <p:nvSpPr>
          <p:cNvPr id="7" name="Rectangle: Rounded Corners 6">
            <a:extLst>
              <a:ext uri="{FF2B5EF4-FFF2-40B4-BE49-F238E27FC236}">
                <a16:creationId xmlns:a16="http://schemas.microsoft.com/office/drawing/2014/main" id="{DC1CDC81-9F55-136F-156A-B209878D7EE9}"/>
              </a:ext>
            </a:extLst>
          </p:cNvPr>
          <p:cNvSpPr/>
          <p:nvPr/>
        </p:nvSpPr>
        <p:spPr>
          <a:xfrm>
            <a:off x="4528592" y="30418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Rectangle: Rounded Corners 7">
            <a:extLst>
              <a:ext uri="{FF2B5EF4-FFF2-40B4-BE49-F238E27FC236}">
                <a16:creationId xmlns:a16="http://schemas.microsoft.com/office/drawing/2014/main" id="{D6CC4D2F-ED16-9581-38C4-4AE6F47757E2}"/>
              </a:ext>
            </a:extLst>
          </p:cNvPr>
          <p:cNvSpPr/>
          <p:nvPr/>
        </p:nvSpPr>
        <p:spPr>
          <a:xfrm>
            <a:off x="4528592" y="73725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Text Box 4">
            <a:extLst>
              <a:ext uri="{FF2B5EF4-FFF2-40B4-BE49-F238E27FC236}">
                <a16:creationId xmlns:a16="http://schemas.microsoft.com/office/drawing/2014/main" id="{B1A573FD-45E9-DB89-84E3-9AA4F79761D0}"/>
              </a:ext>
            </a:extLst>
          </p:cNvPr>
          <p:cNvSpPr txBox="1"/>
          <p:nvPr/>
        </p:nvSpPr>
        <p:spPr>
          <a:xfrm>
            <a:off x="3599587" y="394350"/>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Name: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 Box 4">
            <a:extLst>
              <a:ext uri="{FF2B5EF4-FFF2-40B4-BE49-F238E27FC236}">
                <a16:creationId xmlns:a16="http://schemas.microsoft.com/office/drawing/2014/main" id="{745F7257-85D7-6E0E-5600-D3FF5ED4662F}"/>
              </a:ext>
            </a:extLst>
          </p:cNvPr>
          <p:cNvSpPr txBox="1"/>
          <p:nvPr/>
        </p:nvSpPr>
        <p:spPr>
          <a:xfrm>
            <a:off x="3599587" y="815990"/>
            <a:ext cx="10083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Number:</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A1FA079E-7A02-4A62-50F0-6123158CA59B}"/>
              </a:ext>
            </a:extLst>
          </p:cNvPr>
          <p:cNvSpPr/>
          <p:nvPr/>
        </p:nvSpPr>
        <p:spPr>
          <a:xfrm>
            <a:off x="4528592" y="1170955"/>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Text Box 4">
            <a:extLst>
              <a:ext uri="{FF2B5EF4-FFF2-40B4-BE49-F238E27FC236}">
                <a16:creationId xmlns:a16="http://schemas.microsoft.com/office/drawing/2014/main" id="{250F62C9-6A0E-E6E2-4A12-BF2CBA5F9EE3}"/>
              </a:ext>
            </a:extLst>
          </p:cNvPr>
          <p:cNvSpPr txBox="1"/>
          <p:nvPr/>
        </p:nvSpPr>
        <p:spPr>
          <a:xfrm>
            <a:off x="3599587" y="1249695"/>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Date: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60CF88BB-034C-6478-639F-40686C612D9D}"/>
              </a:ext>
            </a:extLst>
          </p:cNvPr>
          <p:cNvSpPr/>
          <p:nvPr/>
        </p:nvSpPr>
        <p:spPr>
          <a:xfrm>
            <a:off x="1005536" y="8038305"/>
            <a:ext cx="5548601" cy="2259157"/>
          </a:xfrm>
          <a:prstGeom prst="rect">
            <a:avLst/>
          </a:prstGeom>
          <a:solidFill>
            <a:schemeClr val="bg1"/>
          </a:solidFill>
          <a:ln w="762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1F6165"/>
              </a:solidFill>
            </a:endParaRPr>
          </a:p>
        </p:txBody>
      </p:sp>
    </p:spTree>
    <p:extLst>
      <p:ext uri="{BB962C8B-B14F-4D97-AF65-F5344CB8AC3E}">
        <p14:creationId xmlns:p14="http://schemas.microsoft.com/office/powerpoint/2010/main" val="3372849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C0687-A229-1ECA-A692-B3AAC21B9E5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E337ED3-20AF-D013-BF33-4E79B5CA6A05}"/>
              </a:ext>
            </a:extLst>
          </p:cNvPr>
          <p:cNvSpPr/>
          <p:nvPr/>
        </p:nvSpPr>
        <p:spPr>
          <a:xfrm>
            <a:off x="147782" y="147782"/>
            <a:ext cx="7264111" cy="10372436"/>
          </a:xfrm>
          <a:prstGeom prst="rect">
            <a:avLst/>
          </a:prstGeom>
          <a:noFill/>
          <a:ln w="762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1F6165"/>
              </a:solidFill>
            </a:endParaRPr>
          </a:p>
        </p:txBody>
      </p:sp>
      <p:sp>
        <p:nvSpPr>
          <p:cNvPr id="3" name="Rectangle 2">
            <a:extLst>
              <a:ext uri="{FF2B5EF4-FFF2-40B4-BE49-F238E27FC236}">
                <a16:creationId xmlns:a16="http://schemas.microsoft.com/office/drawing/2014/main" id="{CC60281D-ADE1-BB4A-68B9-A0F2846015C8}"/>
              </a:ext>
            </a:extLst>
          </p:cNvPr>
          <p:cNvSpPr/>
          <p:nvPr/>
        </p:nvSpPr>
        <p:spPr>
          <a:xfrm>
            <a:off x="215780" y="127518"/>
            <a:ext cx="3416063" cy="923330"/>
          </a:xfrm>
          <a:prstGeom prst="rect">
            <a:avLst/>
          </a:prstGeom>
          <a:noFill/>
          <a:ln>
            <a:noFill/>
          </a:ln>
        </p:spPr>
        <p:txBody>
          <a:bodyPr wrap="none" lIns="91440" tIns="45720" rIns="91440" bIns="45720">
            <a:spAutoFit/>
          </a:bodyPr>
          <a:lstStyle/>
          <a:p>
            <a:pPr algn="ctr"/>
            <a:r>
              <a:rPr lang="en-US" sz="5400" b="0" cap="none" spc="0" dirty="0">
                <a:ln w="0"/>
                <a:solidFill>
                  <a:srgbClr val="1F6165"/>
                </a:solidFill>
                <a:effectLst>
                  <a:outerShdw blurRad="38100" dist="19050" dir="2700000" algn="tl" rotWithShape="0">
                    <a:schemeClr val="dk1">
                      <a:alpha val="40000"/>
                    </a:schemeClr>
                  </a:outerShdw>
                </a:effectLst>
              </a:rPr>
              <a:t>Thank You.</a:t>
            </a:r>
          </a:p>
        </p:txBody>
      </p:sp>
      <p:sp>
        <p:nvSpPr>
          <p:cNvPr id="4" name="TextBox 3">
            <a:extLst>
              <a:ext uri="{FF2B5EF4-FFF2-40B4-BE49-F238E27FC236}">
                <a16:creationId xmlns:a16="http://schemas.microsoft.com/office/drawing/2014/main" id="{2BC41E78-70D6-8E53-FB27-3E9D38B5EFFC}"/>
              </a:ext>
            </a:extLst>
          </p:cNvPr>
          <p:cNvSpPr txBox="1"/>
          <p:nvPr/>
        </p:nvSpPr>
        <p:spPr>
          <a:xfrm>
            <a:off x="412967" y="1605495"/>
            <a:ext cx="5131167" cy="1815882"/>
          </a:xfrm>
          <a:prstGeom prst="rect">
            <a:avLst/>
          </a:prstGeom>
          <a:noFill/>
          <a:ln>
            <a:noFill/>
          </a:ln>
        </p:spPr>
        <p:txBody>
          <a:bodyPr wrap="square" rtlCol="0">
            <a:spAutoFit/>
          </a:bodyPr>
          <a:lstStyle/>
          <a:p>
            <a:r>
              <a:rPr lang="en-GB" sz="2800" dirty="0">
                <a:solidFill>
                  <a:srgbClr val="1F6165"/>
                </a:solidFill>
              </a:rPr>
              <a:t>We would like to say thank you for using this learning material, we hope you found it useful.</a:t>
            </a:r>
          </a:p>
          <a:p>
            <a:endParaRPr lang="en-GB" sz="2800" dirty="0">
              <a:solidFill>
                <a:srgbClr val="1F6165"/>
              </a:solidFill>
            </a:endParaRPr>
          </a:p>
        </p:txBody>
      </p:sp>
      <p:sp>
        <p:nvSpPr>
          <p:cNvPr id="5" name="TextBox 4">
            <a:extLst>
              <a:ext uri="{FF2B5EF4-FFF2-40B4-BE49-F238E27FC236}">
                <a16:creationId xmlns:a16="http://schemas.microsoft.com/office/drawing/2014/main" id="{0F6B5025-4168-BAA0-1CD8-346F0F52830E}"/>
              </a:ext>
            </a:extLst>
          </p:cNvPr>
          <p:cNvSpPr txBox="1"/>
          <p:nvPr/>
        </p:nvSpPr>
        <p:spPr>
          <a:xfrm>
            <a:off x="479642" y="6764384"/>
            <a:ext cx="5167688" cy="2031325"/>
          </a:xfrm>
          <a:prstGeom prst="rect">
            <a:avLst/>
          </a:prstGeom>
          <a:noFill/>
          <a:ln>
            <a:noFill/>
          </a:ln>
        </p:spPr>
        <p:txBody>
          <a:bodyPr wrap="square" rtlCol="0">
            <a:spAutoFit/>
          </a:bodyPr>
          <a:lstStyle/>
          <a:p>
            <a:r>
              <a:rPr lang="en-GB" dirty="0">
                <a:solidFill>
                  <a:srgbClr val="1F6165"/>
                </a:solidFill>
              </a:rPr>
              <a:t>If you have any questions regarding this or any other learning material, or have any suggestions about improvements or ideas please email James Rix at:</a:t>
            </a:r>
          </a:p>
          <a:p>
            <a:endParaRPr lang="en-GB" dirty="0">
              <a:solidFill>
                <a:srgbClr val="1F6165"/>
              </a:solidFill>
            </a:endParaRPr>
          </a:p>
          <a:p>
            <a:r>
              <a:rPr lang="en-GB" dirty="0">
                <a:solidFill>
                  <a:srgbClr val="1F6165"/>
                </a:solidFill>
              </a:rPr>
              <a:t>educon@gmail.com</a:t>
            </a:r>
          </a:p>
          <a:p>
            <a:endParaRPr lang="en-GB" dirty="0">
              <a:solidFill>
                <a:srgbClr val="1F6165"/>
              </a:solidFill>
            </a:endParaRPr>
          </a:p>
        </p:txBody>
      </p:sp>
      <p:pic>
        <p:nvPicPr>
          <p:cNvPr id="9" name="Picture 8">
            <a:extLst>
              <a:ext uri="{FF2B5EF4-FFF2-40B4-BE49-F238E27FC236}">
                <a16:creationId xmlns:a16="http://schemas.microsoft.com/office/drawing/2014/main" id="{F18242F5-7320-9789-A734-4A08BF98317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31128" y="2837584"/>
            <a:ext cx="3789394" cy="3789394"/>
          </a:xfrm>
          <a:prstGeom prst="rect">
            <a:avLst/>
          </a:prstGeom>
          <a:ln>
            <a:noFill/>
          </a:ln>
        </p:spPr>
      </p:pic>
      <p:sp>
        <p:nvSpPr>
          <p:cNvPr id="8" name="Rectangle 7">
            <a:extLst>
              <a:ext uri="{FF2B5EF4-FFF2-40B4-BE49-F238E27FC236}">
                <a16:creationId xmlns:a16="http://schemas.microsoft.com/office/drawing/2014/main" id="{75301DA8-251D-CE5E-B5CE-10BF1A49DE56}"/>
              </a:ext>
            </a:extLst>
          </p:cNvPr>
          <p:cNvSpPr/>
          <p:nvPr/>
        </p:nvSpPr>
        <p:spPr>
          <a:xfrm>
            <a:off x="-1" y="9541164"/>
            <a:ext cx="7559675" cy="1150649"/>
          </a:xfrm>
          <a:prstGeom prst="rect">
            <a:avLst/>
          </a:prstGeom>
          <a:gradFill flip="none" rotWithShape="1">
            <a:gsLst>
              <a:gs pos="69000">
                <a:srgbClr val="8DA4AF">
                  <a:alpha val="50000"/>
                </a:srgbClr>
              </a:gs>
              <a:gs pos="38000">
                <a:schemeClr val="accent1">
                  <a:lumMod val="67000"/>
                </a:schemeClr>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665B97C6-59D6-7005-44DC-AEFEC4FFFBBD}"/>
              </a:ext>
            </a:extLst>
          </p:cNvPr>
          <p:cNvGrpSpPr>
            <a:grpSpLocks noChangeAspect="1"/>
          </p:cNvGrpSpPr>
          <p:nvPr/>
        </p:nvGrpSpPr>
        <p:grpSpPr>
          <a:xfrm>
            <a:off x="172172" y="9886595"/>
            <a:ext cx="1554593" cy="805217"/>
            <a:chOff x="5867744" y="10139672"/>
            <a:chExt cx="697946" cy="361508"/>
          </a:xfrm>
        </p:grpSpPr>
        <p:pic>
          <p:nvPicPr>
            <p:cNvPr id="11" name="Picture 10">
              <a:extLst>
                <a:ext uri="{FF2B5EF4-FFF2-40B4-BE49-F238E27FC236}">
                  <a16:creationId xmlns:a16="http://schemas.microsoft.com/office/drawing/2014/main" id="{F6A2723F-6673-DAEF-B720-43D2637E57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744" y="10180417"/>
              <a:ext cx="270980" cy="280018"/>
            </a:xfrm>
            <a:prstGeom prst="rect">
              <a:avLst/>
            </a:prstGeom>
          </p:spPr>
        </p:pic>
        <p:pic>
          <p:nvPicPr>
            <p:cNvPr id="12" name="Picture 11">
              <a:extLst>
                <a:ext uri="{FF2B5EF4-FFF2-40B4-BE49-F238E27FC236}">
                  <a16:creationId xmlns:a16="http://schemas.microsoft.com/office/drawing/2014/main" id="{B3CDFDBC-B36B-4AB3-BBE8-01018B8DE2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6023" y="10139672"/>
              <a:ext cx="349667" cy="361508"/>
            </a:xfrm>
            <a:prstGeom prst="rect">
              <a:avLst/>
            </a:prstGeom>
          </p:spPr>
        </p:pic>
      </p:grpSp>
      <p:sp>
        <p:nvSpPr>
          <p:cNvPr id="13" name="TextBox 12">
            <a:extLst>
              <a:ext uri="{FF2B5EF4-FFF2-40B4-BE49-F238E27FC236}">
                <a16:creationId xmlns:a16="http://schemas.microsoft.com/office/drawing/2014/main" id="{001D8749-1D64-715D-3096-3C5C4926D749}"/>
              </a:ext>
            </a:extLst>
          </p:cNvPr>
          <p:cNvSpPr txBox="1"/>
          <p:nvPr/>
        </p:nvSpPr>
        <p:spPr>
          <a:xfrm>
            <a:off x="5464221" y="10309630"/>
            <a:ext cx="2213792" cy="369332"/>
          </a:xfrm>
          <a:prstGeom prst="rect">
            <a:avLst/>
          </a:prstGeom>
          <a:noFill/>
        </p:spPr>
        <p:txBody>
          <a:bodyPr wrap="square" rtlCol="0">
            <a:spAutoFit/>
          </a:bodyPr>
          <a:lstStyle/>
          <a:p>
            <a:r>
              <a:rPr lang="en-GB" dirty="0">
                <a:solidFill>
                  <a:schemeClr val="bg1"/>
                </a:solidFill>
              </a:rPr>
              <a:t>Lecturer: James Rix</a:t>
            </a:r>
          </a:p>
        </p:txBody>
      </p:sp>
    </p:spTree>
    <p:extLst>
      <p:ext uri="{BB962C8B-B14F-4D97-AF65-F5344CB8AC3E}">
        <p14:creationId xmlns:p14="http://schemas.microsoft.com/office/powerpoint/2010/main" val="3949570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19D24-E954-602B-6A9A-3C3FDA6A5BF2}"/>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FAD2550-1566-45FE-632E-E166C6312C7D}"/>
              </a:ext>
            </a:extLst>
          </p:cNvPr>
          <p:cNvGrpSpPr/>
          <p:nvPr/>
        </p:nvGrpSpPr>
        <p:grpSpPr>
          <a:xfrm>
            <a:off x="212652" y="244550"/>
            <a:ext cx="2946184" cy="988505"/>
            <a:chOff x="212651" y="244549"/>
            <a:chExt cx="7591647" cy="2105247"/>
          </a:xfrm>
        </p:grpSpPr>
        <p:sp>
          <p:nvSpPr>
            <p:cNvPr id="3" name="Right Triangle 2">
              <a:extLst>
                <a:ext uri="{FF2B5EF4-FFF2-40B4-BE49-F238E27FC236}">
                  <a16:creationId xmlns:a16="http://schemas.microsoft.com/office/drawing/2014/main" id="{32834719-048B-E598-A254-21550FA61795}"/>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7AA1311-4DF1-459B-5AAC-6E9631CBCF51}"/>
                </a:ext>
              </a:extLst>
            </p:cNvPr>
            <p:cNvSpPr/>
            <p:nvPr/>
          </p:nvSpPr>
          <p:spPr>
            <a:xfrm rot="21009592">
              <a:off x="1208563" y="292666"/>
              <a:ext cx="4251188"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Purpose.</a:t>
              </a:r>
            </a:p>
          </p:txBody>
        </p:sp>
      </p:grpSp>
      <p:sp>
        <p:nvSpPr>
          <p:cNvPr id="6" name="TextBox 5">
            <a:extLst>
              <a:ext uri="{FF2B5EF4-FFF2-40B4-BE49-F238E27FC236}">
                <a16:creationId xmlns:a16="http://schemas.microsoft.com/office/drawing/2014/main" id="{0FDE7FB3-23A4-C521-5F59-446F11A5894C}"/>
              </a:ext>
            </a:extLst>
          </p:cNvPr>
          <p:cNvSpPr txBox="1"/>
          <p:nvPr/>
        </p:nvSpPr>
        <p:spPr>
          <a:xfrm>
            <a:off x="212652" y="1699651"/>
            <a:ext cx="6974498" cy="3416320"/>
          </a:xfrm>
          <a:prstGeom prst="rect">
            <a:avLst/>
          </a:prstGeom>
          <a:noFill/>
        </p:spPr>
        <p:txBody>
          <a:bodyPr wrap="square">
            <a:spAutoFit/>
          </a:bodyPr>
          <a:lstStyle/>
          <a:p>
            <a:r>
              <a:rPr lang="en-GB" dirty="0">
                <a:solidFill>
                  <a:srgbClr val="1F6165"/>
                </a:solidFill>
              </a:rPr>
              <a:t>To help learners practise and reinforce the key knowledge required for </a:t>
            </a:r>
            <a:r>
              <a:rPr lang="en-GB" b="1" dirty="0">
                <a:solidFill>
                  <a:srgbClr val="1F6165"/>
                </a:solidFill>
              </a:rPr>
              <a:t>Assessment Criteria 1.1–1.4</a:t>
            </a:r>
            <a:r>
              <a:rPr lang="en-GB" dirty="0">
                <a:solidFill>
                  <a:srgbClr val="1F6165"/>
                </a:solidFill>
              </a:rPr>
              <a:t>, including:</a:t>
            </a:r>
          </a:p>
          <a:p>
            <a:endParaRPr lang="en-GB" dirty="0">
              <a:solidFill>
                <a:srgbClr val="1F6165"/>
              </a:solidFill>
            </a:endParaRPr>
          </a:p>
          <a:p>
            <a:pPr marL="722313" indent="-285750">
              <a:buFont typeface="Arial" panose="020B0604020202020204" pitchFamily="34" charset="0"/>
              <a:buChar char="•"/>
            </a:pPr>
            <a:r>
              <a:rPr lang="en-GB" dirty="0">
                <a:solidFill>
                  <a:srgbClr val="1F6165"/>
                </a:solidFill>
              </a:rPr>
              <a:t>Why health and safety matters</a:t>
            </a:r>
          </a:p>
          <a:p>
            <a:pPr marL="722313" indent="-285750">
              <a:buFont typeface="Arial" panose="020B0604020202020204" pitchFamily="34" charset="0"/>
              <a:buChar char="•"/>
            </a:pPr>
            <a:r>
              <a:rPr lang="en-GB" dirty="0">
                <a:solidFill>
                  <a:srgbClr val="1F6165"/>
                </a:solidFill>
              </a:rPr>
              <a:t>What the HSE does</a:t>
            </a:r>
          </a:p>
          <a:p>
            <a:pPr marL="722313" indent="-285750">
              <a:buFont typeface="Arial" panose="020B0604020202020204" pitchFamily="34" charset="0"/>
              <a:buChar char="•"/>
            </a:pPr>
            <a:r>
              <a:rPr lang="en-GB" dirty="0">
                <a:solidFill>
                  <a:srgbClr val="1F6165"/>
                </a:solidFill>
              </a:rPr>
              <a:t>Key regulations under the Health and Safety at Work Act 1974</a:t>
            </a:r>
          </a:p>
          <a:p>
            <a:pPr marL="722313" indent="-285750">
              <a:buFont typeface="Arial" panose="020B0604020202020204" pitchFamily="34" charset="0"/>
              <a:buChar char="•"/>
            </a:pPr>
            <a:r>
              <a:rPr lang="en-GB" dirty="0">
                <a:solidFill>
                  <a:srgbClr val="1F6165"/>
                </a:solidFill>
              </a:rPr>
              <a:t>Responsibilities of employers and employees</a:t>
            </a:r>
          </a:p>
          <a:p>
            <a:endParaRPr lang="en-GB" dirty="0">
              <a:solidFill>
                <a:srgbClr val="1F6165"/>
              </a:solidFill>
            </a:endParaRPr>
          </a:p>
          <a:p>
            <a:endParaRPr lang="en-GB" dirty="0">
              <a:solidFill>
                <a:srgbClr val="1F6165"/>
              </a:solidFill>
            </a:endParaRPr>
          </a:p>
          <a:p>
            <a:endParaRPr lang="en-GB" dirty="0">
              <a:solidFill>
                <a:srgbClr val="1F6165"/>
              </a:solidFill>
            </a:endParaRPr>
          </a:p>
          <a:p>
            <a:r>
              <a:rPr lang="en-GB" dirty="0">
                <a:solidFill>
                  <a:srgbClr val="1F6165"/>
                </a:solidFill>
              </a:rPr>
              <a:t>This pack builds confidence with essential vocabulary and concepts before moving on to 101.2.</a:t>
            </a:r>
          </a:p>
        </p:txBody>
      </p:sp>
    </p:spTree>
    <p:extLst>
      <p:ext uri="{BB962C8B-B14F-4D97-AF65-F5344CB8AC3E}">
        <p14:creationId xmlns:p14="http://schemas.microsoft.com/office/powerpoint/2010/main" val="68212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B62AA-90A1-8517-8BEE-3458530BE8E2}"/>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69BE757-F606-7635-85DB-E56BDB121A58}"/>
              </a:ext>
            </a:extLst>
          </p:cNvPr>
          <p:cNvGrpSpPr/>
          <p:nvPr/>
        </p:nvGrpSpPr>
        <p:grpSpPr>
          <a:xfrm>
            <a:off x="212652" y="244550"/>
            <a:ext cx="2946184" cy="988505"/>
            <a:chOff x="212651" y="244549"/>
            <a:chExt cx="7591647" cy="2105247"/>
          </a:xfrm>
        </p:grpSpPr>
        <p:sp>
          <p:nvSpPr>
            <p:cNvPr id="3" name="Right Triangle 2">
              <a:extLst>
                <a:ext uri="{FF2B5EF4-FFF2-40B4-BE49-F238E27FC236}">
                  <a16:creationId xmlns:a16="http://schemas.microsoft.com/office/drawing/2014/main" id="{32D3CE03-20BA-A6F6-AD14-1F9F4E7AF3CC}"/>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60A7F56-5F75-C2DB-F89A-689F56E01CDF}"/>
                </a:ext>
              </a:extLst>
            </p:cNvPr>
            <p:cNvSpPr/>
            <p:nvPr/>
          </p:nvSpPr>
          <p:spPr>
            <a:xfrm rot="21009592">
              <a:off x="1848136" y="292666"/>
              <a:ext cx="2972032"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Brief.</a:t>
              </a:r>
            </a:p>
          </p:txBody>
        </p:sp>
      </p:grpSp>
      <p:sp>
        <p:nvSpPr>
          <p:cNvPr id="6" name="TextBox 5">
            <a:extLst>
              <a:ext uri="{FF2B5EF4-FFF2-40B4-BE49-F238E27FC236}">
                <a16:creationId xmlns:a16="http://schemas.microsoft.com/office/drawing/2014/main" id="{05C30039-FE9B-E6AB-CF34-AF3F14951D14}"/>
              </a:ext>
            </a:extLst>
          </p:cNvPr>
          <p:cNvSpPr txBox="1"/>
          <p:nvPr/>
        </p:nvSpPr>
        <p:spPr>
          <a:xfrm>
            <a:off x="212651" y="1686572"/>
            <a:ext cx="6880875" cy="1477328"/>
          </a:xfrm>
          <a:prstGeom prst="rect">
            <a:avLst/>
          </a:prstGeom>
          <a:noFill/>
        </p:spPr>
        <p:txBody>
          <a:bodyPr wrap="square">
            <a:spAutoFit/>
          </a:bodyPr>
          <a:lstStyle/>
          <a:p>
            <a:pPr>
              <a:buNone/>
            </a:pPr>
            <a:r>
              <a:rPr lang="en-GB" dirty="0">
                <a:solidFill>
                  <a:srgbClr val="1F6165"/>
                </a:solidFill>
              </a:rPr>
              <a:t>Complete all activities in this pack. Use your class notes, the worksheets provided, and the keywords list to help you. Work independently and answer in full sentences where required. This pack is designed to help you practise the core knowledge for Unit 101.1.</a:t>
            </a:r>
          </a:p>
        </p:txBody>
      </p:sp>
    </p:spTree>
    <p:extLst>
      <p:ext uri="{BB962C8B-B14F-4D97-AF65-F5344CB8AC3E}">
        <p14:creationId xmlns:p14="http://schemas.microsoft.com/office/powerpoint/2010/main" val="3720655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7878-858F-F518-BD4F-83C7928A75D6}"/>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4451B8E9-83C8-83A2-6C7B-24477F6BE487}"/>
              </a:ext>
            </a:extLst>
          </p:cNvPr>
          <p:cNvGrpSpPr/>
          <p:nvPr/>
        </p:nvGrpSpPr>
        <p:grpSpPr>
          <a:xfrm>
            <a:off x="212652" y="244550"/>
            <a:ext cx="2946184" cy="988505"/>
            <a:chOff x="212651" y="244549"/>
            <a:chExt cx="7591647" cy="2105247"/>
          </a:xfrm>
        </p:grpSpPr>
        <p:sp>
          <p:nvSpPr>
            <p:cNvPr id="3" name="Right Triangle 2">
              <a:extLst>
                <a:ext uri="{FF2B5EF4-FFF2-40B4-BE49-F238E27FC236}">
                  <a16:creationId xmlns:a16="http://schemas.microsoft.com/office/drawing/2014/main" id="{3B3BE56C-428F-3DAF-1818-D041C367A4D5}"/>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99BEE53-9A38-C26B-15AF-732B5284492E}"/>
                </a:ext>
              </a:extLst>
            </p:cNvPr>
            <p:cNvSpPr/>
            <p:nvPr/>
          </p:nvSpPr>
          <p:spPr>
            <a:xfrm rot="21009592">
              <a:off x="830618" y="292666"/>
              <a:ext cx="5007085"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Resources.</a:t>
              </a:r>
            </a:p>
          </p:txBody>
        </p:sp>
      </p:grpSp>
      <p:sp>
        <p:nvSpPr>
          <p:cNvPr id="6" name="TextBox 5">
            <a:extLst>
              <a:ext uri="{FF2B5EF4-FFF2-40B4-BE49-F238E27FC236}">
                <a16:creationId xmlns:a16="http://schemas.microsoft.com/office/drawing/2014/main" id="{DE01479B-8487-CE86-F048-D1BAA0FF0B6E}"/>
              </a:ext>
            </a:extLst>
          </p:cNvPr>
          <p:cNvSpPr txBox="1"/>
          <p:nvPr/>
        </p:nvSpPr>
        <p:spPr>
          <a:xfrm>
            <a:off x="316345" y="1543225"/>
            <a:ext cx="6869545" cy="2862322"/>
          </a:xfrm>
          <a:prstGeom prst="rect">
            <a:avLst/>
          </a:prstGeom>
          <a:noFill/>
        </p:spPr>
        <p:txBody>
          <a:bodyPr wrap="square">
            <a:spAutoFit/>
          </a:bodyPr>
          <a:lstStyle/>
          <a:p>
            <a:pPr marL="342900" indent="-342900">
              <a:buFont typeface="Arial" panose="020B0604020202020204" pitchFamily="34" charset="0"/>
              <a:buChar char="•"/>
            </a:pPr>
            <a:r>
              <a:rPr lang="en-GB" sz="2000" dirty="0">
                <a:solidFill>
                  <a:srgbClr val="1F6165"/>
                </a:solidFill>
              </a:rPr>
              <a:t>Your class notes from the 101.1 session</a:t>
            </a:r>
          </a:p>
          <a:p>
            <a:pPr marL="342900" indent="-342900">
              <a:buFont typeface="Arial" panose="020B0604020202020204" pitchFamily="34" charset="0"/>
              <a:buChar char="•"/>
            </a:pPr>
            <a:r>
              <a:rPr lang="en-GB" sz="2000" dirty="0">
                <a:solidFill>
                  <a:srgbClr val="1F6165"/>
                </a:solidFill>
              </a:rPr>
              <a:t>Unit 101 handout (provided in class)</a:t>
            </a:r>
          </a:p>
          <a:p>
            <a:pPr marL="342900" indent="-342900">
              <a:buFont typeface="Arial" panose="020B0604020202020204" pitchFamily="34" charset="0"/>
              <a:buChar char="•"/>
            </a:pPr>
            <a:r>
              <a:rPr lang="en-GB" sz="2000" dirty="0">
                <a:solidFill>
                  <a:srgbClr val="1F6165"/>
                </a:solidFill>
              </a:rPr>
              <a:t>Access to the following reference materials:</a:t>
            </a:r>
          </a:p>
          <a:p>
            <a:pPr marL="800100" lvl="1" indent="-342900">
              <a:buFont typeface="Courier New" panose="02070309020205020404" pitchFamily="49" charset="0"/>
              <a:buChar char="o"/>
            </a:pPr>
            <a:r>
              <a:rPr lang="en-GB" sz="2000" i="1" dirty="0">
                <a:solidFill>
                  <a:srgbClr val="1F6165"/>
                </a:solidFill>
              </a:rPr>
              <a:t>Basic Construction Skills – Health &amp; Safety</a:t>
            </a:r>
            <a:r>
              <a:rPr lang="en-GB" sz="2000" dirty="0">
                <a:solidFill>
                  <a:srgbClr val="1F6165"/>
                </a:solidFill>
              </a:rPr>
              <a:t> (City &amp; Guilds)</a:t>
            </a:r>
          </a:p>
          <a:p>
            <a:pPr marL="800100" lvl="1" indent="-342900">
              <a:buFont typeface="Courier New" panose="02070309020205020404" pitchFamily="49" charset="0"/>
              <a:buChar char="o"/>
            </a:pPr>
            <a:r>
              <a:rPr lang="en-GB" sz="2000" dirty="0">
                <a:solidFill>
                  <a:srgbClr val="1F6165"/>
                </a:solidFill>
              </a:rPr>
              <a:t>HSE website: </a:t>
            </a:r>
            <a:r>
              <a:rPr lang="en-GB" sz="2000" dirty="0">
                <a:solidFill>
                  <a:srgbClr val="1F6165"/>
                </a:solidFill>
                <a:hlinkClick r:id="rId2" tooltip="www.hse.gov.uk">
                  <a:extLst>
                    <a:ext uri="{A12FA001-AC4F-418D-AE19-62706E023703}">
                      <ahyp:hlinkClr xmlns:ahyp="http://schemas.microsoft.com/office/drawing/2018/hyperlinkcolor" val="tx"/>
                    </a:ext>
                  </a:extLst>
                </a:hlinkClick>
              </a:rPr>
              <a:t>www.hse.gov.uk</a:t>
            </a:r>
            <a:endParaRPr lang="en-GB" sz="2000" dirty="0">
              <a:solidFill>
                <a:srgbClr val="1F6165"/>
              </a:solidFill>
            </a:endParaRPr>
          </a:p>
          <a:p>
            <a:pPr marL="342900" indent="-342900">
              <a:buFont typeface="Arial" panose="020B0604020202020204" pitchFamily="34" charset="0"/>
              <a:buChar char="•"/>
            </a:pPr>
            <a:r>
              <a:rPr lang="en-GB" sz="2000" dirty="0">
                <a:solidFill>
                  <a:srgbClr val="1F6165"/>
                </a:solidFill>
              </a:rPr>
              <a:t>Pen, paper, highlighters</a:t>
            </a:r>
          </a:p>
          <a:p>
            <a:pPr marL="342900" indent="-342900">
              <a:buFont typeface="Arial" panose="020B0604020202020204" pitchFamily="34" charset="0"/>
              <a:buChar char="•"/>
            </a:pPr>
            <a:r>
              <a:rPr lang="en-GB" sz="2000" dirty="0">
                <a:solidFill>
                  <a:srgbClr val="1F6165"/>
                </a:solidFill>
              </a:rPr>
              <a:t>Optional: PPE examples from your workplace or classroom (boots, gloves, hi‑vis)</a:t>
            </a:r>
          </a:p>
        </p:txBody>
      </p:sp>
    </p:spTree>
    <p:extLst>
      <p:ext uri="{BB962C8B-B14F-4D97-AF65-F5344CB8AC3E}">
        <p14:creationId xmlns:p14="http://schemas.microsoft.com/office/powerpoint/2010/main" val="432103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55976-2F9A-51A9-C130-CC18499428BC}"/>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6800414-F808-23C3-A62C-40BBD1161B52}"/>
              </a:ext>
            </a:extLst>
          </p:cNvPr>
          <p:cNvGrpSpPr/>
          <p:nvPr/>
        </p:nvGrpSpPr>
        <p:grpSpPr>
          <a:xfrm>
            <a:off x="212652" y="244550"/>
            <a:ext cx="2946184" cy="988505"/>
            <a:chOff x="212651" y="244549"/>
            <a:chExt cx="7591647" cy="2105247"/>
          </a:xfrm>
        </p:grpSpPr>
        <p:sp>
          <p:nvSpPr>
            <p:cNvPr id="3" name="Right Triangle 2">
              <a:extLst>
                <a:ext uri="{FF2B5EF4-FFF2-40B4-BE49-F238E27FC236}">
                  <a16:creationId xmlns:a16="http://schemas.microsoft.com/office/drawing/2014/main" id="{DB263E19-14B5-5834-355F-D79238395104}"/>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DDCC0AB-9EC2-9DB6-E4F2-BE2030416D32}"/>
                </a:ext>
              </a:extLst>
            </p:cNvPr>
            <p:cNvSpPr/>
            <p:nvPr/>
          </p:nvSpPr>
          <p:spPr>
            <a:xfrm rot="21009592">
              <a:off x="570390" y="292666"/>
              <a:ext cx="5527536"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Assessment.</a:t>
              </a:r>
            </a:p>
          </p:txBody>
        </p:sp>
      </p:grpSp>
      <p:sp>
        <p:nvSpPr>
          <p:cNvPr id="6" name="TextBox 5">
            <a:extLst>
              <a:ext uri="{FF2B5EF4-FFF2-40B4-BE49-F238E27FC236}">
                <a16:creationId xmlns:a16="http://schemas.microsoft.com/office/drawing/2014/main" id="{EBF36B8E-FBE8-B9BF-BEC0-172B9AE745EF}"/>
              </a:ext>
            </a:extLst>
          </p:cNvPr>
          <p:cNvSpPr txBox="1"/>
          <p:nvPr/>
        </p:nvSpPr>
        <p:spPr>
          <a:xfrm>
            <a:off x="212652" y="1524889"/>
            <a:ext cx="6991712" cy="2862322"/>
          </a:xfrm>
          <a:prstGeom prst="rect">
            <a:avLst/>
          </a:prstGeom>
          <a:noFill/>
        </p:spPr>
        <p:txBody>
          <a:bodyPr wrap="square">
            <a:spAutoFit/>
          </a:bodyPr>
          <a:lstStyle/>
          <a:p>
            <a:r>
              <a:rPr lang="en-GB" dirty="0">
                <a:solidFill>
                  <a:srgbClr val="1F6165"/>
                </a:solidFill>
              </a:rPr>
              <a:t>Your tutor will assess this homework through:</a:t>
            </a:r>
          </a:p>
          <a:p>
            <a:endParaRPr lang="en-GB" dirty="0">
              <a:solidFill>
                <a:srgbClr val="1F6165"/>
              </a:solidFill>
            </a:endParaRPr>
          </a:p>
          <a:p>
            <a:pPr marL="285750" indent="-285750">
              <a:buFont typeface="Arial" panose="020B0604020202020204" pitchFamily="34" charset="0"/>
              <a:buChar char="•"/>
            </a:pPr>
            <a:r>
              <a:rPr lang="en-GB" dirty="0">
                <a:solidFill>
                  <a:srgbClr val="1F6165"/>
                </a:solidFill>
              </a:rPr>
              <a:t>Completion of all worksheets</a:t>
            </a:r>
          </a:p>
          <a:p>
            <a:pPr marL="285750" indent="-285750">
              <a:buFont typeface="Arial" panose="020B0604020202020204" pitchFamily="34" charset="0"/>
              <a:buChar char="•"/>
            </a:pPr>
            <a:r>
              <a:rPr lang="en-GB" dirty="0">
                <a:solidFill>
                  <a:srgbClr val="1F6165"/>
                </a:solidFill>
              </a:rPr>
              <a:t>Accuracy of definitions and keyword use</a:t>
            </a:r>
          </a:p>
          <a:p>
            <a:pPr marL="285750" indent="-285750">
              <a:buFont typeface="Arial" panose="020B0604020202020204" pitchFamily="34" charset="0"/>
              <a:buChar char="•"/>
            </a:pPr>
            <a:r>
              <a:rPr lang="en-GB" dirty="0">
                <a:solidFill>
                  <a:srgbClr val="1F6165"/>
                </a:solidFill>
              </a:rPr>
              <a:t>Correct identification of responsibilities and regulations</a:t>
            </a:r>
          </a:p>
          <a:p>
            <a:pPr marL="285750" indent="-285750">
              <a:buFont typeface="Arial" panose="020B0604020202020204" pitchFamily="34" charset="0"/>
              <a:buChar char="•"/>
            </a:pPr>
            <a:r>
              <a:rPr lang="en-GB" dirty="0">
                <a:solidFill>
                  <a:srgbClr val="1F6165"/>
                </a:solidFill>
              </a:rPr>
              <a:t>Ability to apply knowledge to simple scenarios</a:t>
            </a:r>
          </a:p>
          <a:p>
            <a:pPr marL="285750" indent="-285750">
              <a:buFont typeface="Arial" panose="020B0604020202020204" pitchFamily="34" charset="0"/>
              <a:buChar char="•"/>
            </a:pPr>
            <a:r>
              <a:rPr lang="en-GB" dirty="0">
                <a:solidFill>
                  <a:srgbClr val="1F6165"/>
                </a:solidFill>
              </a:rPr>
              <a:t>Self‑assessment check at the end</a:t>
            </a:r>
          </a:p>
          <a:p>
            <a:pPr marL="285750" indent="-285750">
              <a:buFont typeface="Arial" panose="020B0604020202020204" pitchFamily="34" charset="0"/>
              <a:buChar char="•"/>
            </a:pPr>
            <a:endParaRPr lang="en-GB" dirty="0">
              <a:solidFill>
                <a:srgbClr val="1F6165"/>
              </a:solidFill>
            </a:endParaRPr>
          </a:p>
          <a:p>
            <a:endParaRPr lang="en-GB" dirty="0">
              <a:solidFill>
                <a:srgbClr val="1F6165"/>
              </a:solidFill>
            </a:endParaRPr>
          </a:p>
          <a:p>
            <a:r>
              <a:rPr lang="en-GB" dirty="0">
                <a:solidFill>
                  <a:srgbClr val="1F6165"/>
                </a:solidFill>
              </a:rPr>
              <a:t>This pack contributes to your formative assessment for Unit 101.</a:t>
            </a:r>
          </a:p>
        </p:txBody>
      </p:sp>
    </p:spTree>
    <p:extLst>
      <p:ext uri="{BB962C8B-B14F-4D97-AF65-F5344CB8AC3E}">
        <p14:creationId xmlns:p14="http://schemas.microsoft.com/office/powerpoint/2010/main" val="1081650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7DF54-3CE4-ADAA-FEA7-BCF630A4895B}"/>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C77F18E-AEA4-8D64-3074-351B8D6107C4}"/>
              </a:ext>
            </a:extLst>
          </p:cNvPr>
          <p:cNvGrpSpPr/>
          <p:nvPr/>
        </p:nvGrpSpPr>
        <p:grpSpPr>
          <a:xfrm>
            <a:off x="212652" y="244550"/>
            <a:ext cx="2946184" cy="988505"/>
            <a:chOff x="212651" y="244549"/>
            <a:chExt cx="7591647" cy="2105247"/>
          </a:xfrm>
        </p:grpSpPr>
        <p:sp>
          <p:nvSpPr>
            <p:cNvPr id="3" name="Right Triangle 2">
              <a:extLst>
                <a:ext uri="{FF2B5EF4-FFF2-40B4-BE49-F238E27FC236}">
                  <a16:creationId xmlns:a16="http://schemas.microsoft.com/office/drawing/2014/main" id="{083B7E2E-25B4-7C9E-D6C2-0B5932D0F1C1}"/>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59B316BC-C8E1-09A5-90FF-E30BEFD75028}"/>
                </a:ext>
              </a:extLst>
            </p:cNvPr>
            <p:cNvSpPr/>
            <p:nvPr/>
          </p:nvSpPr>
          <p:spPr>
            <a:xfrm rot="21009592">
              <a:off x="1805429" y="292666"/>
              <a:ext cx="3057452"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Skills.</a:t>
              </a:r>
            </a:p>
          </p:txBody>
        </p:sp>
      </p:grpSp>
      <p:sp>
        <p:nvSpPr>
          <p:cNvPr id="8" name="TextBox 7">
            <a:extLst>
              <a:ext uri="{FF2B5EF4-FFF2-40B4-BE49-F238E27FC236}">
                <a16:creationId xmlns:a16="http://schemas.microsoft.com/office/drawing/2014/main" id="{187FCB8C-B6F1-B2B4-1FCE-F7E1A840E22D}"/>
              </a:ext>
            </a:extLst>
          </p:cNvPr>
          <p:cNvSpPr txBox="1"/>
          <p:nvPr/>
        </p:nvSpPr>
        <p:spPr>
          <a:xfrm>
            <a:off x="212652" y="1515791"/>
            <a:ext cx="6908584" cy="2585323"/>
          </a:xfrm>
          <a:prstGeom prst="rect">
            <a:avLst/>
          </a:prstGeom>
          <a:noFill/>
        </p:spPr>
        <p:txBody>
          <a:bodyPr wrap="square">
            <a:spAutoFit/>
          </a:bodyPr>
          <a:lstStyle/>
          <a:p>
            <a:r>
              <a:rPr lang="en-GB" dirty="0">
                <a:solidFill>
                  <a:srgbClr val="1F6165"/>
                </a:solidFill>
              </a:rPr>
              <a:t>Learners will develop:</a:t>
            </a:r>
          </a:p>
          <a:p>
            <a:endParaRPr lang="en-GB" dirty="0">
              <a:solidFill>
                <a:srgbClr val="1F6165"/>
              </a:solidFill>
            </a:endParaRPr>
          </a:p>
          <a:p>
            <a:pPr marL="285750" indent="-285750">
              <a:buFont typeface="Arial" panose="020B0604020202020204" pitchFamily="34" charset="0"/>
              <a:buChar char="•"/>
            </a:pPr>
            <a:r>
              <a:rPr lang="en-GB" b="1" dirty="0">
                <a:solidFill>
                  <a:srgbClr val="1F6165"/>
                </a:solidFill>
              </a:rPr>
              <a:t>Construction vocabulary</a:t>
            </a:r>
            <a:r>
              <a:rPr lang="en-GB" dirty="0">
                <a:solidFill>
                  <a:srgbClr val="1F6165"/>
                </a:solidFill>
              </a:rPr>
              <a:t> (HSE, COSHH, PUWER, PPE, etc.)</a:t>
            </a:r>
          </a:p>
          <a:p>
            <a:pPr marL="285750" indent="-285750">
              <a:buFont typeface="Arial" panose="020B0604020202020204" pitchFamily="34" charset="0"/>
              <a:buChar char="•"/>
            </a:pPr>
            <a:r>
              <a:rPr lang="en-GB" b="1" dirty="0">
                <a:solidFill>
                  <a:srgbClr val="1F6165"/>
                </a:solidFill>
              </a:rPr>
              <a:t>Reading comprehension</a:t>
            </a:r>
            <a:endParaRPr lang="en-GB" dirty="0">
              <a:solidFill>
                <a:srgbClr val="1F6165"/>
              </a:solidFill>
            </a:endParaRPr>
          </a:p>
          <a:p>
            <a:pPr marL="285750" indent="-285750">
              <a:buFont typeface="Arial" panose="020B0604020202020204" pitchFamily="34" charset="0"/>
              <a:buChar char="•"/>
            </a:pPr>
            <a:r>
              <a:rPr lang="en-GB" b="1" dirty="0">
                <a:solidFill>
                  <a:srgbClr val="1F6165"/>
                </a:solidFill>
              </a:rPr>
              <a:t>Written communication</a:t>
            </a:r>
            <a:endParaRPr lang="en-GB" dirty="0">
              <a:solidFill>
                <a:srgbClr val="1F6165"/>
              </a:solidFill>
            </a:endParaRPr>
          </a:p>
          <a:p>
            <a:pPr marL="285750" indent="-285750">
              <a:buFont typeface="Arial" panose="020B0604020202020204" pitchFamily="34" charset="0"/>
              <a:buChar char="•"/>
            </a:pPr>
            <a:r>
              <a:rPr lang="en-GB" b="1" dirty="0">
                <a:solidFill>
                  <a:srgbClr val="1F6165"/>
                </a:solidFill>
              </a:rPr>
              <a:t>Health &amp; safety awareness</a:t>
            </a:r>
            <a:endParaRPr lang="en-GB" dirty="0">
              <a:solidFill>
                <a:srgbClr val="1F6165"/>
              </a:solidFill>
            </a:endParaRPr>
          </a:p>
          <a:p>
            <a:pPr marL="285750" indent="-285750">
              <a:buFont typeface="Arial" panose="020B0604020202020204" pitchFamily="34" charset="0"/>
              <a:buChar char="•"/>
            </a:pPr>
            <a:r>
              <a:rPr lang="en-GB" b="1" dirty="0">
                <a:solidFill>
                  <a:srgbClr val="1F6165"/>
                </a:solidFill>
              </a:rPr>
              <a:t>Independent learning</a:t>
            </a:r>
            <a:endParaRPr lang="en-GB" dirty="0">
              <a:solidFill>
                <a:srgbClr val="1F6165"/>
              </a:solidFill>
            </a:endParaRPr>
          </a:p>
          <a:p>
            <a:pPr marL="285750" indent="-285750">
              <a:buFont typeface="Arial" panose="020B0604020202020204" pitchFamily="34" charset="0"/>
              <a:buChar char="•"/>
            </a:pPr>
            <a:r>
              <a:rPr lang="en-GB" b="1" dirty="0">
                <a:solidFill>
                  <a:srgbClr val="1F6165"/>
                </a:solidFill>
              </a:rPr>
              <a:t>Basic problem‑solving</a:t>
            </a:r>
            <a:r>
              <a:rPr lang="en-GB" dirty="0">
                <a:solidFill>
                  <a:srgbClr val="1F6165"/>
                </a:solidFill>
              </a:rPr>
              <a:t> (scenario tasks)</a:t>
            </a:r>
          </a:p>
          <a:p>
            <a:pPr marL="285750" indent="-285750">
              <a:buFont typeface="Arial" panose="020B0604020202020204" pitchFamily="34" charset="0"/>
              <a:buChar char="•"/>
            </a:pPr>
            <a:r>
              <a:rPr lang="en-GB" b="1" dirty="0">
                <a:solidFill>
                  <a:srgbClr val="1F6165"/>
                </a:solidFill>
              </a:rPr>
              <a:t>Attention to detail</a:t>
            </a:r>
            <a:endParaRPr lang="en-GB" dirty="0">
              <a:solidFill>
                <a:srgbClr val="1F6165"/>
              </a:solidFill>
            </a:endParaRPr>
          </a:p>
        </p:txBody>
      </p:sp>
    </p:spTree>
    <p:extLst>
      <p:ext uri="{BB962C8B-B14F-4D97-AF65-F5344CB8AC3E}">
        <p14:creationId xmlns:p14="http://schemas.microsoft.com/office/powerpoint/2010/main" val="3665891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4757F-F883-6A3E-F89D-F405A2F4BB6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3E61D49B-1EC4-7832-A876-40ECBB624678}"/>
              </a:ext>
            </a:extLst>
          </p:cNvPr>
          <p:cNvGrpSpPr/>
          <p:nvPr/>
        </p:nvGrpSpPr>
        <p:grpSpPr>
          <a:xfrm>
            <a:off x="212652" y="244550"/>
            <a:ext cx="5658062" cy="1531242"/>
            <a:chOff x="212651" y="244549"/>
            <a:chExt cx="7591647" cy="2105247"/>
          </a:xfrm>
        </p:grpSpPr>
        <p:sp>
          <p:nvSpPr>
            <p:cNvPr id="5" name="Right Triangle 4">
              <a:extLst>
                <a:ext uri="{FF2B5EF4-FFF2-40B4-BE49-F238E27FC236}">
                  <a16:creationId xmlns:a16="http://schemas.microsoft.com/office/drawing/2014/main" id="{6940456A-92D1-E0B9-1C3F-E24262FEEC5A}"/>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87B67AA-419C-7706-EA7E-53575E0480DE}"/>
                </a:ext>
              </a:extLst>
            </p:cNvPr>
            <p:cNvSpPr/>
            <p:nvPr/>
          </p:nvSpPr>
          <p:spPr>
            <a:xfrm rot="21009592">
              <a:off x="1479304" y="426940"/>
              <a:ext cx="2594312" cy="1142507"/>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Keywords.</a:t>
              </a:r>
            </a:p>
          </p:txBody>
        </p:sp>
      </p:grpSp>
      <p:grpSp>
        <p:nvGrpSpPr>
          <p:cNvPr id="9" name="Group 8">
            <a:extLst>
              <a:ext uri="{FF2B5EF4-FFF2-40B4-BE49-F238E27FC236}">
                <a16:creationId xmlns:a16="http://schemas.microsoft.com/office/drawing/2014/main" id="{8848286C-B2FC-7A8F-A254-394CDC8AD98C}"/>
              </a:ext>
            </a:extLst>
          </p:cNvPr>
          <p:cNvGrpSpPr/>
          <p:nvPr/>
        </p:nvGrpSpPr>
        <p:grpSpPr>
          <a:xfrm>
            <a:off x="1933696" y="9756900"/>
            <a:ext cx="5436782" cy="744280"/>
            <a:chOff x="6560287" y="5869172"/>
            <a:chExt cx="5436782" cy="744280"/>
          </a:xfrm>
        </p:grpSpPr>
        <p:sp>
          <p:nvSpPr>
            <p:cNvPr id="10" name="Right Triangle 9">
              <a:extLst>
                <a:ext uri="{FF2B5EF4-FFF2-40B4-BE49-F238E27FC236}">
                  <a16:creationId xmlns:a16="http://schemas.microsoft.com/office/drawing/2014/main" id="{A318B14E-8F95-B18F-1CB7-B3877FDF3D47}"/>
                </a:ext>
              </a:extLst>
            </p:cNvPr>
            <p:cNvSpPr/>
            <p:nvPr/>
          </p:nvSpPr>
          <p:spPr>
            <a:xfrm rot="10800000" flipV="1">
              <a:off x="6560287" y="5869172"/>
              <a:ext cx="5436782" cy="744279"/>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BB518853-0BAA-5E4F-5841-F2C8554779E6}"/>
                </a:ext>
              </a:extLst>
            </p:cNvPr>
            <p:cNvGrpSpPr/>
            <p:nvPr/>
          </p:nvGrpSpPr>
          <p:grpSpPr>
            <a:xfrm>
              <a:off x="11220478" y="6251944"/>
              <a:ext cx="698619" cy="361508"/>
              <a:chOff x="2504463" y="5708261"/>
              <a:chExt cx="2157794" cy="1080000"/>
            </a:xfrm>
          </p:grpSpPr>
          <p:pic>
            <p:nvPicPr>
              <p:cNvPr id="13" name="Picture 12">
                <a:extLst>
                  <a:ext uri="{FF2B5EF4-FFF2-40B4-BE49-F238E27FC236}">
                    <a16:creationId xmlns:a16="http://schemas.microsoft.com/office/drawing/2014/main" id="{69B2F468-27D7-8091-2895-4E412E1326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4463" y="5829986"/>
                <a:ext cx="836964" cy="836550"/>
              </a:xfrm>
              <a:prstGeom prst="rect">
                <a:avLst/>
              </a:prstGeom>
            </p:spPr>
          </p:pic>
          <p:pic>
            <p:nvPicPr>
              <p:cNvPr id="14" name="Picture 13">
                <a:extLst>
                  <a:ext uri="{FF2B5EF4-FFF2-40B4-BE49-F238E27FC236}">
                    <a16:creationId xmlns:a16="http://schemas.microsoft.com/office/drawing/2014/main" id="{E54208F0-E6D7-0DEC-E0C5-89251EDC05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2257" y="5708261"/>
                <a:ext cx="1080000" cy="1080000"/>
              </a:xfrm>
              <a:prstGeom prst="rect">
                <a:avLst/>
              </a:prstGeom>
            </p:spPr>
          </p:pic>
        </p:grpSp>
      </p:grpSp>
      <p:pic>
        <p:nvPicPr>
          <p:cNvPr id="3" name="Picture 2">
            <a:extLst>
              <a:ext uri="{FF2B5EF4-FFF2-40B4-BE49-F238E27FC236}">
                <a16:creationId xmlns:a16="http://schemas.microsoft.com/office/drawing/2014/main" id="{61A4616E-F300-D319-7F8C-70B355ED4E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278" y="398171"/>
            <a:ext cx="612000" cy="612000"/>
          </a:xfrm>
          <a:prstGeom prst="rect">
            <a:avLst/>
          </a:prstGeom>
        </p:spPr>
      </p:pic>
      <p:sp>
        <p:nvSpPr>
          <p:cNvPr id="2" name="Rectangle 1">
            <a:extLst>
              <a:ext uri="{FF2B5EF4-FFF2-40B4-BE49-F238E27FC236}">
                <a16:creationId xmlns:a16="http://schemas.microsoft.com/office/drawing/2014/main" id="{E4DFC023-3BE4-99C2-7CC5-E5CB4E11304F}"/>
              </a:ext>
            </a:extLst>
          </p:cNvPr>
          <p:cNvSpPr/>
          <p:nvPr/>
        </p:nvSpPr>
        <p:spPr>
          <a:xfrm>
            <a:off x="962278" y="346793"/>
            <a:ext cx="604654" cy="276999"/>
          </a:xfrm>
          <a:prstGeom prst="rect">
            <a:avLst/>
          </a:prstGeom>
          <a:noFill/>
        </p:spPr>
        <p:txBody>
          <a:bodyPr wrap="none" lIns="91440" tIns="45720" rIns="91440" bIns="45720">
            <a:spAutoFit/>
          </a:bodyPr>
          <a:lstStyle/>
          <a:p>
            <a:pPr algn="ctr"/>
            <a:r>
              <a:rPr lang="en-US" sz="1200" b="1" cap="none" spc="0" dirty="0">
                <a:ln w="0"/>
                <a:solidFill>
                  <a:schemeClr val="bg1"/>
                </a:solidFill>
                <a:effectLst>
                  <a:outerShdw blurRad="38100" dist="25400" dir="5400000" algn="ctr" rotWithShape="0">
                    <a:srgbClr val="6E747A">
                      <a:alpha val="43000"/>
                    </a:srgbClr>
                  </a:outerShdw>
                </a:effectLst>
              </a:rPr>
              <a:t>101.1.</a:t>
            </a:r>
          </a:p>
        </p:txBody>
      </p:sp>
      <p:sp>
        <p:nvSpPr>
          <p:cNvPr id="8" name="TextBox 7">
            <a:extLst>
              <a:ext uri="{FF2B5EF4-FFF2-40B4-BE49-F238E27FC236}">
                <a16:creationId xmlns:a16="http://schemas.microsoft.com/office/drawing/2014/main" id="{BFF5B862-FE71-5E31-2733-C18A516EF2BA}"/>
              </a:ext>
            </a:extLst>
          </p:cNvPr>
          <p:cNvSpPr txBox="1"/>
          <p:nvPr/>
        </p:nvSpPr>
        <p:spPr>
          <a:xfrm>
            <a:off x="212652" y="2541702"/>
            <a:ext cx="6942228" cy="6063198"/>
          </a:xfrm>
          <a:prstGeom prst="rect">
            <a:avLst/>
          </a:prstGeom>
          <a:noFill/>
        </p:spPr>
        <p:txBody>
          <a:bodyPr wrap="square">
            <a:spAutoFit/>
          </a:bodyPr>
          <a:lstStyle/>
          <a:p>
            <a:pPr>
              <a:buNone/>
            </a:pPr>
            <a:r>
              <a:rPr lang="en-GB" sz="1600" b="1" dirty="0">
                <a:solidFill>
                  <a:srgbClr val="1F6165"/>
                </a:solidFill>
              </a:rPr>
              <a:t>1. Accident</a:t>
            </a:r>
          </a:p>
          <a:p>
            <a:pPr>
              <a:buNone/>
            </a:pPr>
            <a:r>
              <a:rPr lang="en-GB" sz="1200" dirty="0">
                <a:solidFill>
                  <a:srgbClr val="1F6165"/>
                </a:solidFill>
                <a:effectLst/>
              </a:rPr>
              <a:t>An unplanned event that results in injury, damage, or loss.</a:t>
            </a:r>
            <a:endParaRPr lang="en-GB" sz="1200" dirty="0">
              <a:solidFill>
                <a:srgbClr val="1F6165"/>
              </a:solidFill>
            </a:endParaRPr>
          </a:p>
          <a:p>
            <a:pPr>
              <a:buNone/>
            </a:pPr>
            <a:endParaRPr lang="en-GB" sz="1200" b="1" dirty="0">
              <a:solidFill>
                <a:srgbClr val="1F6165"/>
              </a:solidFill>
            </a:endParaRPr>
          </a:p>
          <a:p>
            <a:pPr>
              <a:buNone/>
            </a:pPr>
            <a:r>
              <a:rPr lang="en-GB" sz="1600" b="1" dirty="0">
                <a:solidFill>
                  <a:srgbClr val="1F6165"/>
                </a:solidFill>
              </a:rPr>
              <a:t>2. Fatality</a:t>
            </a:r>
          </a:p>
          <a:p>
            <a:pPr>
              <a:buNone/>
            </a:pPr>
            <a:r>
              <a:rPr lang="en-GB" sz="1200" dirty="0">
                <a:solidFill>
                  <a:srgbClr val="1F6165"/>
                </a:solidFill>
                <a:effectLst/>
              </a:rPr>
              <a:t>A death caused by unsafe working conditions or serious incidents on site.</a:t>
            </a:r>
            <a:endParaRPr lang="en-GB" sz="1200" dirty="0">
              <a:solidFill>
                <a:srgbClr val="1F6165"/>
              </a:solidFill>
            </a:endParaRPr>
          </a:p>
          <a:p>
            <a:pPr>
              <a:buNone/>
            </a:pPr>
            <a:endParaRPr lang="en-GB" sz="1200" b="1" dirty="0">
              <a:solidFill>
                <a:srgbClr val="1F6165"/>
              </a:solidFill>
            </a:endParaRPr>
          </a:p>
          <a:p>
            <a:pPr>
              <a:buNone/>
            </a:pPr>
            <a:r>
              <a:rPr lang="en-GB" sz="1600" b="1" dirty="0">
                <a:solidFill>
                  <a:srgbClr val="1F6165"/>
                </a:solidFill>
              </a:rPr>
              <a:t>3. Hazard</a:t>
            </a:r>
          </a:p>
          <a:p>
            <a:pPr>
              <a:buNone/>
            </a:pPr>
            <a:r>
              <a:rPr lang="en-GB" sz="1200" dirty="0">
                <a:solidFill>
                  <a:srgbClr val="1F6165"/>
                </a:solidFill>
                <a:effectLst/>
              </a:rPr>
              <a:t>Anything with the potential to cause harm (materials, equipment, environment, behaviour).</a:t>
            </a:r>
            <a:endParaRPr lang="en-GB" sz="1200" dirty="0">
              <a:solidFill>
                <a:srgbClr val="1F6165"/>
              </a:solidFill>
            </a:endParaRPr>
          </a:p>
          <a:p>
            <a:pPr>
              <a:buNone/>
            </a:pPr>
            <a:endParaRPr lang="en-GB" sz="1200" b="1" dirty="0">
              <a:solidFill>
                <a:srgbClr val="1F6165"/>
              </a:solidFill>
            </a:endParaRPr>
          </a:p>
          <a:p>
            <a:pPr>
              <a:buNone/>
            </a:pPr>
            <a:r>
              <a:rPr lang="en-GB" sz="1600" b="1" dirty="0">
                <a:solidFill>
                  <a:srgbClr val="1F6165"/>
                </a:solidFill>
              </a:rPr>
              <a:t>4. Risk</a:t>
            </a:r>
          </a:p>
          <a:p>
            <a:pPr>
              <a:buNone/>
            </a:pPr>
            <a:r>
              <a:rPr lang="en-GB" sz="1200" dirty="0">
                <a:solidFill>
                  <a:srgbClr val="1F6165"/>
                </a:solidFill>
                <a:effectLst/>
              </a:rPr>
              <a:t>The likelihood and severity of harm occurring from a hazard.</a:t>
            </a:r>
            <a:endParaRPr lang="en-GB" sz="1200" dirty="0">
              <a:solidFill>
                <a:srgbClr val="1F6165"/>
              </a:solidFill>
            </a:endParaRPr>
          </a:p>
          <a:p>
            <a:pPr>
              <a:buNone/>
            </a:pPr>
            <a:endParaRPr lang="en-GB" sz="1200" b="1" dirty="0">
              <a:solidFill>
                <a:srgbClr val="1F6165"/>
              </a:solidFill>
            </a:endParaRPr>
          </a:p>
          <a:p>
            <a:pPr>
              <a:buNone/>
            </a:pPr>
            <a:r>
              <a:rPr lang="en-GB" sz="1600" b="1" dirty="0">
                <a:solidFill>
                  <a:srgbClr val="1F6165"/>
                </a:solidFill>
              </a:rPr>
              <a:t>5. Control Measure</a:t>
            </a:r>
          </a:p>
          <a:p>
            <a:pPr>
              <a:buNone/>
            </a:pPr>
            <a:r>
              <a:rPr lang="en-GB" sz="1200" dirty="0">
                <a:solidFill>
                  <a:srgbClr val="1F6165"/>
                </a:solidFill>
                <a:effectLst/>
              </a:rPr>
              <a:t>An action or system put in place to reduce or eliminate risk.</a:t>
            </a:r>
            <a:endParaRPr lang="en-GB" sz="1200" dirty="0">
              <a:solidFill>
                <a:srgbClr val="1F6165"/>
              </a:solidFill>
            </a:endParaRPr>
          </a:p>
          <a:p>
            <a:pPr>
              <a:buNone/>
            </a:pPr>
            <a:endParaRPr lang="en-GB" sz="1200" b="1" dirty="0">
              <a:solidFill>
                <a:srgbClr val="1F6165"/>
              </a:solidFill>
            </a:endParaRPr>
          </a:p>
          <a:p>
            <a:pPr>
              <a:buNone/>
            </a:pPr>
            <a:r>
              <a:rPr lang="en-GB" sz="1600" b="1" dirty="0">
                <a:solidFill>
                  <a:srgbClr val="1F6165"/>
                </a:solidFill>
              </a:rPr>
              <a:t>6. Legislation</a:t>
            </a:r>
          </a:p>
          <a:p>
            <a:pPr>
              <a:buNone/>
            </a:pPr>
            <a:r>
              <a:rPr lang="en-GB" sz="1200" dirty="0">
                <a:solidFill>
                  <a:srgbClr val="1F6165"/>
                </a:solidFill>
                <a:effectLst/>
              </a:rPr>
              <a:t>Laws that govern workplace safety (e.g. HASAWA 1974, CDM 2015).</a:t>
            </a:r>
            <a:endParaRPr lang="en-GB" sz="1200" dirty="0">
              <a:solidFill>
                <a:srgbClr val="1F6165"/>
              </a:solidFill>
            </a:endParaRPr>
          </a:p>
          <a:p>
            <a:pPr>
              <a:buNone/>
            </a:pPr>
            <a:endParaRPr lang="en-GB" sz="1200" b="1" dirty="0">
              <a:solidFill>
                <a:srgbClr val="1F6165"/>
              </a:solidFill>
            </a:endParaRPr>
          </a:p>
          <a:p>
            <a:pPr>
              <a:buNone/>
            </a:pPr>
            <a:r>
              <a:rPr lang="en-GB" sz="1600" b="1" dirty="0">
                <a:solidFill>
                  <a:srgbClr val="1F6165"/>
                </a:solidFill>
              </a:rPr>
              <a:t>7. Responsibility</a:t>
            </a:r>
          </a:p>
          <a:p>
            <a:pPr>
              <a:buNone/>
            </a:pPr>
            <a:r>
              <a:rPr lang="en-GB" sz="1200" dirty="0">
                <a:solidFill>
                  <a:srgbClr val="1F6165"/>
                </a:solidFill>
                <a:effectLst/>
              </a:rPr>
              <a:t>Legal and moral duties of employers and employees to maintain safety.</a:t>
            </a:r>
            <a:endParaRPr lang="en-GB" sz="1200" dirty="0">
              <a:solidFill>
                <a:srgbClr val="1F6165"/>
              </a:solidFill>
            </a:endParaRPr>
          </a:p>
          <a:p>
            <a:pPr>
              <a:buNone/>
            </a:pPr>
            <a:endParaRPr lang="en-GB" sz="1200" b="1" dirty="0">
              <a:solidFill>
                <a:srgbClr val="1F6165"/>
              </a:solidFill>
            </a:endParaRPr>
          </a:p>
          <a:p>
            <a:pPr>
              <a:buNone/>
            </a:pPr>
            <a:r>
              <a:rPr lang="en-GB" sz="1600" b="1" dirty="0">
                <a:solidFill>
                  <a:srgbClr val="1F6165"/>
                </a:solidFill>
              </a:rPr>
              <a:t>8. Insurance</a:t>
            </a:r>
          </a:p>
          <a:p>
            <a:pPr>
              <a:buNone/>
            </a:pPr>
            <a:r>
              <a:rPr lang="en-GB" sz="1200" dirty="0">
                <a:solidFill>
                  <a:srgbClr val="1F6165"/>
                </a:solidFill>
                <a:effectLst/>
              </a:rPr>
              <a:t>Financial protection affected by accident rates and safety performance.</a:t>
            </a:r>
            <a:endParaRPr lang="en-GB" sz="1200" dirty="0">
              <a:solidFill>
                <a:srgbClr val="1F6165"/>
              </a:solidFill>
            </a:endParaRPr>
          </a:p>
          <a:p>
            <a:pPr>
              <a:buNone/>
            </a:pPr>
            <a:endParaRPr lang="en-GB" sz="1200" b="1" dirty="0">
              <a:solidFill>
                <a:srgbClr val="1F6165"/>
              </a:solidFill>
            </a:endParaRPr>
          </a:p>
          <a:p>
            <a:pPr>
              <a:buNone/>
            </a:pPr>
            <a:r>
              <a:rPr lang="en-GB" sz="1600" b="1" dirty="0">
                <a:solidFill>
                  <a:srgbClr val="1F6165"/>
                </a:solidFill>
              </a:rPr>
              <a:t>9. Productivity</a:t>
            </a:r>
          </a:p>
          <a:p>
            <a:pPr>
              <a:buNone/>
            </a:pPr>
            <a:r>
              <a:rPr lang="en-GB" sz="1200" dirty="0">
                <a:solidFill>
                  <a:srgbClr val="1F6165"/>
                </a:solidFill>
                <a:effectLst/>
              </a:rPr>
              <a:t>Output and efficiency impacted by safe or unsafe working practices.</a:t>
            </a:r>
            <a:endParaRPr lang="en-GB" sz="1200" dirty="0">
              <a:solidFill>
                <a:srgbClr val="1F6165"/>
              </a:solidFill>
            </a:endParaRPr>
          </a:p>
          <a:p>
            <a:pPr>
              <a:buNone/>
            </a:pPr>
            <a:endParaRPr lang="en-GB" sz="1200" b="1" dirty="0">
              <a:solidFill>
                <a:srgbClr val="1F6165"/>
              </a:solidFill>
            </a:endParaRPr>
          </a:p>
          <a:p>
            <a:pPr>
              <a:buNone/>
            </a:pPr>
            <a:r>
              <a:rPr lang="en-GB" sz="1600" b="1" dirty="0">
                <a:solidFill>
                  <a:srgbClr val="1F6165"/>
                </a:solidFill>
              </a:rPr>
              <a:t>10. Cost</a:t>
            </a:r>
          </a:p>
          <a:p>
            <a:pPr>
              <a:buNone/>
            </a:pPr>
            <a:r>
              <a:rPr lang="en-GB" sz="1200" dirty="0">
                <a:solidFill>
                  <a:srgbClr val="1F6165"/>
                </a:solidFill>
                <a:effectLst/>
              </a:rPr>
              <a:t>The financial impact of accidents, including lost output, fines, claims, and downtime.</a:t>
            </a:r>
            <a:endParaRPr lang="en-GB" sz="1200" dirty="0">
              <a:solidFill>
                <a:srgbClr val="1F6165"/>
              </a:solidFill>
            </a:endParaRPr>
          </a:p>
        </p:txBody>
      </p:sp>
      <p:sp>
        <p:nvSpPr>
          <p:cNvPr id="15" name="Rectangle 14">
            <a:extLst>
              <a:ext uri="{FF2B5EF4-FFF2-40B4-BE49-F238E27FC236}">
                <a16:creationId xmlns:a16="http://schemas.microsoft.com/office/drawing/2014/main" id="{2667F4EE-7315-2A39-0774-EB58F802E780}"/>
              </a:ext>
            </a:extLst>
          </p:cNvPr>
          <p:cNvSpPr/>
          <p:nvPr/>
        </p:nvSpPr>
        <p:spPr>
          <a:xfrm>
            <a:off x="212652" y="1927770"/>
            <a:ext cx="3861442" cy="461665"/>
          </a:xfrm>
          <a:prstGeom prst="rect">
            <a:avLst/>
          </a:prstGeom>
          <a:noFill/>
        </p:spPr>
        <p:txBody>
          <a:bodyPr wrap="none" lIns="91440" tIns="45720" rIns="91440" bIns="45720">
            <a:spAutoFit/>
          </a:bodyPr>
          <a:lstStyle/>
          <a:p>
            <a:pPr algn="ctr"/>
            <a:r>
              <a:rPr lang="en-US" sz="2400" b="1" cap="none" spc="0" dirty="0">
                <a:ln w="0"/>
                <a:solidFill>
                  <a:srgbClr val="1F6165"/>
                </a:solidFill>
                <a:effectLst>
                  <a:outerShdw blurRad="38100" dist="19050" dir="2700000" algn="tl" rotWithShape="0">
                    <a:schemeClr val="dk1">
                      <a:alpha val="40000"/>
                    </a:schemeClr>
                  </a:outerShdw>
                </a:effectLst>
              </a:rPr>
              <a:t>Keyword Reference Sheet.</a:t>
            </a:r>
          </a:p>
        </p:txBody>
      </p:sp>
    </p:spTree>
    <p:extLst>
      <p:ext uri="{BB962C8B-B14F-4D97-AF65-F5344CB8AC3E}">
        <p14:creationId xmlns:p14="http://schemas.microsoft.com/office/powerpoint/2010/main" val="343631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0D03D-2BE0-1D2D-2B2C-620EE44E3D7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7C7320EC-02E9-D09F-5DD8-B6DC8CA6A9B2}"/>
              </a:ext>
            </a:extLst>
          </p:cNvPr>
          <p:cNvGrpSpPr/>
          <p:nvPr/>
        </p:nvGrpSpPr>
        <p:grpSpPr>
          <a:xfrm>
            <a:off x="141153" y="244550"/>
            <a:ext cx="3017683" cy="988505"/>
            <a:chOff x="28414" y="244549"/>
            <a:chExt cx="7775884" cy="2105247"/>
          </a:xfrm>
        </p:grpSpPr>
        <p:sp>
          <p:nvSpPr>
            <p:cNvPr id="3" name="Right Triangle 2">
              <a:extLst>
                <a:ext uri="{FF2B5EF4-FFF2-40B4-BE49-F238E27FC236}">
                  <a16:creationId xmlns:a16="http://schemas.microsoft.com/office/drawing/2014/main" id="{ED06F9BF-C5BD-AB68-7154-941355DDEA1C}"/>
                </a:ext>
              </a:extLst>
            </p:cNvPr>
            <p:cNvSpPr/>
            <p:nvPr/>
          </p:nvSpPr>
          <p:spPr>
            <a:xfrm flipV="1">
              <a:off x="212651" y="244549"/>
              <a:ext cx="7591647" cy="2105247"/>
            </a:xfrm>
            <a:prstGeom prst="rtTriangle">
              <a:avLst/>
            </a:prstGeom>
            <a:solidFill>
              <a:srgbClr val="1F6165"/>
            </a:solidFill>
            <a:ln>
              <a:solidFill>
                <a:srgbClr val="F0F8FD"/>
              </a:solidFill>
            </a:ln>
            <a:effectLst>
              <a:glow rad="228600">
                <a:srgbClr val="1F6165">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10A8C2E4-797F-18EA-0954-2F70A956FAC9}"/>
                </a:ext>
              </a:extLst>
            </p:cNvPr>
            <p:cNvSpPr/>
            <p:nvPr/>
          </p:nvSpPr>
          <p:spPr>
            <a:xfrm rot="21009592">
              <a:off x="28414" y="298092"/>
              <a:ext cx="7739376" cy="1769798"/>
            </a:xfrm>
            <a:prstGeom prst="rect">
              <a:avLst/>
            </a:prstGeom>
            <a:noFill/>
            <a:effectLst>
              <a:glow rad="127000">
                <a:srgbClr val="1F6165"/>
              </a:glow>
            </a:effectLst>
          </p:spPr>
          <p:txBody>
            <a:bodyPr wrap="none" lIns="91440" tIns="45720" rIns="91440" bIns="45720">
              <a:spAutoFit/>
            </a:bodyPr>
            <a:lstStyle/>
            <a:p>
              <a:pPr algn="ctr"/>
              <a:r>
                <a:rPr lang="en-US" sz="48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Matching Task 1.</a:t>
              </a:r>
            </a:p>
          </p:txBody>
        </p:sp>
      </p:grpSp>
      <p:sp>
        <p:nvSpPr>
          <p:cNvPr id="7" name="Rectangle: Rounded Corners 6">
            <a:extLst>
              <a:ext uri="{FF2B5EF4-FFF2-40B4-BE49-F238E27FC236}">
                <a16:creationId xmlns:a16="http://schemas.microsoft.com/office/drawing/2014/main" id="{6150D175-C789-3B99-D810-65194E678A88}"/>
              </a:ext>
            </a:extLst>
          </p:cNvPr>
          <p:cNvSpPr/>
          <p:nvPr/>
        </p:nvSpPr>
        <p:spPr>
          <a:xfrm>
            <a:off x="4528592" y="30418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Rectangle: Rounded Corners 7">
            <a:extLst>
              <a:ext uri="{FF2B5EF4-FFF2-40B4-BE49-F238E27FC236}">
                <a16:creationId xmlns:a16="http://schemas.microsoft.com/office/drawing/2014/main" id="{6F015615-556C-31E6-96E7-7784F1ED6E87}"/>
              </a:ext>
            </a:extLst>
          </p:cNvPr>
          <p:cNvSpPr/>
          <p:nvPr/>
        </p:nvSpPr>
        <p:spPr>
          <a:xfrm>
            <a:off x="4528592" y="737250"/>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Text Box 4">
            <a:extLst>
              <a:ext uri="{FF2B5EF4-FFF2-40B4-BE49-F238E27FC236}">
                <a16:creationId xmlns:a16="http://schemas.microsoft.com/office/drawing/2014/main" id="{70A86AC3-2664-1805-A2CC-95FB7010DE64}"/>
              </a:ext>
            </a:extLst>
          </p:cNvPr>
          <p:cNvSpPr txBox="1"/>
          <p:nvPr/>
        </p:nvSpPr>
        <p:spPr>
          <a:xfrm>
            <a:off x="3599587" y="394350"/>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Name: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 Box 4">
            <a:extLst>
              <a:ext uri="{FF2B5EF4-FFF2-40B4-BE49-F238E27FC236}">
                <a16:creationId xmlns:a16="http://schemas.microsoft.com/office/drawing/2014/main" id="{D34FA7AC-0B04-78AF-C00C-9910300B73EB}"/>
              </a:ext>
            </a:extLst>
          </p:cNvPr>
          <p:cNvSpPr txBox="1"/>
          <p:nvPr/>
        </p:nvSpPr>
        <p:spPr>
          <a:xfrm>
            <a:off x="3599587" y="815990"/>
            <a:ext cx="10083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Student Number:</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CA75D660-CB66-BD7B-2B05-78FC9250EA75}"/>
              </a:ext>
            </a:extLst>
          </p:cNvPr>
          <p:cNvSpPr/>
          <p:nvPr/>
        </p:nvSpPr>
        <p:spPr>
          <a:xfrm>
            <a:off x="4528592" y="1170955"/>
            <a:ext cx="2557145" cy="318770"/>
          </a:xfrm>
          <a:prstGeom prst="roundRect">
            <a:avLst>
              <a:gd name="adj" fmla="val 43559"/>
            </a:avLst>
          </a:prstGeom>
          <a:solidFill>
            <a:schemeClr val="bg1"/>
          </a:solidFill>
          <a:ln w="38100">
            <a:solidFill>
              <a:srgbClr val="1F6165"/>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Text Box 4">
            <a:extLst>
              <a:ext uri="{FF2B5EF4-FFF2-40B4-BE49-F238E27FC236}">
                <a16:creationId xmlns:a16="http://schemas.microsoft.com/office/drawing/2014/main" id="{1B7934F1-C1DB-B31F-358B-8B7DF4B85504}"/>
              </a:ext>
            </a:extLst>
          </p:cNvPr>
          <p:cNvSpPr txBox="1"/>
          <p:nvPr/>
        </p:nvSpPr>
        <p:spPr>
          <a:xfrm>
            <a:off x="3599587" y="1249695"/>
            <a:ext cx="855980" cy="2400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buNone/>
            </a:pPr>
            <a:r>
              <a:rPr lang="en-GB" sz="800" kern="100">
                <a:solidFill>
                  <a:srgbClr val="1F6165"/>
                </a:solidFill>
                <a:effectLst/>
                <a:latin typeface="Aptos" panose="020B0004020202020204" pitchFamily="34" charset="0"/>
                <a:ea typeface="Aptos" panose="020B0004020202020204" pitchFamily="34" charset="0"/>
                <a:cs typeface="Times New Roman" panose="02020603050405020304" pitchFamily="18" charset="0"/>
              </a:rPr>
              <a:t>Date: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820BE7FC-C2F3-148D-B1D3-AB07D503727A}"/>
              </a:ext>
            </a:extLst>
          </p:cNvPr>
          <p:cNvGraphicFramePr>
            <a:graphicFrameLocks noGrp="1"/>
          </p:cNvGraphicFramePr>
          <p:nvPr>
            <p:extLst>
              <p:ext uri="{D42A27DB-BD31-4B8C-83A1-F6EECF244321}">
                <p14:modId xmlns:p14="http://schemas.microsoft.com/office/powerpoint/2010/main" val="4173501303"/>
              </p:ext>
            </p:extLst>
          </p:nvPr>
        </p:nvGraphicFramePr>
        <p:xfrm>
          <a:off x="519112" y="3154179"/>
          <a:ext cx="6521450" cy="6721644"/>
        </p:xfrm>
        <a:graphic>
          <a:graphicData uri="http://schemas.openxmlformats.org/drawingml/2006/table">
            <a:tbl>
              <a:tblPr/>
              <a:tblGrid>
                <a:gridCol w="3260725">
                  <a:extLst>
                    <a:ext uri="{9D8B030D-6E8A-4147-A177-3AD203B41FA5}">
                      <a16:colId xmlns:a16="http://schemas.microsoft.com/office/drawing/2014/main" val="553132558"/>
                    </a:ext>
                  </a:extLst>
                </a:gridCol>
                <a:gridCol w="3260725">
                  <a:extLst>
                    <a:ext uri="{9D8B030D-6E8A-4147-A177-3AD203B41FA5}">
                      <a16:colId xmlns:a16="http://schemas.microsoft.com/office/drawing/2014/main" val="2839912219"/>
                    </a:ext>
                  </a:extLst>
                </a:gridCol>
              </a:tblGrid>
              <a:tr h="702869">
                <a:tc>
                  <a:txBody>
                    <a:bodyPr/>
                    <a:lstStyle/>
                    <a:p>
                      <a:pPr>
                        <a:buNone/>
                      </a:pPr>
                      <a:r>
                        <a:rPr lang="en-GB" b="1">
                          <a:solidFill>
                            <a:schemeClr val="bg1"/>
                          </a:solidFill>
                        </a:rPr>
                        <a:t>Term</a:t>
                      </a:r>
                      <a:endParaRPr lang="en-GB">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tc>
                  <a:txBody>
                    <a:bodyPr/>
                    <a:lstStyle/>
                    <a:p>
                      <a:pPr>
                        <a:buNone/>
                      </a:pPr>
                      <a:r>
                        <a:rPr lang="en-GB" b="1" dirty="0">
                          <a:solidFill>
                            <a:schemeClr val="bg1"/>
                          </a:solidFill>
                        </a:rPr>
                        <a:t>Definition</a:t>
                      </a:r>
                      <a:endParaRPr lang="en-GB" dirty="0">
                        <a:solidFill>
                          <a:schemeClr val="bg1"/>
                        </a:solidFill>
                      </a:endParaRP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solidFill>
                      <a:srgbClr val="1F6165"/>
                    </a:solidFill>
                  </a:tcPr>
                </a:tc>
                <a:extLst>
                  <a:ext uri="{0D108BD9-81ED-4DB2-BD59-A6C34878D82A}">
                    <a16:rowId xmlns:a16="http://schemas.microsoft.com/office/drawing/2014/main" val="145069506"/>
                  </a:ext>
                </a:extLst>
              </a:tr>
              <a:tr h="1203755">
                <a:tc>
                  <a:txBody>
                    <a:bodyPr/>
                    <a:lstStyle/>
                    <a:p>
                      <a:pPr>
                        <a:buNone/>
                      </a:pPr>
                      <a:r>
                        <a:rPr lang="en-GB">
                          <a:solidFill>
                            <a:srgbClr val="1F6165"/>
                          </a:solidFill>
                        </a:rPr>
                        <a:t>1. Health and Safety Executive (HSE)</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A. Rules that control dangerous substances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4259448545"/>
                  </a:ext>
                </a:extLst>
              </a:tr>
              <a:tr h="1203755">
                <a:tc>
                  <a:txBody>
                    <a:bodyPr/>
                    <a:lstStyle/>
                    <a:p>
                      <a:pPr>
                        <a:buNone/>
                      </a:pPr>
                      <a:r>
                        <a:rPr lang="en-GB">
                          <a:solidFill>
                            <a:srgbClr val="1F6165"/>
                          </a:solidFill>
                        </a:rPr>
                        <a:t>2. COSHH</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B. Organisation that enforces health and safety laws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4085363724"/>
                  </a:ext>
                </a:extLst>
              </a:tr>
              <a:tr h="1203755">
                <a:tc>
                  <a:txBody>
                    <a:bodyPr/>
                    <a:lstStyle/>
                    <a:p>
                      <a:pPr>
                        <a:buNone/>
                      </a:pPr>
                      <a:r>
                        <a:rPr lang="en-GB">
                          <a:solidFill>
                            <a:srgbClr val="1F6165"/>
                          </a:solidFill>
                        </a:rPr>
                        <a:t>3. PUWER</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C. Rules for using work equipment safely</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370846317"/>
                  </a:ext>
                </a:extLst>
              </a:tr>
              <a:tr h="1203755">
                <a:tc>
                  <a:txBody>
                    <a:bodyPr/>
                    <a:lstStyle/>
                    <a:p>
                      <a:pPr>
                        <a:buNone/>
                      </a:pPr>
                      <a:r>
                        <a:rPr lang="en-GB">
                          <a:solidFill>
                            <a:srgbClr val="1F6165"/>
                          </a:solidFill>
                        </a:rPr>
                        <a:t>4. PPE</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a:solidFill>
                            <a:srgbClr val="1F6165"/>
                          </a:solidFill>
                        </a:rPr>
                        <a:t>D. Equipment used to protect workers from harm</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4021306772"/>
                  </a:ext>
                </a:extLst>
              </a:tr>
              <a:tr h="1203755">
                <a:tc>
                  <a:txBody>
                    <a:bodyPr/>
                    <a:lstStyle/>
                    <a:p>
                      <a:pPr>
                        <a:buNone/>
                      </a:pPr>
                      <a:r>
                        <a:rPr lang="en-GB">
                          <a:solidFill>
                            <a:srgbClr val="1F6165"/>
                          </a:solidFill>
                        </a:rPr>
                        <a:t>5. RIDDOR</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tc>
                  <a:txBody>
                    <a:bodyPr/>
                    <a:lstStyle/>
                    <a:p>
                      <a:pPr>
                        <a:buNone/>
                      </a:pPr>
                      <a:r>
                        <a:rPr lang="en-GB" dirty="0">
                          <a:solidFill>
                            <a:srgbClr val="1F6165"/>
                          </a:solidFill>
                        </a:rPr>
                        <a:t>E. System for reporting injuries, diseases and dangerous occurrences</a:t>
                      </a:r>
                    </a:p>
                  </a:txBody>
                  <a:tcPr anchor="ctr">
                    <a:lnL w="12700" cap="flat" cmpd="sng" algn="ctr">
                      <a:solidFill>
                        <a:srgbClr val="1F6165"/>
                      </a:solidFill>
                      <a:prstDash val="solid"/>
                      <a:round/>
                      <a:headEnd type="none" w="med" len="med"/>
                      <a:tailEnd type="none" w="med" len="med"/>
                    </a:lnL>
                    <a:lnR w="12700" cap="flat" cmpd="sng" algn="ctr">
                      <a:solidFill>
                        <a:srgbClr val="1F6165"/>
                      </a:solidFill>
                      <a:prstDash val="solid"/>
                      <a:round/>
                      <a:headEnd type="none" w="med" len="med"/>
                      <a:tailEnd type="none" w="med" len="med"/>
                    </a:lnR>
                    <a:lnT w="12700" cap="flat" cmpd="sng" algn="ctr">
                      <a:solidFill>
                        <a:srgbClr val="1F6165"/>
                      </a:solidFill>
                      <a:prstDash val="solid"/>
                      <a:round/>
                      <a:headEnd type="none" w="med" len="med"/>
                      <a:tailEnd type="none" w="med" len="med"/>
                    </a:lnT>
                    <a:lnB w="12700" cap="flat" cmpd="sng" algn="ctr">
                      <a:solidFill>
                        <a:srgbClr val="1F6165"/>
                      </a:solidFill>
                      <a:prstDash val="solid"/>
                      <a:round/>
                      <a:headEnd type="none" w="med" len="med"/>
                      <a:tailEnd type="none" w="med" len="med"/>
                    </a:lnB>
                    <a:noFill/>
                  </a:tcPr>
                </a:tc>
                <a:extLst>
                  <a:ext uri="{0D108BD9-81ED-4DB2-BD59-A6C34878D82A}">
                    <a16:rowId xmlns:a16="http://schemas.microsoft.com/office/drawing/2014/main" val="2902613353"/>
                  </a:ext>
                </a:extLst>
              </a:tr>
            </a:tbl>
          </a:graphicData>
        </a:graphic>
      </p:graphicFrame>
      <p:sp>
        <p:nvSpPr>
          <p:cNvPr id="15" name="TextBox 14">
            <a:extLst>
              <a:ext uri="{FF2B5EF4-FFF2-40B4-BE49-F238E27FC236}">
                <a16:creationId xmlns:a16="http://schemas.microsoft.com/office/drawing/2014/main" id="{D2E67100-5B10-DDF1-F219-F759EA33D33E}"/>
              </a:ext>
            </a:extLst>
          </p:cNvPr>
          <p:cNvSpPr txBox="1"/>
          <p:nvPr/>
        </p:nvSpPr>
        <p:spPr>
          <a:xfrm>
            <a:off x="519112" y="2186172"/>
            <a:ext cx="6154404" cy="369332"/>
          </a:xfrm>
          <a:prstGeom prst="rect">
            <a:avLst/>
          </a:prstGeom>
          <a:noFill/>
        </p:spPr>
        <p:txBody>
          <a:bodyPr wrap="square">
            <a:spAutoFit/>
          </a:bodyPr>
          <a:lstStyle/>
          <a:p>
            <a:r>
              <a:rPr lang="en-GB" dirty="0">
                <a:solidFill>
                  <a:srgbClr val="1F6165"/>
                </a:solidFill>
              </a:rPr>
              <a:t>Draw a line between the term and the correct definition.</a:t>
            </a:r>
          </a:p>
        </p:txBody>
      </p:sp>
    </p:spTree>
    <p:extLst>
      <p:ext uri="{BB962C8B-B14F-4D97-AF65-F5344CB8AC3E}">
        <p14:creationId xmlns:p14="http://schemas.microsoft.com/office/powerpoint/2010/main" val="2024484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EFB0C6598E6DE44913EE31FB80FD53A" ma:contentTypeVersion="11" ma:contentTypeDescription="Create a new document." ma:contentTypeScope="" ma:versionID="cb452d9b4de0a920b6efd099a41a454b">
  <xsd:schema xmlns:xsd="http://www.w3.org/2001/XMLSchema" xmlns:xs="http://www.w3.org/2001/XMLSchema" xmlns:p="http://schemas.microsoft.com/office/2006/metadata/properties" xmlns:ns3="d333b3f6-72de-4be0-8e2b-70a34ce119d9" targetNamespace="http://schemas.microsoft.com/office/2006/metadata/properties" ma:root="true" ma:fieldsID="262a73a768cea3ff3053ff32b331ff4d" ns3:_="">
    <xsd:import namespace="d333b3f6-72de-4be0-8e2b-70a34ce119d9"/>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ServiceSystemTags" minOccurs="0"/>
                <xsd:element ref="ns3:MediaServiceOCR" minOccurs="0"/>
                <xsd:element ref="ns3:MediaServiceSearchProperties" minOccurs="0"/>
                <xsd:element ref="ns3:MediaServiceDateTaken"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33b3f6-72de-4be0-8e2b-70a34ce119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descrip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1D462F-A846-433B-A910-0CC60020AA9E}">
  <ds:schemaRefs>
    <ds:schemaRef ds:uri="http://purl.org/dc/dcmitype/"/>
    <ds:schemaRef ds:uri="http://www.w3.org/XML/1998/namespace"/>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d333b3f6-72de-4be0-8e2b-70a34ce119d9"/>
    <ds:schemaRef ds:uri="http://purl.org/dc/terms/"/>
  </ds:schemaRefs>
</ds:datastoreItem>
</file>

<file path=customXml/itemProps2.xml><?xml version="1.0" encoding="utf-8"?>
<ds:datastoreItem xmlns:ds="http://schemas.openxmlformats.org/officeDocument/2006/customXml" ds:itemID="{D052D133-6996-4CD8-9C3F-1B0DE66B11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33b3f6-72de-4be0-8e2b-70a34ce119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A2A7BA-F94D-4966-9D52-274ECFD527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383</TotalTime>
  <Words>1091</Words>
  <Application>Microsoft Office PowerPoint</Application>
  <PresentationFormat>Custom</PresentationFormat>
  <Paragraphs>224</Paragraphs>
  <Slides>23</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1" baseType="lpstr">
      <vt:lpstr>Aptos</vt:lpstr>
      <vt:lpstr>Aptos Display</vt:lpstr>
      <vt:lpstr>Arial</vt:lpstr>
      <vt:lpstr>Arial Black</vt:lpstr>
      <vt:lpstr>Courier New</vt:lpstr>
      <vt:lpstr>MisterEarl BT</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Rix</dc:creator>
  <cp:lastModifiedBy>James Rix</cp:lastModifiedBy>
  <cp:revision>19</cp:revision>
  <dcterms:created xsi:type="dcterms:W3CDTF">2026-06-15T15:13:11Z</dcterms:created>
  <dcterms:modified xsi:type="dcterms:W3CDTF">2026-07-03T09:39:18Z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0x0101001EFB0C6598E6DE44913EE31FB80FD53A</vt:lpwstr>
  </property>
</Properties>
</file>