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  <p:sldId id="256" r:id="rId6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61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52" d="100"/>
          <a:sy n="52" d="100"/>
        </p:scale>
        <p:origin x="223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3068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3955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1550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5642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8440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160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8035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913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7865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8394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0AFE7-84AA-48BF-B113-D80513E5E47F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5776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680AFE7-84AA-48BF-B113-D80513E5E47F}" type="datetimeFigureOut">
              <a:rPr lang="en-GB" smtClean="0"/>
              <a:t>25/06/2026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DDD044C-D881-4C17-B4EF-64EB8BBDD2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3335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84757F-F883-6A3E-F89D-F405A2F4B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E61D49B-1EC4-7832-A876-40ECBB624678}"/>
              </a:ext>
            </a:extLst>
          </p:cNvPr>
          <p:cNvGrpSpPr/>
          <p:nvPr/>
        </p:nvGrpSpPr>
        <p:grpSpPr>
          <a:xfrm>
            <a:off x="212652" y="244550"/>
            <a:ext cx="5658062" cy="1531242"/>
            <a:chOff x="212651" y="244549"/>
            <a:chExt cx="7591647" cy="2105247"/>
          </a:xfrm>
        </p:grpSpPr>
        <p:sp>
          <p:nvSpPr>
            <p:cNvPr id="5" name="Right Triangle 4">
              <a:extLst>
                <a:ext uri="{FF2B5EF4-FFF2-40B4-BE49-F238E27FC236}">
                  <a16:creationId xmlns:a16="http://schemas.microsoft.com/office/drawing/2014/main" id="{6940456A-92D1-E0B9-1C3F-E24262FEEC5A}"/>
                </a:ext>
              </a:extLst>
            </p:cNvPr>
            <p:cNvSpPr/>
            <p:nvPr/>
          </p:nvSpPr>
          <p:spPr>
            <a:xfrm flipV="1">
              <a:off x="212651" y="244549"/>
              <a:ext cx="7591647" cy="2105247"/>
            </a:xfrm>
            <a:prstGeom prst="rtTriangle">
              <a:avLst/>
            </a:prstGeom>
            <a:solidFill>
              <a:srgbClr val="1F6165"/>
            </a:solidFill>
            <a:ln>
              <a:solidFill>
                <a:srgbClr val="F0F8FD"/>
              </a:solidFill>
            </a:ln>
            <a:effectLst>
              <a:glow rad="228600">
                <a:srgbClr val="1F6165">
                  <a:alpha val="4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87B67AA-419C-7706-EA7E-53575E0480DE}"/>
                </a:ext>
              </a:extLst>
            </p:cNvPr>
            <p:cNvSpPr/>
            <p:nvPr/>
          </p:nvSpPr>
          <p:spPr>
            <a:xfrm rot="21009592">
              <a:off x="1479304" y="426940"/>
              <a:ext cx="2594312" cy="1142507"/>
            </a:xfrm>
            <a:prstGeom prst="rect">
              <a:avLst/>
            </a:prstGeom>
            <a:noFill/>
            <a:effectLst>
              <a:glow rad="127000">
                <a:srgbClr val="1F6165"/>
              </a:glow>
            </a:effectLst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800" b="0" cap="none" spc="0" dirty="0">
                  <a:ln w="0"/>
                  <a:solidFill>
                    <a:schemeClr val="bg1"/>
                  </a:solidFill>
                  <a:effectLst>
                    <a:glow rad="139700">
                      <a:srgbClr val="1F6165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MisterEarl BT" panose="03080802020302020203" pitchFamily="66" charset="0"/>
                </a:rPr>
                <a:t>Keywords.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848286C-B2FC-7A8F-A254-394CDC8AD98C}"/>
              </a:ext>
            </a:extLst>
          </p:cNvPr>
          <p:cNvGrpSpPr/>
          <p:nvPr/>
        </p:nvGrpSpPr>
        <p:grpSpPr>
          <a:xfrm>
            <a:off x="1933696" y="9756900"/>
            <a:ext cx="5436782" cy="744280"/>
            <a:chOff x="6560287" y="5869172"/>
            <a:chExt cx="5436782" cy="744280"/>
          </a:xfrm>
        </p:grpSpPr>
        <p:sp>
          <p:nvSpPr>
            <p:cNvPr id="10" name="Right Triangle 9">
              <a:extLst>
                <a:ext uri="{FF2B5EF4-FFF2-40B4-BE49-F238E27FC236}">
                  <a16:creationId xmlns:a16="http://schemas.microsoft.com/office/drawing/2014/main" id="{A318B14E-8F95-B18F-1CB7-B3877FDF3D47}"/>
                </a:ext>
              </a:extLst>
            </p:cNvPr>
            <p:cNvSpPr/>
            <p:nvPr/>
          </p:nvSpPr>
          <p:spPr>
            <a:xfrm rot="10800000" flipV="1">
              <a:off x="6560287" y="5869172"/>
              <a:ext cx="5436782" cy="744279"/>
            </a:xfrm>
            <a:prstGeom prst="rtTriangle">
              <a:avLst/>
            </a:prstGeom>
            <a:solidFill>
              <a:srgbClr val="1F6165"/>
            </a:solidFill>
            <a:ln>
              <a:solidFill>
                <a:srgbClr val="F0F8FD"/>
              </a:solidFill>
            </a:ln>
            <a:effectLst>
              <a:glow rad="228600">
                <a:srgbClr val="1F6165">
                  <a:alpha val="4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BB518853-0BAA-5E4F-5841-F2C8554779E6}"/>
                </a:ext>
              </a:extLst>
            </p:cNvPr>
            <p:cNvGrpSpPr/>
            <p:nvPr/>
          </p:nvGrpSpPr>
          <p:grpSpPr>
            <a:xfrm>
              <a:off x="11220478" y="6251944"/>
              <a:ext cx="698619" cy="361508"/>
              <a:chOff x="2504463" y="5708261"/>
              <a:chExt cx="2157794" cy="1080000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69B2F468-27D7-8091-2895-4E412E1326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04463" y="5829986"/>
                <a:ext cx="836964" cy="836550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E54208F0-E6D7-0DEC-E0C5-89251EDC05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82257" y="5708261"/>
                <a:ext cx="1080000" cy="1080000"/>
              </a:xfrm>
              <a:prstGeom prst="rect">
                <a:avLst/>
              </a:prstGeom>
            </p:spPr>
          </p:pic>
        </p:grp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61A4616E-F300-D319-7F8C-70B355ED4E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278" y="398171"/>
            <a:ext cx="612000" cy="612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4DFC023-3BE4-99C2-7CC5-E5CB4E11304F}"/>
              </a:ext>
            </a:extLst>
          </p:cNvPr>
          <p:cNvSpPr/>
          <p:nvPr/>
        </p:nvSpPr>
        <p:spPr>
          <a:xfrm>
            <a:off x="962278" y="346793"/>
            <a:ext cx="604654" cy="2769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" b="1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101.1.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F5B862-FE71-5E31-2733-C18A516EF2BA}"/>
              </a:ext>
            </a:extLst>
          </p:cNvPr>
          <p:cNvSpPr txBox="1"/>
          <p:nvPr/>
        </p:nvSpPr>
        <p:spPr>
          <a:xfrm>
            <a:off x="212652" y="2541702"/>
            <a:ext cx="6942228" cy="60631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1600" b="1" dirty="0">
                <a:solidFill>
                  <a:srgbClr val="1F6165"/>
                </a:solidFill>
              </a:rPr>
              <a:t>1. Accident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An unplanned event that results in injury, damage, or loss.</a:t>
            </a:r>
            <a:endParaRPr lang="en-GB" sz="1200" dirty="0">
              <a:solidFill>
                <a:srgbClr val="1F6165"/>
              </a:solidFill>
            </a:endParaRPr>
          </a:p>
          <a:p>
            <a:pPr>
              <a:buNone/>
            </a:pPr>
            <a:endParaRPr lang="en-GB" sz="1200" b="1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sz="1600" b="1" dirty="0">
                <a:solidFill>
                  <a:srgbClr val="1F6165"/>
                </a:solidFill>
              </a:rPr>
              <a:t>2. Fatality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A death caused by unsafe working conditions or serious incidents on site.</a:t>
            </a:r>
            <a:endParaRPr lang="en-GB" sz="1200" dirty="0">
              <a:solidFill>
                <a:srgbClr val="1F6165"/>
              </a:solidFill>
            </a:endParaRPr>
          </a:p>
          <a:p>
            <a:pPr>
              <a:buNone/>
            </a:pPr>
            <a:endParaRPr lang="en-GB" sz="1200" b="1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sz="1600" b="1" dirty="0">
                <a:solidFill>
                  <a:srgbClr val="1F6165"/>
                </a:solidFill>
              </a:rPr>
              <a:t>3. Hazard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Anything with the potential to cause harm (materials, equipment, environment, behaviour).</a:t>
            </a:r>
            <a:endParaRPr lang="en-GB" sz="1200" dirty="0">
              <a:solidFill>
                <a:srgbClr val="1F6165"/>
              </a:solidFill>
            </a:endParaRPr>
          </a:p>
          <a:p>
            <a:pPr>
              <a:buNone/>
            </a:pPr>
            <a:endParaRPr lang="en-GB" sz="1200" b="1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sz="1600" b="1" dirty="0">
                <a:solidFill>
                  <a:srgbClr val="1F6165"/>
                </a:solidFill>
              </a:rPr>
              <a:t>4. Risk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The likelihood and severity of harm occurring from a hazard.</a:t>
            </a:r>
            <a:endParaRPr lang="en-GB" sz="1200" dirty="0">
              <a:solidFill>
                <a:srgbClr val="1F6165"/>
              </a:solidFill>
            </a:endParaRPr>
          </a:p>
          <a:p>
            <a:pPr>
              <a:buNone/>
            </a:pPr>
            <a:endParaRPr lang="en-GB" sz="1200" b="1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sz="1600" b="1" dirty="0">
                <a:solidFill>
                  <a:srgbClr val="1F6165"/>
                </a:solidFill>
              </a:rPr>
              <a:t>5. Control Measure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An action or system put in place to reduce or eliminate risk.</a:t>
            </a:r>
            <a:endParaRPr lang="en-GB" sz="1200" dirty="0">
              <a:solidFill>
                <a:srgbClr val="1F6165"/>
              </a:solidFill>
            </a:endParaRPr>
          </a:p>
          <a:p>
            <a:pPr>
              <a:buNone/>
            </a:pPr>
            <a:endParaRPr lang="en-GB" sz="1200" b="1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sz="1600" b="1" dirty="0">
                <a:solidFill>
                  <a:srgbClr val="1F6165"/>
                </a:solidFill>
              </a:rPr>
              <a:t>6. Legislation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Laws that govern workplace safety (e.g. HASAWA 1974, CDM 2015).</a:t>
            </a:r>
            <a:endParaRPr lang="en-GB" sz="1200" dirty="0">
              <a:solidFill>
                <a:srgbClr val="1F6165"/>
              </a:solidFill>
            </a:endParaRPr>
          </a:p>
          <a:p>
            <a:pPr>
              <a:buNone/>
            </a:pPr>
            <a:endParaRPr lang="en-GB" sz="1200" b="1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sz="1600" b="1" dirty="0">
                <a:solidFill>
                  <a:srgbClr val="1F6165"/>
                </a:solidFill>
              </a:rPr>
              <a:t>7. Responsibility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Legal and moral duties of employers and employees to maintain safety.</a:t>
            </a:r>
            <a:endParaRPr lang="en-GB" sz="1200" dirty="0">
              <a:solidFill>
                <a:srgbClr val="1F6165"/>
              </a:solidFill>
            </a:endParaRPr>
          </a:p>
          <a:p>
            <a:pPr>
              <a:buNone/>
            </a:pPr>
            <a:endParaRPr lang="en-GB" sz="1200" b="1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sz="1600" b="1" dirty="0">
                <a:solidFill>
                  <a:srgbClr val="1F6165"/>
                </a:solidFill>
              </a:rPr>
              <a:t>8. Insurance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Financial protection affected by accident rates and safety performance.</a:t>
            </a:r>
            <a:endParaRPr lang="en-GB" sz="1200" dirty="0">
              <a:solidFill>
                <a:srgbClr val="1F6165"/>
              </a:solidFill>
            </a:endParaRPr>
          </a:p>
          <a:p>
            <a:pPr>
              <a:buNone/>
            </a:pPr>
            <a:endParaRPr lang="en-GB" sz="1200" b="1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sz="1600" b="1" dirty="0">
                <a:solidFill>
                  <a:srgbClr val="1F6165"/>
                </a:solidFill>
              </a:rPr>
              <a:t>9. Productivity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Output and efficiency impacted by safe or unsafe working practices.</a:t>
            </a:r>
            <a:endParaRPr lang="en-GB" sz="1200" dirty="0">
              <a:solidFill>
                <a:srgbClr val="1F6165"/>
              </a:solidFill>
            </a:endParaRPr>
          </a:p>
          <a:p>
            <a:pPr>
              <a:buNone/>
            </a:pPr>
            <a:endParaRPr lang="en-GB" sz="1200" b="1" dirty="0">
              <a:solidFill>
                <a:srgbClr val="1F6165"/>
              </a:solidFill>
            </a:endParaRPr>
          </a:p>
          <a:p>
            <a:pPr>
              <a:buNone/>
            </a:pPr>
            <a:r>
              <a:rPr lang="en-GB" sz="1600" b="1" dirty="0">
                <a:solidFill>
                  <a:srgbClr val="1F6165"/>
                </a:solidFill>
              </a:rPr>
              <a:t>10. Cost</a:t>
            </a:r>
          </a:p>
          <a:p>
            <a:pPr>
              <a:buNone/>
            </a:pPr>
            <a:r>
              <a:rPr lang="en-GB" sz="1200" dirty="0">
                <a:solidFill>
                  <a:srgbClr val="1F6165"/>
                </a:solidFill>
                <a:effectLst/>
              </a:rPr>
              <a:t>The financial impact of accidents, including lost output, fines, claims, and downtime.</a:t>
            </a:r>
            <a:endParaRPr lang="en-GB" sz="1200" dirty="0">
              <a:solidFill>
                <a:srgbClr val="1F6165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667F4EE-7315-2A39-0774-EB58F802E780}"/>
              </a:ext>
            </a:extLst>
          </p:cNvPr>
          <p:cNvSpPr/>
          <p:nvPr/>
        </p:nvSpPr>
        <p:spPr>
          <a:xfrm>
            <a:off x="212652" y="1927770"/>
            <a:ext cx="386144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0"/>
                <a:solidFill>
                  <a:srgbClr val="1F616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Keyword Reference Sheet.</a:t>
            </a:r>
          </a:p>
        </p:txBody>
      </p:sp>
    </p:spTree>
    <p:extLst>
      <p:ext uri="{BB962C8B-B14F-4D97-AF65-F5344CB8AC3E}">
        <p14:creationId xmlns:p14="http://schemas.microsoft.com/office/powerpoint/2010/main" val="343631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FCD2CE35-9F61-3368-F633-0A2CC0E51FAB}"/>
              </a:ext>
            </a:extLst>
          </p:cNvPr>
          <p:cNvGrpSpPr/>
          <p:nvPr/>
        </p:nvGrpSpPr>
        <p:grpSpPr>
          <a:xfrm>
            <a:off x="212652" y="244550"/>
            <a:ext cx="5658062" cy="1531242"/>
            <a:chOff x="212651" y="244549"/>
            <a:chExt cx="7591647" cy="2105247"/>
          </a:xfrm>
        </p:grpSpPr>
        <p:sp>
          <p:nvSpPr>
            <p:cNvPr id="5" name="Right Triangle 4">
              <a:extLst>
                <a:ext uri="{FF2B5EF4-FFF2-40B4-BE49-F238E27FC236}">
                  <a16:creationId xmlns:a16="http://schemas.microsoft.com/office/drawing/2014/main" id="{0891A942-8E02-9FE2-AB5B-85FBFFE39E93}"/>
                </a:ext>
              </a:extLst>
            </p:cNvPr>
            <p:cNvSpPr/>
            <p:nvPr/>
          </p:nvSpPr>
          <p:spPr>
            <a:xfrm flipV="1">
              <a:off x="212651" y="244549"/>
              <a:ext cx="7591647" cy="2105247"/>
            </a:xfrm>
            <a:prstGeom prst="rtTriangle">
              <a:avLst/>
            </a:prstGeom>
            <a:solidFill>
              <a:srgbClr val="1F6165"/>
            </a:solidFill>
            <a:ln>
              <a:solidFill>
                <a:srgbClr val="F0F8FD"/>
              </a:solidFill>
            </a:ln>
            <a:effectLst>
              <a:glow rad="228600">
                <a:srgbClr val="1F6165">
                  <a:alpha val="4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B81D16A-2371-ADAF-9FED-7EF86304EB11}"/>
                </a:ext>
              </a:extLst>
            </p:cNvPr>
            <p:cNvSpPr/>
            <p:nvPr/>
          </p:nvSpPr>
          <p:spPr>
            <a:xfrm rot="21009592">
              <a:off x="1479304" y="426940"/>
              <a:ext cx="2594312" cy="1142507"/>
            </a:xfrm>
            <a:prstGeom prst="rect">
              <a:avLst/>
            </a:prstGeom>
            <a:noFill/>
            <a:effectLst>
              <a:glow rad="127000">
                <a:srgbClr val="1F6165"/>
              </a:glow>
            </a:effectLst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4800" b="0" cap="none" spc="0" dirty="0">
                  <a:ln w="0"/>
                  <a:solidFill>
                    <a:schemeClr val="bg1"/>
                  </a:solidFill>
                  <a:effectLst>
                    <a:glow rad="139700">
                      <a:srgbClr val="1F6165">
                        <a:alpha val="40000"/>
                      </a:srgb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MisterEarl BT" panose="03080802020302020203" pitchFamily="66" charset="0"/>
                </a:rPr>
                <a:t>Keywords.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CD9E380-BD5E-3234-76C3-6107F6C0E00B}"/>
              </a:ext>
            </a:extLst>
          </p:cNvPr>
          <p:cNvGrpSpPr/>
          <p:nvPr/>
        </p:nvGrpSpPr>
        <p:grpSpPr>
          <a:xfrm>
            <a:off x="1933696" y="9756900"/>
            <a:ext cx="5436782" cy="744280"/>
            <a:chOff x="6560287" y="5869172"/>
            <a:chExt cx="5436782" cy="744280"/>
          </a:xfrm>
        </p:grpSpPr>
        <p:sp>
          <p:nvSpPr>
            <p:cNvPr id="10" name="Right Triangle 9">
              <a:extLst>
                <a:ext uri="{FF2B5EF4-FFF2-40B4-BE49-F238E27FC236}">
                  <a16:creationId xmlns:a16="http://schemas.microsoft.com/office/drawing/2014/main" id="{0F82163D-C2A2-5928-5FB7-1881A00176B2}"/>
                </a:ext>
              </a:extLst>
            </p:cNvPr>
            <p:cNvSpPr/>
            <p:nvPr/>
          </p:nvSpPr>
          <p:spPr>
            <a:xfrm rot="10800000" flipV="1">
              <a:off x="6560287" y="5869172"/>
              <a:ext cx="5436782" cy="744279"/>
            </a:xfrm>
            <a:prstGeom prst="rtTriangle">
              <a:avLst/>
            </a:prstGeom>
            <a:solidFill>
              <a:srgbClr val="1F6165"/>
            </a:solidFill>
            <a:ln>
              <a:solidFill>
                <a:srgbClr val="F0F8FD"/>
              </a:solidFill>
            </a:ln>
            <a:effectLst>
              <a:glow rad="228600">
                <a:srgbClr val="1F6165">
                  <a:alpha val="40000"/>
                </a:srgbClr>
              </a:glo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F6C67029-ACD1-C49D-CCCD-6DF0C6D036F5}"/>
                </a:ext>
              </a:extLst>
            </p:cNvPr>
            <p:cNvGrpSpPr/>
            <p:nvPr/>
          </p:nvGrpSpPr>
          <p:grpSpPr>
            <a:xfrm>
              <a:off x="11220478" y="6251944"/>
              <a:ext cx="698619" cy="361508"/>
              <a:chOff x="2504463" y="5708261"/>
              <a:chExt cx="2157794" cy="1080000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3D94ED34-05CF-3FEF-02C3-0622A30DAC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04463" y="5829986"/>
                <a:ext cx="836964" cy="836550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9F4F4913-B963-9395-AF4A-EAB64177B0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582257" y="5708261"/>
                <a:ext cx="1080000" cy="1080000"/>
              </a:xfrm>
              <a:prstGeom prst="rect">
                <a:avLst/>
              </a:prstGeom>
            </p:spPr>
          </p:pic>
        </p:grp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17C9208-32CF-D8DD-0C8E-8798740EAB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278" y="398171"/>
            <a:ext cx="612000" cy="612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DBF3A49-904A-74B4-9296-E488EFB87353}"/>
              </a:ext>
            </a:extLst>
          </p:cNvPr>
          <p:cNvSpPr/>
          <p:nvPr/>
        </p:nvSpPr>
        <p:spPr>
          <a:xfrm>
            <a:off x="291938" y="1927770"/>
            <a:ext cx="370287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2400" b="1" cap="none" spc="0" dirty="0">
                <a:ln w="0"/>
                <a:solidFill>
                  <a:srgbClr val="1F616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Keyword Question Sheet.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E82C5BB-0225-7975-D84C-C93651FCECC7}"/>
              </a:ext>
            </a:extLst>
          </p:cNvPr>
          <p:cNvSpPr txBox="1"/>
          <p:nvPr/>
        </p:nvSpPr>
        <p:spPr>
          <a:xfrm>
            <a:off x="291938" y="2446141"/>
            <a:ext cx="7078540" cy="7232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sz="1600" b="1" dirty="0">
                <a:solidFill>
                  <a:srgbClr val="1F6165"/>
                </a:solidFill>
                <a:effectLst/>
              </a:rPr>
              <a:t>Accident</a:t>
            </a:r>
            <a:r>
              <a:rPr lang="en-GB" sz="1600" dirty="0">
                <a:solidFill>
                  <a:srgbClr val="1F6165"/>
                </a:solidFill>
                <a:effectLst/>
              </a:rPr>
              <a:t> What is an accident on a construction site and why is it important to prevent them?</a:t>
            </a:r>
            <a:endParaRPr lang="en-GB" sz="1600" dirty="0">
              <a:solidFill>
                <a:srgbClr val="1F6165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GB" sz="1600" b="1" dirty="0">
              <a:solidFill>
                <a:srgbClr val="1F6165"/>
              </a:solidFill>
              <a:effectLst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600" b="1" dirty="0">
                <a:solidFill>
                  <a:srgbClr val="1F6165"/>
                </a:solidFill>
                <a:effectLst/>
              </a:rPr>
              <a:t>Fatality</a:t>
            </a:r>
            <a:r>
              <a:rPr lang="en-GB" sz="1600" dirty="0">
                <a:solidFill>
                  <a:srgbClr val="1F6165"/>
                </a:solidFill>
                <a:effectLst/>
              </a:rPr>
              <a:t> What factors can lead to a fatality in construction and how can they be avoided?</a:t>
            </a:r>
            <a:endParaRPr lang="en-GB" sz="1600" dirty="0">
              <a:solidFill>
                <a:srgbClr val="1F6165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GB" sz="1600" b="1" dirty="0">
              <a:solidFill>
                <a:srgbClr val="1F6165"/>
              </a:solidFill>
              <a:effectLst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600" b="1" dirty="0">
                <a:solidFill>
                  <a:srgbClr val="1F6165"/>
                </a:solidFill>
                <a:effectLst/>
              </a:rPr>
              <a:t>Hazard</a:t>
            </a:r>
            <a:r>
              <a:rPr lang="en-GB" sz="1600" dirty="0">
                <a:solidFill>
                  <a:srgbClr val="1F6165"/>
                </a:solidFill>
                <a:effectLst/>
              </a:rPr>
              <a:t> What is a hazard on a construction site and how can it be identified?</a:t>
            </a:r>
            <a:endParaRPr lang="en-GB" sz="1600" dirty="0">
              <a:solidFill>
                <a:srgbClr val="1F6165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GB" sz="1600" b="1" dirty="0">
              <a:solidFill>
                <a:srgbClr val="1F6165"/>
              </a:solidFill>
              <a:effectLst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600" b="1" dirty="0">
                <a:solidFill>
                  <a:srgbClr val="1F6165"/>
                </a:solidFill>
                <a:effectLst/>
              </a:rPr>
              <a:t>Risk</a:t>
            </a:r>
            <a:r>
              <a:rPr lang="en-GB" sz="1600" dirty="0">
                <a:solidFill>
                  <a:srgbClr val="1F6165"/>
                </a:solidFill>
                <a:effectLst/>
              </a:rPr>
              <a:t> How do you assess the level of risk associated with a construction activity?</a:t>
            </a:r>
            <a:endParaRPr lang="en-GB" sz="1600" dirty="0">
              <a:solidFill>
                <a:srgbClr val="1F6165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GB" sz="1600" b="1" dirty="0">
              <a:solidFill>
                <a:srgbClr val="1F6165"/>
              </a:solidFill>
              <a:effectLst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600" b="1" dirty="0">
                <a:solidFill>
                  <a:srgbClr val="1F6165"/>
                </a:solidFill>
                <a:effectLst/>
              </a:rPr>
              <a:t>Control Measure</a:t>
            </a:r>
            <a:r>
              <a:rPr lang="en-GB" sz="1600" dirty="0">
                <a:solidFill>
                  <a:srgbClr val="1F6165"/>
                </a:solidFill>
                <a:effectLst/>
              </a:rPr>
              <a:t> What control measures can be used to reduce risks on a construction site?</a:t>
            </a:r>
            <a:endParaRPr lang="en-GB" sz="1600" dirty="0">
              <a:solidFill>
                <a:srgbClr val="1F6165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GB" sz="1600" b="1" dirty="0">
              <a:solidFill>
                <a:srgbClr val="1F6165"/>
              </a:solidFill>
              <a:effectLst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600" b="1" dirty="0">
                <a:solidFill>
                  <a:srgbClr val="1F6165"/>
                </a:solidFill>
                <a:effectLst/>
              </a:rPr>
              <a:t>Legislation</a:t>
            </a:r>
            <a:r>
              <a:rPr lang="en-GB" sz="1600" dirty="0">
                <a:solidFill>
                  <a:srgbClr val="1F6165"/>
                </a:solidFill>
                <a:effectLst/>
              </a:rPr>
              <a:t> Which key pieces of health and safety legislation apply to construction work?</a:t>
            </a:r>
            <a:endParaRPr lang="en-GB" sz="1600" dirty="0">
              <a:solidFill>
                <a:srgbClr val="1F6165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GB" sz="1600" b="1" dirty="0">
              <a:solidFill>
                <a:srgbClr val="1F6165"/>
              </a:solidFill>
              <a:effectLst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600" b="1" dirty="0">
                <a:solidFill>
                  <a:srgbClr val="1F6165"/>
                </a:solidFill>
                <a:effectLst/>
              </a:rPr>
              <a:t>Responsibility</a:t>
            </a:r>
            <a:r>
              <a:rPr lang="en-GB" sz="1600" dirty="0">
                <a:solidFill>
                  <a:srgbClr val="1F6165"/>
                </a:solidFill>
                <a:effectLst/>
              </a:rPr>
              <a:t> What are the health and safety responsibilities of employers and employees on site?</a:t>
            </a:r>
            <a:endParaRPr lang="en-GB" sz="1600" dirty="0">
              <a:solidFill>
                <a:srgbClr val="1F6165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GB" sz="1600" b="1" dirty="0">
              <a:solidFill>
                <a:srgbClr val="1F6165"/>
              </a:solidFill>
              <a:effectLst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600" b="1" dirty="0">
                <a:solidFill>
                  <a:srgbClr val="1F6165"/>
                </a:solidFill>
                <a:effectLst/>
              </a:rPr>
              <a:t>Insurance</a:t>
            </a:r>
            <a:r>
              <a:rPr lang="en-GB" sz="1600" dirty="0">
                <a:solidFill>
                  <a:srgbClr val="1F6165"/>
                </a:solidFill>
                <a:effectLst/>
              </a:rPr>
              <a:t> How do accidents and unsafe practices affect a construction company’s insurance costs?</a:t>
            </a:r>
            <a:endParaRPr lang="en-GB" sz="1600" dirty="0">
              <a:solidFill>
                <a:srgbClr val="1F6165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GB" sz="1600" b="1" dirty="0">
              <a:solidFill>
                <a:srgbClr val="1F6165"/>
              </a:solidFill>
              <a:effectLst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600" b="1" dirty="0">
                <a:solidFill>
                  <a:srgbClr val="1F6165"/>
                </a:solidFill>
                <a:effectLst/>
              </a:rPr>
              <a:t>Productivity</a:t>
            </a:r>
            <a:r>
              <a:rPr lang="en-GB" sz="1600" dirty="0">
                <a:solidFill>
                  <a:srgbClr val="1F6165"/>
                </a:solidFill>
                <a:effectLst/>
              </a:rPr>
              <a:t> How can poor health and safety practices reduce productivity on a construction project?</a:t>
            </a:r>
            <a:endParaRPr lang="en-GB" sz="1600" dirty="0">
              <a:solidFill>
                <a:srgbClr val="1F6165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GB" sz="1600" b="1" dirty="0">
              <a:solidFill>
                <a:srgbClr val="1F6165"/>
              </a:solidFill>
              <a:effectLst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600" b="1" dirty="0">
                <a:solidFill>
                  <a:srgbClr val="1F6165"/>
                </a:solidFill>
                <a:effectLst/>
              </a:rPr>
              <a:t>Cost</a:t>
            </a:r>
            <a:r>
              <a:rPr lang="en-GB" sz="1600" dirty="0">
                <a:solidFill>
                  <a:srgbClr val="1F6165"/>
                </a:solidFill>
                <a:effectLst/>
              </a:rPr>
              <a:t> What financial costs can employers face when health and safety standards are not followed?</a:t>
            </a:r>
            <a:endParaRPr lang="en-GB" sz="1600" dirty="0">
              <a:solidFill>
                <a:srgbClr val="1F616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0926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EFB0C6598E6DE44913EE31FB80FD53A" ma:contentTypeVersion="11" ma:contentTypeDescription="Create a new document." ma:contentTypeScope="" ma:versionID="cb452d9b4de0a920b6efd099a41a454b">
  <xsd:schema xmlns:xsd="http://www.w3.org/2001/XMLSchema" xmlns:xs="http://www.w3.org/2001/XMLSchema" xmlns:p="http://schemas.microsoft.com/office/2006/metadata/properties" xmlns:ns3="d333b3f6-72de-4be0-8e2b-70a34ce119d9" targetNamespace="http://schemas.microsoft.com/office/2006/metadata/properties" ma:root="true" ma:fieldsID="262a73a768cea3ff3053ff32b331ff4d" ns3:_="">
    <xsd:import namespace="d333b3f6-72de-4be0-8e2b-70a34ce119d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ServiceSystemTags" minOccurs="0"/>
                <xsd:element ref="ns3:MediaServiceOCR" minOccurs="0"/>
                <xsd:element ref="ns3:MediaServiceSearchProperties" minOccurs="0"/>
                <xsd:element ref="ns3:MediaServiceDateTaken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33b3f6-72de-4be0-8e2b-70a34ce119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ystemTags" ma:index="1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71D462F-A846-433B-A910-0CC60020AA9E}">
  <ds:schemaRefs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dcmitype/"/>
    <ds:schemaRef ds:uri="http://purl.org/dc/terms/"/>
    <ds:schemaRef ds:uri="http://schemas.openxmlformats.org/package/2006/metadata/core-properties"/>
    <ds:schemaRef ds:uri="d333b3f6-72de-4be0-8e2b-70a34ce119d9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D052D133-6996-4CD8-9C3F-1B0DE66B11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333b3f6-72de-4be0-8e2b-70a34ce119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EA2A7BA-F94D-4966-9D52-274ECFD5274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</TotalTime>
  <Words>333</Words>
  <Application>Microsoft Office PowerPoint</Application>
  <PresentationFormat>Custom</PresentationFormat>
  <Paragraphs>53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MisterEarl BT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James Rix</dc:creator>
  <cp:lastModifiedBy>James Rix</cp:lastModifiedBy>
  <cp:revision>8</cp:revision>
  <dcterms:created xsi:type="dcterms:W3CDTF">2026-06-15T15:13:11Z</dcterms:created>
  <dcterms:modified xsi:type="dcterms:W3CDTF">2026-06-25T13:27:05Z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0x0101001EFB0C6598E6DE44913EE31FB80FD53A</vt:lpwstr>
  </property>
</Properties>
</file>