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4" r:id="rId8"/>
    <p:sldId id="269" r:id="rId9"/>
    <p:sldId id="270" r:id="rId10"/>
    <p:sldId id="265" r:id="rId11"/>
    <p:sldId id="268" r:id="rId12"/>
    <p:sldId id="271" r:id="rId13"/>
    <p:sldId id="267" r:id="rId14"/>
    <p:sldId id="266" r:id="rId15"/>
    <p:sldId id="260" r:id="rId16"/>
    <p:sldId id="261" r:id="rId17"/>
    <p:sldId id="275" r:id="rId18"/>
    <p:sldId id="274" r:id="rId19"/>
    <p:sldId id="273" r:id="rId20"/>
    <p:sldId id="272" r:id="rId21"/>
  </p:sldIdLst>
  <p:sldSz cx="15119350" cy="1069181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napToGrid="0">
      <p:cViewPr>
        <p:scale>
          <a:sx n="50" d="100"/>
          <a:sy n="50" d="100"/>
        </p:scale>
        <p:origin x="1125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72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42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57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82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58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33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31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301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044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481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40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52BA02-85FB-4A75-889F-A63B281F619B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FE2310-C6A7-49D0-97E1-A193DBFF6F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623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45BB518-E645-943E-DEC1-6616F7B14E1B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F980D8-12C8-0A6D-2699-F6494153608F}"/>
              </a:ext>
            </a:extLst>
          </p:cNvPr>
          <p:cNvSpPr/>
          <p:nvPr/>
        </p:nvSpPr>
        <p:spPr>
          <a:xfrm>
            <a:off x="363344" y="271399"/>
            <a:ext cx="85183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Unit 208: Task 3. </a:t>
            </a:r>
          </a:p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Fix a Straight Flight of Stairs.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3FBFE1-3233-4B07-38D2-097B23823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055" y="968023"/>
            <a:ext cx="5201804" cy="9103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0397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7CE27-73EE-2C9D-FEB7-7243641FF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9BE7EE-6CCF-7E11-7492-CB084AFE18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6930" y="857249"/>
            <a:ext cx="13053471" cy="98345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027F0EC-1674-86B1-E7A1-58C073BC763F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5D4EE3-1430-EAE5-48DB-0DE62EE5A358}"/>
              </a:ext>
            </a:extLst>
          </p:cNvPr>
          <p:cNvSpPr/>
          <p:nvPr/>
        </p:nvSpPr>
        <p:spPr>
          <a:xfrm>
            <a:off x="363344" y="271399"/>
            <a:ext cx="2645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Stringer.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96E4E-5C31-B247-88E8-9A680E59F839}"/>
              </a:ext>
            </a:extLst>
          </p:cNvPr>
          <p:cNvSpPr txBox="1"/>
          <p:nvPr/>
        </p:nvSpPr>
        <p:spPr>
          <a:xfrm>
            <a:off x="9208388" y="9634848"/>
            <a:ext cx="55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This stringer is the left side stringer, reverse the design for the right side.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8DA5AB-0901-23D4-3E6B-4C019A945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83689"/>
              </p:ext>
            </p:extLst>
          </p:nvPr>
        </p:nvGraphicFramePr>
        <p:xfrm>
          <a:off x="363344" y="1387144"/>
          <a:ext cx="816182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638">
                  <a:extLst>
                    <a:ext uri="{9D8B030D-6E8A-4147-A177-3AD203B41FA5}">
                      <a16:colId xmlns:a16="http://schemas.microsoft.com/office/drawing/2014/main" val="3088472603"/>
                    </a:ext>
                  </a:extLst>
                </a:gridCol>
                <a:gridCol w="1256145">
                  <a:extLst>
                    <a:ext uri="{9D8B030D-6E8A-4147-A177-3AD203B41FA5}">
                      <a16:colId xmlns:a16="http://schemas.microsoft.com/office/drawing/2014/main" val="25386476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144738957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213683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Width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Thickness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853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Stringer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1035mm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170mm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20mm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674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568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575F3-755F-5959-4B66-CC59F7E62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094F55-F859-DC4F-0AFB-4E8E1E1E5C72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0E62B8-E569-4E5A-DF93-200460DD50E9}"/>
              </a:ext>
            </a:extLst>
          </p:cNvPr>
          <p:cNvSpPr/>
          <p:nvPr/>
        </p:nvSpPr>
        <p:spPr>
          <a:xfrm>
            <a:off x="363344" y="271399"/>
            <a:ext cx="60391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Stringer:</a:t>
            </a:r>
          </a:p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 Joint Detail.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FAFC73-79EA-D0B3-CAFC-CF8774026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4981" y="236249"/>
            <a:ext cx="7464189" cy="842486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FB5068B-9150-5FA7-F60B-F737BD06582D}"/>
              </a:ext>
            </a:extLst>
          </p:cNvPr>
          <p:cNvCxnSpPr>
            <a:cxnSpLocks/>
          </p:cNvCxnSpPr>
          <p:nvPr/>
        </p:nvCxnSpPr>
        <p:spPr>
          <a:xfrm rot="-2880000">
            <a:off x="1429532" y="7435594"/>
            <a:ext cx="7591425" cy="95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4A3547-F923-8FC8-E23D-DA4BAFAD9B69}"/>
              </a:ext>
            </a:extLst>
          </p:cNvPr>
          <p:cNvCxnSpPr>
            <a:cxnSpLocks/>
          </p:cNvCxnSpPr>
          <p:nvPr/>
        </p:nvCxnSpPr>
        <p:spPr>
          <a:xfrm rot="18720000">
            <a:off x="181461" y="3502892"/>
            <a:ext cx="4284000" cy="95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E4FC844-D273-3F4C-0380-D79315AA35B8}"/>
              </a:ext>
            </a:extLst>
          </p:cNvPr>
          <p:cNvCxnSpPr>
            <a:cxnSpLocks/>
          </p:cNvCxnSpPr>
          <p:nvPr/>
        </p:nvCxnSpPr>
        <p:spPr>
          <a:xfrm>
            <a:off x="854790" y="5095875"/>
            <a:ext cx="0" cy="1419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B33E4C-81B8-6346-DD6A-2689249B796F}"/>
              </a:ext>
            </a:extLst>
          </p:cNvPr>
          <p:cNvCxnSpPr/>
          <p:nvPr/>
        </p:nvCxnSpPr>
        <p:spPr>
          <a:xfrm>
            <a:off x="854790" y="6515100"/>
            <a:ext cx="136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9A88232-F030-9B1F-0640-830946D6D0D6}"/>
              </a:ext>
            </a:extLst>
          </p:cNvPr>
          <p:cNvCxnSpPr>
            <a:cxnSpLocks/>
          </p:cNvCxnSpPr>
          <p:nvPr/>
        </p:nvCxnSpPr>
        <p:spPr>
          <a:xfrm>
            <a:off x="2222790" y="651510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79D031-6B2C-A1BB-52F0-B6903074EA6D}"/>
              </a:ext>
            </a:extLst>
          </p:cNvPr>
          <p:cNvCxnSpPr/>
          <p:nvPr/>
        </p:nvCxnSpPr>
        <p:spPr>
          <a:xfrm>
            <a:off x="2643508" y="3219450"/>
            <a:ext cx="0" cy="705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C5985AD-C493-779E-8147-AC00A8F6E12E}"/>
              </a:ext>
            </a:extLst>
          </p:cNvPr>
          <p:cNvCxnSpPr/>
          <p:nvPr/>
        </p:nvCxnSpPr>
        <p:spPr>
          <a:xfrm>
            <a:off x="854790" y="9555450"/>
            <a:ext cx="136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45BD25-A553-18E0-4315-FEAF6FAA6FB6}"/>
              </a:ext>
            </a:extLst>
          </p:cNvPr>
          <p:cNvCxnSpPr>
            <a:cxnSpLocks/>
          </p:cNvCxnSpPr>
          <p:nvPr/>
        </p:nvCxnSpPr>
        <p:spPr>
          <a:xfrm>
            <a:off x="2222790" y="9555450"/>
            <a:ext cx="0" cy="72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27B3B9-22DF-079D-BFA4-B96F5B11B4D5}"/>
              </a:ext>
            </a:extLst>
          </p:cNvPr>
          <p:cNvCxnSpPr>
            <a:cxnSpLocks/>
          </p:cNvCxnSpPr>
          <p:nvPr/>
        </p:nvCxnSpPr>
        <p:spPr>
          <a:xfrm>
            <a:off x="854790" y="8259450"/>
            <a:ext cx="0" cy="129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F44394-8148-E420-8346-05013C433EDF}"/>
              </a:ext>
            </a:extLst>
          </p:cNvPr>
          <p:cNvCxnSpPr>
            <a:cxnSpLocks/>
          </p:cNvCxnSpPr>
          <p:nvPr/>
        </p:nvCxnSpPr>
        <p:spPr>
          <a:xfrm flipV="1">
            <a:off x="853395" y="7199289"/>
            <a:ext cx="1364631" cy="1080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16F4EC4-FCF6-B330-F0C2-86BC15BA3BC7}"/>
              </a:ext>
            </a:extLst>
          </p:cNvPr>
          <p:cNvCxnSpPr/>
          <p:nvPr/>
        </p:nvCxnSpPr>
        <p:spPr>
          <a:xfrm>
            <a:off x="2218026" y="10275450"/>
            <a:ext cx="4319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D96DFB9-8C24-1089-F2F4-D6D0F4A44E41}"/>
              </a:ext>
            </a:extLst>
          </p:cNvPr>
          <p:cNvCxnSpPr>
            <a:cxnSpLocks/>
          </p:cNvCxnSpPr>
          <p:nvPr/>
        </p:nvCxnSpPr>
        <p:spPr>
          <a:xfrm>
            <a:off x="435690" y="5095875"/>
            <a:ext cx="0" cy="1419225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65433FB-629A-2BCE-60B3-954663246067}"/>
              </a:ext>
            </a:extLst>
          </p:cNvPr>
          <p:cNvCxnSpPr>
            <a:cxnSpLocks/>
          </p:cNvCxnSpPr>
          <p:nvPr/>
        </p:nvCxnSpPr>
        <p:spPr>
          <a:xfrm>
            <a:off x="435690" y="8279509"/>
            <a:ext cx="0" cy="1296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120B611-1572-7BDE-AD80-30D7C226DF2E}"/>
              </a:ext>
            </a:extLst>
          </p:cNvPr>
          <p:cNvCxnSpPr>
            <a:cxnSpLocks/>
          </p:cNvCxnSpPr>
          <p:nvPr/>
        </p:nvCxnSpPr>
        <p:spPr>
          <a:xfrm>
            <a:off x="441182" y="6515100"/>
            <a:ext cx="11985" cy="673802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F0B350B-1D41-4B3B-7814-C6826078C990}"/>
              </a:ext>
            </a:extLst>
          </p:cNvPr>
          <p:cNvCxnSpPr>
            <a:cxnSpLocks/>
          </p:cNvCxnSpPr>
          <p:nvPr/>
        </p:nvCxnSpPr>
        <p:spPr>
          <a:xfrm>
            <a:off x="435690" y="9585250"/>
            <a:ext cx="11985" cy="673802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462C7D9-6F3A-DB35-F234-6F53186498A8}"/>
              </a:ext>
            </a:extLst>
          </p:cNvPr>
          <p:cNvCxnSpPr>
            <a:cxnSpLocks/>
          </p:cNvCxnSpPr>
          <p:nvPr/>
        </p:nvCxnSpPr>
        <p:spPr>
          <a:xfrm flipH="1">
            <a:off x="846879" y="2743199"/>
            <a:ext cx="1796629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56E3D76-CBCF-5654-473A-41CFA831FF3D}"/>
              </a:ext>
            </a:extLst>
          </p:cNvPr>
          <p:cNvSpPr txBox="1"/>
          <p:nvPr/>
        </p:nvSpPr>
        <p:spPr>
          <a:xfrm>
            <a:off x="1275521" y="238839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50mm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422D13-5F92-AAE4-C415-807392E79044}"/>
              </a:ext>
            </a:extLst>
          </p:cNvPr>
          <p:cNvSpPr txBox="1"/>
          <p:nvPr/>
        </p:nvSpPr>
        <p:spPr>
          <a:xfrm rot="16200000">
            <a:off x="264654" y="565159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41mm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310087-C29F-4E8C-5BAB-79A49FD831C9}"/>
              </a:ext>
            </a:extLst>
          </p:cNvPr>
          <p:cNvSpPr txBox="1"/>
          <p:nvPr/>
        </p:nvSpPr>
        <p:spPr>
          <a:xfrm rot="16200000">
            <a:off x="321124" y="669261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A29AB0-5A55-95C5-3072-AA31E0CB0844}"/>
              </a:ext>
            </a:extLst>
          </p:cNvPr>
          <p:cNvSpPr txBox="1"/>
          <p:nvPr/>
        </p:nvSpPr>
        <p:spPr>
          <a:xfrm rot="16200000">
            <a:off x="323331" y="979857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81C41CB-A174-EE8D-28C2-C06CE70BD7AC}"/>
              </a:ext>
            </a:extLst>
          </p:cNvPr>
          <p:cNvSpPr txBox="1"/>
          <p:nvPr/>
        </p:nvSpPr>
        <p:spPr>
          <a:xfrm rot="16200000">
            <a:off x="253693" y="8802505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36mm</a:t>
            </a:r>
          </a:p>
        </p:txBody>
      </p:sp>
    </p:spTree>
    <p:extLst>
      <p:ext uri="{BB962C8B-B14F-4D97-AF65-F5344CB8AC3E}">
        <p14:creationId xmlns:p14="http://schemas.microsoft.com/office/powerpoint/2010/main" val="2945359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84905-AEDF-0ACA-BA6C-E2D2CF80A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BCA154-CA5D-D4F0-96D4-CBAD4300828D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BEEC78-18BA-B778-95D9-B67D95EE7F48}"/>
              </a:ext>
            </a:extLst>
          </p:cNvPr>
          <p:cNvSpPr/>
          <p:nvPr/>
        </p:nvSpPr>
        <p:spPr>
          <a:xfrm>
            <a:off x="363344" y="271399"/>
            <a:ext cx="48665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Stringer:</a:t>
            </a:r>
          </a:p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Joint Detail.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CB242C-44E5-EDA6-20E0-267C94AB0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859" y="763642"/>
            <a:ext cx="6039693" cy="1059327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6C4E69-F3ED-DFAE-56C8-24032210D0A8}"/>
              </a:ext>
            </a:extLst>
          </p:cNvPr>
          <p:cNvCxnSpPr>
            <a:cxnSpLocks/>
          </p:cNvCxnSpPr>
          <p:nvPr/>
        </p:nvCxnSpPr>
        <p:spPr>
          <a:xfrm rot="18720000">
            <a:off x="6185355" y="2961485"/>
            <a:ext cx="5508000" cy="95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79607FC-9814-B25F-DEE4-373D869DED3D}"/>
              </a:ext>
            </a:extLst>
          </p:cNvPr>
          <p:cNvCxnSpPr>
            <a:cxnSpLocks/>
          </p:cNvCxnSpPr>
          <p:nvPr/>
        </p:nvCxnSpPr>
        <p:spPr>
          <a:xfrm>
            <a:off x="10817534" y="1002857"/>
            <a:ext cx="20316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F3046A-77AD-DF49-661E-A8368CE22FEA}"/>
              </a:ext>
            </a:extLst>
          </p:cNvPr>
          <p:cNvCxnSpPr>
            <a:cxnSpLocks/>
          </p:cNvCxnSpPr>
          <p:nvPr/>
        </p:nvCxnSpPr>
        <p:spPr>
          <a:xfrm>
            <a:off x="10817533" y="1002857"/>
            <a:ext cx="0" cy="7329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8195DDB-B4A0-5791-D89A-6E70677CA368}"/>
              </a:ext>
            </a:extLst>
          </p:cNvPr>
          <p:cNvCxnSpPr/>
          <p:nvPr/>
        </p:nvCxnSpPr>
        <p:spPr>
          <a:xfrm>
            <a:off x="12849225" y="1002856"/>
            <a:ext cx="0" cy="151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FF7842E-C4DC-23C4-4AE3-4E9E1C237EFB}"/>
              </a:ext>
            </a:extLst>
          </p:cNvPr>
          <p:cNvCxnSpPr>
            <a:cxnSpLocks/>
          </p:cNvCxnSpPr>
          <p:nvPr/>
        </p:nvCxnSpPr>
        <p:spPr>
          <a:xfrm flipH="1">
            <a:off x="11264887" y="2514856"/>
            <a:ext cx="1584338" cy="11654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F8987E-A0C9-E2E7-7214-5FBEFD842186}"/>
              </a:ext>
            </a:extLst>
          </p:cNvPr>
          <p:cNvCxnSpPr/>
          <p:nvPr/>
        </p:nvCxnSpPr>
        <p:spPr>
          <a:xfrm>
            <a:off x="11264887" y="3686840"/>
            <a:ext cx="0" cy="13528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23D6CCB-9A97-AAA2-FE0A-B36585B77D4F}"/>
              </a:ext>
            </a:extLst>
          </p:cNvPr>
          <p:cNvCxnSpPr/>
          <p:nvPr/>
        </p:nvCxnSpPr>
        <p:spPr>
          <a:xfrm>
            <a:off x="11264887" y="5039660"/>
            <a:ext cx="15843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465CB4-DF00-43B2-A601-1C13A553387B}"/>
              </a:ext>
            </a:extLst>
          </p:cNvPr>
          <p:cNvCxnSpPr/>
          <p:nvPr/>
        </p:nvCxnSpPr>
        <p:spPr>
          <a:xfrm>
            <a:off x="12849225" y="5039660"/>
            <a:ext cx="0" cy="11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E6407C6-432D-3CFE-5E8A-D957EF9CE6CD}"/>
              </a:ext>
            </a:extLst>
          </p:cNvPr>
          <p:cNvCxnSpPr>
            <a:cxnSpLocks/>
          </p:cNvCxnSpPr>
          <p:nvPr/>
        </p:nvCxnSpPr>
        <p:spPr>
          <a:xfrm rot="18720000">
            <a:off x="8217047" y="8129333"/>
            <a:ext cx="5508000" cy="95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4AAA0B3-A92A-2B73-A9DE-B1E5600CD954}"/>
              </a:ext>
            </a:extLst>
          </p:cNvPr>
          <p:cNvCxnSpPr/>
          <p:nvPr/>
        </p:nvCxnSpPr>
        <p:spPr>
          <a:xfrm>
            <a:off x="13354050" y="1002856"/>
            <a:ext cx="0" cy="1512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2193E40-C789-328E-2A7B-A38E97A6C2AE}"/>
              </a:ext>
            </a:extLst>
          </p:cNvPr>
          <p:cNvCxnSpPr/>
          <p:nvPr/>
        </p:nvCxnSpPr>
        <p:spPr>
          <a:xfrm>
            <a:off x="13354050" y="5039660"/>
            <a:ext cx="0" cy="1116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6A5ABE-8DDB-A8D3-6631-D628F1E629F1}"/>
              </a:ext>
            </a:extLst>
          </p:cNvPr>
          <p:cNvCxnSpPr/>
          <p:nvPr/>
        </p:nvCxnSpPr>
        <p:spPr>
          <a:xfrm>
            <a:off x="13354050" y="3686840"/>
            <a:ext cx="0" cy="135282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3E0A374-4E4F-4772-8D1C-29C5AEB3EF39}"/>
              </a:ext>
            </a:extLst>
          </p:cNvPr>
          <p:cNvCxnSpPr>
            <a:cxnSpLocks/>
          </p:cNvCxnSpPr>
          <p:nvPr/>
        </p:nvCxnSpPr>
        <p:spPr>
          <a:xfrm>
            <a:off x="10817534" y="679007"/>
            <a:ext cx="2031691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641E4B1-ACAF-AED7-E32F-B47E608E6CC8}"/>
              </a:ext>
            </a:extLst>
          </p:cNvPr>
          <p:cNvSpPr txBox="1"/>
          <p:nvPr/>
        </p:nvSpPr>
        <p:spPr>
          <a:xfrm>
            <a:off x="11559878" y="28247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50mm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37F0A7-7130-5D21-390A-E7A246637C43}"/>
              </a:ext>
            </a:extLst>
          </p:cNvPr>
          <p:cNvSpPr txBox="1"/>
          <p:nvPr/>
        </p:nvSpPr>
        <p:spPr>
          <a:xfrm rot="16200000">
            <a:off x="13362585" y="5443771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31mm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FFF91A-F26F-0F30-DEF2-FAF7BC78F30D}"/>
              </a:ext>
            </a:extLst>
          </p:cNvPr>
          <p:cNvSpPr txBox="1"/>
          <p:nvPr/>
        </p:nvSpPr>
        <p:spPr>
          <a:xfrm rot="16200000">
            <a:off x="13362585" y="4209361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76mm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BC5253-CC09-6B69-93E3-A6579D9AEF05}"/>
              </a:ext>
            </a:extLst>
          </p:cNvPr>
          <p:cNvSpPr txBox="1"/>
          <p:nvPr/>
        </p:nvSpPr>
        <p:spPr>
          <a:xfrm rot="16200000">
            <a:off x="13362584" y="160496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42mm</a:t>
            </a:r>
          </a:p>
        </p:txBody>
      </p:sp>
    </p:spTree>
    <p:extLst>
      <p:ext uri="{BB962C8B-B14F-4D97-AF65-F5344CB8AC3E}">
        <p14:creationId xmlns:p14="http://schemas.microsoft.com/office/powerpoint/2010/main" val="305483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0C6CF-9345-ECCE-26BC-2A7BA782F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DA5C76-DFC8-B471-969A-0CE13893E991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FE633D-2E86-73B1-96D5-162E49F7EB1D}"/>
              </a:ext>
            </a:extLst>
          </p:cNvPr>
          <p:cNvSpPr/>
          <p:nvPr/>
        </p:nvSpPr>
        <p:spPr>
          <a:xfrm>
            <a:off x="363344" y="271399"/>
            <a:ext cx="35853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Stringer:</a:t>
            </a:r>
          </a:p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Rise &amp; Run.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9D79A6-D667-5A44-0894-510AF2F61FEF}"/>
              </a:ext>
            </a:extLst>
          </p:cNvPr>
          <p:cNvGrpSpPr/>
          <p:nvPr/>
        </p:nvGrpSpPr>
        <p:grpSpPr>
          <a:xfrm>
            <a:off x="662709" y="435361"/>
            <a:ext cx="7560000" cy="6750001"/>
            <a:chOff x="2362200" y="3067724"/>
            <a:chExt cx="7560000" cy="675000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59F321-62B3-D44E-A194-916F63455B43}"/>
                </a:ext>
              </a:extLst>
            </p:cNvPr>
            <p:cNvGrpSpPr/>
            <p:nvPr/>
          </p:nvGrpSpPr>
          <p:grpSpPr>
            <a:xfrm>
              <a:off x="2362200" y="7117725"/>
              <a:ext cx="1512000" cy="1350000"/>
              <a:chOff x="2362200" y="7117725"/>
              <a:chExt cx="1512000" cy="1350000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E52E7265-E827-94DE-1556-EFCCDA6F66DB}"/>
                  </a:ext>
                </a:extLst>
              </p:cNvPr>
              <p:cNvCxnSpPr/>
              <p:nvPr/>
            </p:nvCxnSpPr>
            <p:spPr>
              <a:xfrm>
                <a:off x="2362200" y="8467725"/>
                <a:ext cx="151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65677722-301D-6234-5917-DC6D41BC3A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4200" y="7117725"/>
                <a:ext cx="0" cy="135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27FB931-125E-6530-2D55-F77FAF2665FE}"/>
                </a:ext>
              </a:extLst>
            </p:cNvPr>
            <p:cNvGrpSpPr/>
            <p:nvPr/>
          </p:nvGrpSpPr>
          <p:grpSpPr>
            <a:xfrm>
              <a:off x="3874200" y="5767724"/>
              <a:ext cx="1512000" cy="1350000"/>
              <a:chOff x="2362200" y="7117725"/>
              <a:chExt cx="1512000" cy="135000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E77EA40-F90C-254E-5309-297B12F75B41}"/>
                  </a:ext>
                </a:extLst>
              </p:cNvPr>
              <p:cNvCxnSpPr/>
              <p:nvPr/>
            </p:nvCxnSpPr>
            <p:spPr>
              <a:xfrm>
                <a:off x="2362200" y="8467725"/>
                <a:ext cx="151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7F6D0153-FA93-E4E5-8805-5ADBEFD7DA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4200" y="7117725"/>
                <a:ext cx="0" cy="135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9319724-5F9E-96D4-EF94-7781931C45C9}"/>
                </a:ext>
              </a:extLst>
            </p:cNvPr>
            <p:cNvGrpSpPr/>
            <p:nvPr/>
          </p:nvGrpSpPr>
          <p:grpSpPr>
            <a:xfrm>
              <a:off x="5386200" y="4417724"/>
              <a:ext cx="1512000" cy="1350000"/>
              <a:chOff x="2362200" y="7117725"/>
              <a:chExt cx="1512000" cy="135000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B6EA6BB-CC65-97E8-6122-17FE55B003BC}"/>
                  </a:ext>
                </a:extLst>
              </p:cNvPr>
              <p:cNvCxnSpPr/>
              <p:nvPr/>
            </p:nvCxnSpPr>
            <p:spPr>
              <a:xfrm>
                <a:off x="2362200" y="8467725"/>
                <a:ext cx="151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A99B2C7-A763-628D-F4B5-AFFAA7CC12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4200" y="7117725"/>
                <a:ext cx="0" cy="135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07C3FB0-DEA5-2B23-0306-2355470E2297}"/>
                </a:ext>
              </a:extLst>
            </p:cNvPr>
            <p:cNvGrpSpPr/>
            <p:nvPr/>
          </p:nvGrpSpPr>
          <p:grpSpPr>
            <a:xfrm>
              <a:off x="6898200" y="3067724"/>
              <a:ext cx="1512000" cy="1350000"/>
              <a:chOff x="2362200" y="7117725"/>
              <a:chExt cx="1512000" cy="1350000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F978F42-1505-C396-B197-7CEFDE516473}"/>
                  </a:ext>
                </a:extLst>
              </p:cNvPr>
              <p:cNvCxnSpPr/>
              <p:nvPr/>
            </p:nvCxnSpPr>
            <p:spPr>
              <a:xfrm>
                <a:off x="2362200" y="8467725"/>
                <a:ext cx="1512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1C67A38-2D6D-4B14-D8A0-C300485FF1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4200" y="7117725"/>
                <a:ext cx="0" cy="135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81A4982-B7D8-20A3-7AA8-A40FA1E23AA4}"/>
                </a:ext>
              </a:extLst>
            </p:cNvPr>
            <p:cNvCxnSpPr>
              <a:cxnSpLocks/>
            </p:cNvCxnSpPr>
            <p:nvPr/>
          </p:nvCxnSpPr>
          <p:spPr>
            <a:xfrm>
              <a:off x="2362200" y="8467725"/>
              <a:ext cx="0" cy="1350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3791062-D86E-60F5-8098-F3542A5F1E48}"/>
                </a:ext>
              </a:extLst>
            </p:cNvPr>
            <p:cNvCxnSpPr/>
            <p:nvPr/>
          </p:nvCxnSpPr>
          <p:spPr>
            <a:xfrm>
              <a:off x="8410200" y="3067724"/>
              <a:ext cx="151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05C7EE-8BF4-B016-3280-20C5CCFEB1B6}"/>
                </a:ext>
              </a:extLst>
            </p:cNvPr>
            <p:cNvCxnSpPr>
              <a:cxnSpLocks/>
            </p:cNvCxnSpPr>
            <p:nvPr/>
          </p:nvCxnSpPr>
          <p:spPr>
            <a:xfrm>
              <a:off x="3424050" y="5767724"/>
              <a:ext cx="0" cy="135000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60EEEBF-0450-9BC0-B45D-DBCD6558C9BE}"/>
                </a:ext>
              </a:extLst>
            </p:cNvPr>
            <p:cNvCxnSpPr/>
            <p:nvPr/>
          </p:nvCxnSpPr>
          <p:spPr>
            <a:xfrm>
              <a:off x="3874200" y="5345906"/>
              <a:ext cx="1512000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2565380-FDD1-E316-B657-C27A425C834C}"/>
                </a:ext>
              </a:extLst>
            </p:cNvPr>
            <p:cNvSpPr txBox="1"/>
            <p:nvPr/>
          </p:nvSpPr>
          <p:spPr>
            <a:xfrm>
              <a:off x="4218746" y="4924089"/>
              <a:ext cx="780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663300"/>
                  </a:solidFill>
                </a:rPr>
                <a:t>140mm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081C3F-BFEA-28F9-14B6-2799CB932B9B}"/>
                </a:ext>
              </a:extLst>
            </p:cNvPr>
            <p:cNvSpPr txBox="1"/>
            <p:nvPr/>
          </p:nvSpPr>
          <p:spPr>
            <a:xfrm rot="16200000">
              <a:off x="2737298" y="6288835"/>
              <a:ext cx="780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rgbClr val="663300"/>
                  </a:solidFill>
                </a:rPr>
                <a:t>125mm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5A673A1-5083-6C44-0E05-475FF4343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9154" y="920174"/>
            <a:ext cx="8067842" cy="9144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348706-FE59-78FE-35AF-A712D6CA978B}"/>
              </a:ext>
            </a:extLst>
          </p:cNvPr>
          <p:cNvCxnSpPr>
            <a:cxnSpLocks/>
          </p:cNvCxnSpPr>
          <p:nvPr/>
        </p:nvCxnSpPr>
        <p:spPr>
          <a:xfrm flipV="1">
            <a:off x="9672705" y="5230715"/>
            <a:ext cx="1001073" cy="3510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1C06A2-6A91-1541-4CB4-A7FBB2F156E7}"/>
              </a:ext>
            </a:extLst>
          </p:cNvPr>
          <p:cNvCxnSpPr>
            <a:cxnSpLocks/>
          </p:cNvCxnSpPr>
          <p:nvPr/>
        </p:nvCxnSpPr>
        <p:spPr>
          <a:xfrm flipH="1">
            <a:off x="10795120" y="3861282"/>
            <a:ext cx="52004" cy="12307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88C4167-7EA7-7491-E1F5-A290574FFEFB}"/>
              </a:ext>
            </a:extLst>
          </p:cNvPr>
          <p:cNvSpPr txBox="1"/>
          <p:nvPr/>
        </p:nvSpPr>
        <p:spPr>
          <a:xfrm>
            <a:off x="9892795" y="5623546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140mm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B01657-9171-8913-9D9C-74BA0F833B8C}"/>
              </a:ext>
            </a:extLst>
          </p:cNvPr>
          <p:cNvSpPr txBox="1"/>
          <p:nvPr/>
        </p:nvSpPr>
        <p:spPr>
          <a:xfrm rot="16200000">
            <a:off x="10610521" y="4322771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125mm</a:t>
            </a:r>
          </a:p>
        </p:txBody>
      </p:sp>
    </p:spTree>
    <p:extLst>
      <p:ext uri="{BB962C8B-B14F-4D97-AF65-F5344CB8AC3E}">
        <p14:creationId xmlns:p14="http://schemas.microsoft.com/office/powerpoint/2010/main" val="3021470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39856-56B9-8373-0F44-55A30C47A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42EE893-0135-EEC9-2D07-C34C9A556AED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30526B-4A02-67C6-9D95-55B232041ACC}"/>
              </a:ext>
            </a:extLst>
          </p:cNvPr>
          <p:cNvSpPr/>
          <p:nvPr/>
        </p:nvSpPr>
        <p:spPr>
          <a:xfrm>
            <a:off x="363344" y="271399"/>
            <a:ext cx="38217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Assembly: 1</a:t>
            </a:r>
          </a:p>
          <a:p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BDF899-F992-6A7A-6A2B-40CDADD6F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0161" y="2932945"/>
            <a:ext cx="3520473" cy="7448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4AB2FD-1E71-2947-ACE2-BF06EFE4DB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2440" y="2932945"/>
            <a:ext cx="3288409" cy="73747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1BE398-3145-37F7-E831-BDE0E56DFB4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2977" y="2932945"/>
            <a:ext cx="3172962" cy="7315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B1E4F9-394E-ACC9-33A4-2C263FF9AF3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88068" y="2932945"/>
            <a:ext cx="3135321" cy="71480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1383B98-4607-D5B8-DD09-3157612B3298}"/>
              </a:ext>
            </a:extLst>
          </p:cNvPr>
          <p:cNvSpPr txBox="1"/>
          <p:nvPr/>
        </p:nvSpPr>
        <p:spPr>
          <a:xfrm>
            <a:off x="495300" y="2748279"/>
            <a:ext cx="2600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Stage 1.</a:t>
            </a:r>
          </a:p>
          <a:p>
            <a:r>
              <a:rPr lang="en-GB" dirty="0">
                <a:solidFill>
                  <a:srgbClr val="663300"/>
                </a:solidFill>
              </a:rPr>
              <a:t>Newels</a:t>
            </a:r>
          </a:p>
          <a:p>
            <a:r>
              <a:rPr lang="en-GB" dirty="0">
                <a:solidFill>
                  <a:srgbClr val="663300"/>
                </a:solidFill>
              </a:rPr>
              <a:t>Stringer</a:t>
            </a:r>
          </a:p>
          <a:p>
            <a:r>
              <a:rPr lang="en-GB" dirty="0">
                <a:solidFill>
                  <a:srgbClr val="663300"/>
                </a:solidFill>
              </a:rPr>
              <a:t>Handrail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252F07-9204-68C3-CC14-B2FC747B048D}"/>
              </a:ext>
            </a:extLst>
          </p:cNvPr>
          <p:cNvSpPr txBox="1"/>
          <p:nvPr/>
        </p:nvSpPr>
        <p:spPr>
          <a:xfrm>
            <a:off x="4206863" y="2748279"/>
            <a:ext cx="2600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Stage 2.</a:t>
            </a:r>
          </a:p>
          <a:p>
            <a:r>
              <a:rPr lang="en-GB" dirty="0">
                <a:solidFill>
                  <a:srgbClr val="663300"/>
                </a:solidFill>
              </a:rPr>
              <a:t>String Capping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C45631-E105-58E4-842B-CFB734BF967A}"/>
              </a:ext>
            </a:extLst>
          </p:cNvPr>
          <p:cNvSpPr txBox="1"/>
          <p:nvPr/>
        </p:nvSpPr>
        <p:spPr>
          <a:xfrm>
            <a:off x="8097400" y="2748279"/>
            <a:ext cx="2600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Stage 3.</a:t>
            </a:r>
          </a:p>
          <a:p>
            <a:r>
              <a:rPr lang="en-GB" dirty="0">
                <a:solidFill>
                  <a:srgbClr val="663300"/>
                </a:solidFill>
              </a:rPr>
              <a:t>Spindles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E627C8-4E1A-E2EC-01C3-C513DA9B3067}"/>
              </a:ext>
            </a:extLst>
          </p:cNvPr>
          <p:cNvSpPr txBox="1"/>
          <p:nvPr/>
        </p:nvSpPr>
        <p:spPr>
          <a:xfrm>
            <a:off x="11872490" y="2748279"/>
            <a:ext cx="2600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Stage 4.</a:t>
            </a:r>
          </a:p>
          <a:p>
            <a:r>
              <a:rPr lang="en-GB" dirty="0">
                <a:solidFill>
                  <a:srgbClr val="663300"/>
                </a:solidFill>
              </a:rPr>
              <a:t>Infill Strips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F4945-59A6-EB50-DDBE-8B2E89E4BC62}"/>
              </a:ext>
            </a:extLst>
          </p:cNvPr>
          <p:cNvSpPr txBox="1"/>
          <p:nvPr/>
        </p:nvSpPr>
        <p:spPr>
          <a:xfrm>
            <a:off x="11397673" y="665018"/>
            <a:ext cx="3278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Complete the right-hand side the same.</a:t>
            </a:r>
          </a:p>
        </p:txBody>
      </p:sp>
    </p:spTree>
    <p:extLst>
      <p:ext uri="{BB962C8B-B14F-4D97-AF65-F5344CB8AC3E}">
        <p14:creationId xmlns:p14="http://schemas.microsoft.com/office/powerpoint/2010/main" val="3636090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C3796-C3AD-EBFC-4739-242CC77DF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659059-639C-F7AB-CB4A-C831D91B559B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0CCC6F-010F-964A-7BEE-8CB77B2F8A61}"/>
              </a:ext>
            </a:extLst>
          </p:cNvPr>
          <p:cNvSpPr/>
          <p:nvPr/>
        </p:nvSpPr>
        <p:spPr>
          <a:xfrm>
            <a:off x="363344" y="271399"/>
            <a:ext cx="2570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Stage 1.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0F9B0B-B542-8649-1E6A-F657D6921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4654" y="552212"/>
            <a:ext cx="12450041" cy="81124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EB186A-F774-DECF-672A-8272468DB6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87201" y="4891083"/>
            <a:ext cx="2555358" cy="540657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F8A95EF-DA40-35A2-DB48-3DC917D7C3DE}"/>
              </a:ext>
            </a:extLst>
          </p:cNvPr>
          <p:cNvCxnSpPr/>
          <p:nvPr/>
        </p:nvCxnSpPr>
        <p:spPr>
          <a:xfrm flipH="1">
            <a:off x="3463636" y="5902036"/>
            <a:ext cx="120996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E782093-33B1-DF4E-F666-9C385FC89E33}"/>
              </a:ext>
            </a:extLst>
          </p:cNvPr>
          <p:cNvCxnSpPr/>
          <p:nvPr/>
        </p:nvCxnSpPr>
        <p:spPr>
          <a:xfrm flipV="1">
            <a:off x="11028218" y="1754909"/>
            <a:ext cx="1376218" cy="1293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944DEF5-B1DD-1592-93BB-517F72189A60}"/>
              </a:ext>
            </a:extLst>
          </p:cNvPr>
          <p:cNvCxnSpPr/>
          <p:nvPr/>
        </p:nvCxnSpPr>
        <p:spPr>
          <a:xfrm flipV="1">
            <a:off x="10427855" y="4673600"/>
            <a:ext cx="1237672" cy="1108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6D5D85-A75D-5996-9ED3-88FC331046F6}"/>
              </a:ext>
            </a:extLst>
          </p:cNvPr>
          <p:cNvCxnSpPr/>
          <p:nvPr/>
        </p:nvCxnSpPr>
        <p:spPr>
          <a:xfrm flipH="1">
            <a:off x="4285673" y="7564582"/>
            <a:ext cx="108065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3632E7A-DF50-2E46-07B4-EE4B414E8543}"/>
              </a:ext>
            </a:extLst>
          </p:cNvPr>
          <p:cNvSpPr txBox="1"/>
          <p:nvPr/>
        </p:nvSpPr>
        <p:spPr>
          <a:xfrm>
            <a:off x="552450" y="1366417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Connect both bottom and top newel posts using the string and handrail. Using glue and dowels fix in position.</a:t>
            </a:r>
          </a:p>
        </p:txBody>
      </p:sp>
    </p:spTree>
    <p:extLst>
      <p:ext uri="{BB962C8B-B14F-4D97-AF65-F5344CB8AC3E}">
        <p14:creationId xmlns:p14="http://schemas.microsoft.com/office/powerpoint/2010/main" val="3791465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73600-3CA2-A008-554A-9943EE8C0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27DD66-8C4B-83EA-D2F4-C59127905469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4DCCF3-5336-DB67-D115-78D735248541}"/>
              </a:ext>
            </a:extLst>
          </p:cNvPr>
          <p:cNvSpPr/>
          <p:nvPr/>
        </p:nvSpPr>
        <p:spPr>
          <a:xfrm>
            <a:off x="363344" y="271399"/>
            <a:ext cx="2570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Stage 2.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A89A42-BFE2-AB98-DD4B-D08E90A34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9148" y="932873"/>
            <a:ext cx="4963961" cy="90939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BAC1FC-FFC3-0FC5-3A62-A2EA824F74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178" y="932873"/>
            <a:ext cx="6239170" cy="90691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01A9F1-76D4-E9F3-958C-6A0B9456BFD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0771" y="4934813"/>
            <a:ext cx="2371788" cy="5319118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69B91BE-9D59-4402-0653-7F8EC2EB5819}"/>
              </a:ext>
            </a:extLst>
          </p:cNvPr>
          <p:cNvCxnSpPr/>
          <p:nvPr/>
        </p:nvCxnSpPr>
        <p:spPr>
          <a:xfrm>
            <a:off x="4110182" y="3398982"/>
            <a:ext cx="609600" cy="2493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729C366-2C4E-A9CF-CF31-6979FBD1A933}"/>
              </a:ext>
            </a:extLst>
          </p:cNvPr>
          <p:cNvCxnSpPr/>
          <p:nvPr/>
        </p:nvCxnSpPr>
        <p:spPr>
          <a:xfrm>
            <a:off x="5255491" y="3860800"/>
            <a:ext cx="1099127" cy="4802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63FC54-696C-ABF9-53BB-5AF7AEDD3DBF}"/>
              </a:ext>
            </a:extLst>
          </p:cNvPr>
          <p:cNvCxnSpPr/>
          <p:nvPr/>
        </p:nvCxnSpPr>
        <p:spPr>
          <a:xfrm>
            <a:off x="1450109" y="6844145"/>
            <a:ext cx="1265382" cy="101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51BC8D7-1136-3DED-8C94-DABA2C99705B}"/>
              </a:ext>
            </a:extLst>
          </p:cNvPr>
          <p:cNvSpPr txBox="1"/>
          <p:nvPr/>
        </p:nvSpPr>
        <p:spPr>
          <a:xfrm>
            <a:off x="552450" y="1366417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Fix the string capping to the top edge of the string using screws in-between the 2 newel posts.</a:t>
            </a:r>
          </a:p>
        </p:txBody>
      </p:sp>
    </p:spTree>
    <p:extLst>
      <p:ext uri="{BB962C8B-B14F-4D97-AF65-F5344CB8AC3E}">
        <p14:creationId xmlns:p14="http://schemas.microsoft.com/office/powerpoint/2010/main" val="15998421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2C75A-146F-F9DC-8D77-9E7EB3C12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D21711-1AAD-B291-EAD3-6F5D45375E10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97B1E6-8BBF-B3E6-48BC-3056A879A6E3}"/>
              </a:ext>
            </a:extLst>
          </p:cNvPr>
          <p:cNvSpPr/>
          <p:nvPr/>
        </p:nvSpPr>
        <p:spPr>
          <a:xfrm>
            <a:off x="363344" y="271399"/>
            <a:ext cx="2570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Stage 3.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DD1234-7A62-9491-5C39-488A614B7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859" y="1611745"/>
            <a:ext cx="5897687" cy="74683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77C9F2-FDAD-06D3-248C-CC4AEBF74E98}"/>
              </a:ext>
            </a:extLst>
          </p:cNvPr>
          <p:cNvSpPr txBox="1"/>
          <p:nvPr/>
        </p:nvSpPr>
        <p:spPr>
          <a:xfrm>
            <a:off x="4663441" y="3367378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11AAD-9B45-F3F4-9EF5-A70D588103A4}"/>
              </a:ext>
            </a:extLst>
          </p:cNvPr>
          <p:cNvSpPr txBox="1"/>
          <p:nvPr/>
        </p:nvSpPr>
        <p:spPr>
          <a:xfrm>
            <a:off x="3956050" y="3849757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A6975-9969-0443-7DF0-0AA4EEE1A5D8}"/>
              </a:ext>
            </a:extLst>
          </p:cNvPr>
          <p:cNvSpPr txBox="1"/>
          <p:nvPr/>
        </p:nvSpPr>
        <p:spPr>
          <a:xfrm>
            <a:off x="3252909" y="4443454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F04C09-9CAC-7D98-A332-2C7C5950B833}"/>
              </a:ext>
            </a:extLst>
          </p:cNvPr>
          <p:cNvSpPr txBox="1"/>
          <p:nvPr/>
        </p:nvSpPr>
        <p:spPr>
          <a:xfrm>
            <a:off x="2587927" y="4991275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C560DE-F286-B885-D59E-4A25EB0A0EF8}"/>
              </a:ext>
            </a:extLst>
          </p:cNvPr>
          <p:cNvSpPr txBox="1"/>
          <p:nvPr/>
        </p:nvSpPr>
        <p:spPr>
          <a:xfrm>
            <a:off x="1926367" y="5506278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7C1D64-6CCC-91C5-E938-8779C1FE61F2}"/>
              </a:ext>
            </a:extLst>
          </p:cNvPr>
          <p:cNvSpPr txBox="1"/>
          <p:nvPr/>
        </p:nvSpPr>
        <p:spPr>
          <a:xfrm>
            <a:off x="1302831" y="6099975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srgbClr val="FF0000"/>
                </a:solidFill>
              </a:rPr>
              <a:t>86.5mm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4555B9-B4DC-F7F9-08AD-0DE9C9FE6100}"/>
              </a:ext>
            </a:extLst>
          </p:cNvPr>
          <p:cNvSpPr txBox="1"/>
          <p:nvPr/>
        </p:nvSpPr>
        <p:spPr>
          <a:xfrm rot="5400000">
            <a:off x="4446073" y="3615523"/>
            <a:ext cx="4347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>
                <a:solidFill>
                  <a:srgbClr val="FF0000"/>
                </a:solidFill>
              </a:rPr>
              <a:t>22mm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92041B-2441-E5BE-55DA-B9BC3D8C1E96}"/>
              </a:ext>
            </a:extLst>
          </p:cNvPr>
          <p:cNvSpPr txBox="1"/>
          <p:nvPr/>
        </p:nvSpPr>
        <p:spPr>
          <a:xfrm rot="5400000">
            <a:off x="3738682" y="4165729"/>
            <a:ext cx="4347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>
                <a:solidFill>
                  <a:srgbClr val="FF0000"/>
                </a:solidFill>
              </a:rPr>
              <a:t>22mm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93AA22-5B14-0585-3A06-5ABA74806F09}"/>
              </a:ext>
            </a:extLst>
          </p:cNvPr>
          <p:cNvSpPr txBox="1"/>
          <p:nvPr/>
        </p:nvSpPr>
        <p:spPr>
          <a:xfrm rot="5400000">
            <a:off x="3043362" y="4674815"/>
            <a:ext cx="4347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>
                <a:solidFill>
                  <a:srgbClr val="FF0000"/>
                </a:solidFill>
              </a:rPr>
              <a:t>22mm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003952-B1F1-8A37-2E41-1654EDFFE7C8}"/>
              </a:ext>
            </a:extLst>
          </p:cNvPr>
          <p:cNvSpPr txBox="1"/>
          <p:nvPr/>
        </p:nvSpPr>
        <p:spPr>
          <a:xfrm rot="5400000">
            <a:off x="2370559" y="5239420"/>
            <a:ext cx="4347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>
                <a:solidFill>
                  <a:srgbClr val="FF0000"/>
                </a:solidFill>
              </a:rPr>
              <a:t>22mm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BBEC15-B23B-9A95-1106-EFE4CAC710B5}"/>
              </a:ext>
            </a:extLst>
          </p:cNvPr>
          <p:cNvSpPr txBox="1"/>
          <p:nvPr/>
        </p:nvSpPr>
        <p:spPr>
          <a:xfrm rot="5400000">
            <a:off x="1738655" y="5800299"/>
            <a:ext cx="4347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>
                <a:solidFill>
                  <a:srgbClr val="FF0000"/>
                </a:solidFill>
              </a:rPr>
              <a:t>22mm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CA60315-F4F0-0E4C-ECCF-790D7264DD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3354" y="1493600"/>
            <a:ext cx="5433779" cy="77046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EDDC05-F00F-F09A-E6BD-B23CA226B4D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76114" y="5204757"/>
            <a:ext cx="2307704" cy="53208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E80FAF2-7588-7307-E338-985CD9F8D6BC}"/>
              </a:ext>
            </a:extLst>
          </p:cNvPr>
          <p:cNvSpPr txBox="1"/>
          <p:nvPr/>
        </p:nvSpPr>
        <p:spPr>
          <a:xfrm>
            <a:off x="6953024" y="57027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Cut and space out laterally the spindles adhering to Building Regulations Part K. </a:t>
            </a:r>
          </a:p>
        </p:txBody>
      </p:sp>
    </p:spTree>
    <p:extLst>
      <p:ext uri="{BB962C8B-B14F-4D97-AF65-F5344CB8AC3E}">
        <p14:creationId xmlns:p14="http://schemas.microsoft.com/office/powerpoint/2010/main" val="1459696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CC6AC-3037-5B64-3743-7D1510815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28C863-2A68-28CB-297A-8BD8280444C8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CB903F-7E2B-AF15-7D93-E86D0DDB1AE5}"/>
              </a:ext>
            </a:extLst>
          </p:cNvPr>
          <p:cNvSpPr/>
          <p:nvPr/>
        </p:nvSpPr>
        <p:spPr>
          <a:xfrm>
            <a:off x="363344" y="271399"/>
            <a:ext cx="2570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Stage 4.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23F7EA-8092-B017-D6FC-739EA8B3A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3638" y="5134764"/>
            <a:ext cx="2333853" cy="5320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407A37-4F75-19B1-6DF0-925BE9501C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834" y="687676"/>
            <a:ext cx="4441879" cy="976788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5B47A66-379D-7E18-C180-886A2530A3FC}"/>
              </a:ext>
            </a:extLst>
          </p:cNvPr>
          <p:cNvCxnSpPr/>
          <p:nvPr/>
        </p:nvCxnSpPr>
        <p:spPr>
          <a:xfrm flipH="1" flipV="1">
            <a:off x="4152900" y="4067175"/>
            <a:ext cx="352425" cy="152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25C5CD4-AC87-F697-52A1-A0968111FBC3}"/>
              </a:ext>
            </a:extLst>
          </p:cNvPr>
          <p:cNvCxnSpPr/>
          <p:nvPr/>
        </p:nvCxnSpPr>
        <p:spPr>
          <a:xfrm flipH="1" flipV="1">
            <a:off x="3695700" y="4800600"/>
            <a:ext cx="809625" cy="5103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25E95B9-3F20-8BAA-EE8C-B1318155B768}"/>
              </a:ext>
            </a:extLst>
          </p:cNvPr>
          <p:cNvCxnSpPr/>
          <p:nvPr/>
        </p:nvCxnSpPr>
        <p:spPr>
          <a:xfrm flipH="1" flipV="1">
            <a:off x="3219450" y="5571620"/>
            <a:ext cx="1285875" cy="8101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37EF12F-A14D-63F7-E83E-025E35C59DD6}"/>
              </a:ext>
            </a:extLst>
          </p:cNvPr>
          <p:cNvCxnSpPr/>
          <p:nvPr/>
        </p:nvCxnSpPr>
        <p:spPr>
          <a:xfrm flipH="1" flipV="1">
            <a:off x="2705100" y="6305550"/>
            <a:ext cx="1800225" cy="12668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0CA0BC7-A241-3EB9-97DA-A5267FF609A1}"/>
              </a:ext>
            </a:extLst>
          </p:cNvPr>
          <p:cNvCxnSpPr/>
          <p:nvPr/>
        </p:nvCxnSpPr>
        <p:spPr>
          <a:xfrm flipH="1" flipV="1">
            <a:off x="2286000" y="7096125"/>
            <a:ext cx="1714500" cy="1276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FCAD0C1-4F12-1C47-F31E-EA8B76661C56}"/>
              </a:ext>
            </a:extLst>
          </p:cNvPr>
          <p:cNvCxnSpPr/>
          <p:nvPr/>
        </p:nvCxnSpPr>
        <p:spPr>
          <a:xfrm flipH="1" flipV="1">
            <a:off x="1838325" y="7795164"/>
            <a:ext cx="1666875" cy="13964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C8090D6-9229-33FD-C957-30468878C7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2445" y="666116"/>
            <a:ext cx="4878805" cy="928958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89CCAC4-D3F5-D1C4-7940-6B9A4550E1EE}"/>
              </a:ext>
            </a:extLst>
          </p:cNvPr>
          <p:cNvSpPr txBox="1"/>
          <p:nvPr/>
        </p:nvSpPr>
        <p:spPr>
          <a:xfrm>
            <a:off x="5476875" y="687676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Insert the infill strips between the spindles inside the string capping.</a:t>
            </a:r>
          </a:p>
        </p:txBody>
      </p:sp>
    </p:spTree>
    <p:extLst>
      <p:ext uri="{BB962C8B-B14F-4D97-AF65-F5344CB8AC3E}">
        <p14:creationId xmlns:p14="http://schemas.microsoft.com/office/powerpoint/2010/main" val="340487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8DB90-43AA-BC84-779D-793DCDE69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56EF21-FF33-B667-39CC-8A90A832D2C0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CAEA47-8B42-CD09-A4CE-FC507422F278}"/>
              </a:ext>
            </a:extLst>
          </p:cNvPr>
          <p:cNvSpPr/>
          <p:nvPr/>
        </p:nvSpPr>
        <p:spPr>
          <a:xfrm>
            <a:off x="363344" y="271399"/>
            <a:ext cx="4928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Treads &amp; Risers.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99D201-FF7D-2F18-5640-A4085BB9A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977" y="733064"/>
            <a:ext cx="6350128" cy="941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8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1181F9-ECE5-EB99-5546-BAC717084C7F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9AF378-F547-FF9E-4955-E429F8D35C50}"/>
              </a:ext>
            </a:extLst>
          </p:cNvPr>
          <p:cNvSpPr/>
          <p:nvPr/>
        </p:nvSpPr>
        <p:spPr>
          <a:xfrm>
            <a:off x="363344" y="271399"/>
            <a:ext cx="4698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Exploded View.</a:t>
            </a:r>
          </a:p>
        </p:txBody>
      </p:sp>
      <p:pic>
        <p:nvPicPr>
          <p:cNvPr id="5" name="Picture 4" descr="A set of wooden stairs&#10;&#10;AI-generated content may be incorrect.">
            <a:extLst>
              <a:ext uri="{FF2B5EF4-FFF2-40B4-BE49-F238E27FC236}">
                <a16:creationId xmlns:a16="http://schemas.microsoft.com/office/drawing/2014/main" id="{D46E6A61-C8DF-92A5-9973-7736CBC3C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35" y="733064"/>
            <a:ext cx="12059193" cy="9497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7C73BB-533A-7424-F9C9-9B57AADB5E5B}"/>
              </a:ext>
            </a:extLst>
          </p:cNvPr>
          <p:cNvSpPr txBox="1"/>
          <p:nvPr/>
        </p:nvSpPr>
        <p:spPr>
          <a:xfrm>
            <a:off x="12127346" y="1499682"/>
            <a:ext cx="1035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Handrail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36E47A-5914-403D-ACE5-3CD040CACB9A}"/>
              </a:ext>
            </a:extLst>
          </p:cNvPr>
          <p:cNvSpPr txBox="1"/>
          <p:nvPr/>
        </p:nvSpPr>
        <p:spPr>
          <a:xfrm>
            <a:off x="13427307" y="6094773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Spindles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1ACF97-2798-72CA-352D-197A6B85DAE7}"/>
              </a:ext>
            </a:extLst>
          </p:cNvPr>
          <p:cNvSpPr txBox="1"/>
          <p:nvPr/>
        </p:nvSpPr>
        <p:spPr>
          <a:xfrm>
            <a:off x="9204038" y="3373222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Infill Strips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1C3D90-58CD-24F4-C2B0-B88933BA92BC}"/>
              </a:ext>
            </a:extLst>
          </p:cNvPr>
          <p:cNvSpPr txBox="1"/>
          <p:nvPr/>
        </p:nvSpPr>
        <p:spPr>
          <a:xfrm>
            <a:off x="8382338" y="2089581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String Capping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6AFB66-4C80-4604-9E24-17C93A8832FE}"/>
              </a:ext>
            </a:extLst>
          </p:cNvPr>
          <p:cNvSpPr txBox="1"/>
          <p:nvPr/>
        </p:nvSpPr>
        <p:spPr>
          <a:xfrm>
            <a:off x="7140047" y="857325"/>
            <a:ext cx="1299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Newel Post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8DF9B2-3F89-4148-891A-757A4073621B}"/>
              </a:ext>
            </a:extLst>
          </p:cNvPr>
          <p:cNvSpPr txBox="1"/>
          <p:nvPr/>
        </p:nvSpPr>
        <p:spPr>
          <a:xfrm>
            <a:off x="10883128" y="9853543"/>
            <a:ext cx="846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Treads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B10BF8-E406-CCA5-857D-72CD609F38DE}"/>
              </a:ext>
            </a:extLst>
          </p:cNvPr>
          <p:cNvSpPr txBox="1"/>
          <p:nvPr/>
        </p:nvSpPr>
        <p:spPr>
          <a:xfrm>
            <a:off x="9741355" y="9958749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Riser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4D2DD2-CB31-3549-756F-02E60FE1A411}"/>
              </a:ext>
            </a:extLst>
          </p:cNvPr>
          <p:cNvSpPr txBox="1"/>
          <p:nvPr/>
        </p:nvSpPr>
        <p:spPr>
          <a:xfrm>
            <a:off x="12450956" y="9853543"/>
            <a:ext cx="1299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Newel Post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AACF72-2969-C0E2-E3AD-58371ECD03E3}"/>
              </a:ext>
            </a:extLst>
          </p:cNvPr>
          <p:cNvSpPr txBox="1"/>
          <p:nvPr/>
        </p:nvSpPr>
        <p:spPr>
          <a:xfrm>
            <a:off x="484910" y="3373222"/>
            <a:ext cx="1035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Handrail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5A8EA4-20F0-D127-F5AF-A1FFBD542592}"/>
              </a:ext>
            </a:extLst>
          </p:cNvPr>
          <p:cNvSpPr txBox="1"/>
          <p:nvPr/>
        </p:nvSpPr>
        <p:spPr>
          <a:xfrm>
            <a:off x="5121927" y="1130350"/>
            <a:ext cx="1299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Newel Post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6D29D6-9783-4BFA-6B29-7FB5F463CD32}"/>
              </a:ext>
            </a:extLst>
          </p:cNvPr>
          <p:cNvSpPr txBox="1"/>
          <p:nvPr/>
        </p:nvSpPr>
        <p:spPr>
          <a:xfrm>
            <a:off x="2937502" y="8975290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String Capping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C06890-C09C-D755-E27F-F4CF3491B9D6}"/>
              </a:ext>
            </a:extLst>
          </p:cNvPr>
          <p:cNvSpPr txBox="1"/>
          <p:nvPr/>
        </p:nvSpPr>
        <p:spPr>
          <a:xfrm>
            <a:off x="2318582" y="8089764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Infill Strips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5A5978-5F99-4B2F-0CC8-138B89DBC667}"/>
              </a:ext>
            </a:extLst>
          </p:cNvPr>
          <p:cNvSpPr txBox="1"/>
          <p:nvPr/>
        </p:nvSpPr>
        <p:spPr>
          <a:xfrm>
            <a:off x="1441463" y="6617019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Spindles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D6970D-8275-6F7B-3F1E-F08B3774532D}"/>
              </a:ext>
            </a:extLst>
          </p:cNvPr>
          <p:cNvSpPr txBox="1"/>
          <p:nvPr/>
        </p:nvSpPr>
        <p:spPr>
          <a:xfrm rot="4353927">
            <a:off x="5300639" y="6967609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String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5D89E9-BEED-F992-FA7C-B58338149CB4}"/>
              </a:ext>
            </a:extLst>
          </p:cNvPr>
          <p:cNvSpPr txBox="1"/>
          <p:nvPr/>
        </p:nvSpPr>
        <p:spPr>
          <a:xfrm rot="3844494">
            <a:off x="8533907" y="5910107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String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B1E00D5-61C6-2D70-95E4-1072E14E1B36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5139820" y="1499682"/>
            <a:ext cx="631644" cy="589899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729ADA8-2A90-DE82-DFFF-CABF7A62B8EA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7789584" y="1226657"/>
            <a:ext cx="16024" cy="566809"/>
          </a:xfrm>
          <a:prstGeom prst="straightConnector1">
            <a:avLst/>
          </a:prstGeom>
          <a:ln>
            <a:solidFill>
              <a:srgbClr val="6633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B9511F9-4657-4553-961B-F0EB7CDEA5BE}"/>
              </a:ext>
            </a:extLst>
          </p:cNvPr>
          <p:cNvCxnSpPr>
            <a:stCxn id="9" idx="1"/>
          </p:cNvCxnSpPr>
          <p:nvPr/>
        </p:nvCxnSpPr>
        <p:spPr>
          <a:xfrm>
            <a:off x="8382338" y="2274247"/>
            <a:ext cx="863890" cy="1835935"/>
          </a:xfrm>
          <a:prstGeom prst="straightConnector1">
            <a:avLst/>
          </a:prstGeom>
          <a:ln>
            <a:solidFill>
              <a:srgbClr val="6633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38F62D0-04D4-09A0-2D3C-BEA2B226B37F}"/>
              </a:ext>
            </a:extLst>
          </p:cNvPr>
          <p:cNvCxnSpPr>
            <a:stCxn id="8" idx="2"/>
          </p:cNvCxnSpPr>
          <p:nvPr/>
        </p:nvCxnSpPr>
        <p:spPr>
          <a:xfrm>
            <a:off x="9822958" y="3742554"/>
            <a:ext cx="106133" cy="413810"/>
          </a:xfrm>
          <a:prstGeom prst="straightConnector1">
            <a:avLst/>
          </a:prstGeom>
          <a:ln>
            <a:solidFill>
              <a:srgbClr val="6633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E8DEA32-8DD1-C004-7B4D-21A6FBD856A2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1847476" y="1869014"/>
            <a:ext cx="797576" cy="1323200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D87DF3F-3358-41FC-7E8C-27E0A596868A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12246264" y="5672213"/>
            <a:ext cx="1181043" cy="607226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6264B0A-03A1-40FF-66DA-330E8D4177A0}"/>
              </a:ext>
            </a:extLst>
          </p:cNvPr>
          <p:cNvCxnSpPr>
            <a:cxnSpLocks/>
            <a:stCxn id="13" idx="0"/>
          </p:cNvCxnSpPr>
          <p:nvPr/>
        </p:nvCxnSpPr>
        <p:spPr>
          <a:xfrm flipH="1" flipV="1">
            <a:off x="11593964" y="8975290"/>
            <a:ext cx="1506529" cy="878253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EA83AEC-C21A-B885-EBA0-5A85A85F4159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9822957" y="8672945"/>
            <a:ext cx="1483172" cy="1180598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D2809CE-8849-FAEF-EBFD-56D20EF7BAAD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8913979" y="7570216"/>
            <a:ext cx="2392150" cy="2283327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518C230-AEF6-D15D-6151-273667911397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9175908" y="9296065"/>
            <a:ext cx="910253" cy="662684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7800119-D349-5F9C-0EAA-C56AC90F987A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8665496" y="8110771"/>
            <a:ext cx="1420665" cy="1847978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87ACD5D-D53D-585E-8EE6-14364E54F054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3759202" y="7741439"/>
            <a:ext cx="898620" cy="1233851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6ECB557-6BE3-0C12-9CF1-7AD921554739}"/>
              </a:ext>
            </a:extLst>
          </p:cNvPr>
          <p:cNvCxnSpPr>
            <a:cxnSpLocks/>
            <a:stCxn id="18" idx="0"/>
          </p:cNvCxnSpPr>
          <p:nvPr/>
        </p:nvCxnSpPr>
        <p:spPr>
          <a:xfrm flipV="1">
            <a:off x="2937502" y="7570216"/>
            <a:ext cx="978716" cy="519548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EEDD3E1-B036-6135-E68E-03CA00C21179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1965806" y="5970387"/>
            <a:ext cx="772825" cy="646632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50AE998-B173-08D3-2EF4-0507F4ECA3D0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002616" y="2667474"/>
            <a:ext cx="836361" cy="705748"/>
          </a:xfrm>
          <a:prstGeom prst="line">
            <a:avLst/>
          </a:prstGeom>
          <a:ln>
            <a:solidFill>
              <a:srgbClr val="6633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99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89BAB-3428-6C68-E4F2-34AF94068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A3435C-5946-EA87-13CF-F86EC54A77D2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58D632-16F6-6CB2-3201-DA88884384D4}"/>
              </a:ext>
            </a:extLst>
          </p:cNvPr>
          <p:cNvSpPr/>
          <p:nvPr/>
        </p:nvSpPr>
        <p:spPr>
          <a:xfrm>
            <a:off x="363344" y="271399"/>
            <a:ext cx="6372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Complete Assembly.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3335B-1A35-82BB-8F9C-D74C84558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rcRect b="2022"/>
          <a:stretch>
            <a:fillRect/>
          </a:stretch>
        </p:blipFill>
        <p:spPr>
          <a:xfrm>
            <a:off x="3254007" y="-236248"/>
            <a:ext cx="8565731" cy="1047562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DFFC2B3-C16F-EF9D-445D-EC735B0F5AEA}"/>
              </a:ext>
            </a:extLst>
          </p:cNvPr>
          <p:cNvCxnSpPr/>
          <p:nvPr/>
        </p:nvCxnSpPr>
        <p:spPr>
          <a:xfrm flipH="1" flipV="1">
            <a:off x="7162800" y="8258175"/>
            <a:ext cx="981075" cy="3143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29FCBC-03B9-63B3-845E-46EEEF7091BF}"/>
              </a:ext>
            </a:extLst>
          </p:cNvPr>
          <p:cNvCxnSpPr/>
          <p:nvPr/>
        </p:nvCxnSpPr>
        <p:spPr>
          <a:xfrm flipH="1" flipV="1">
            <a:off x="7559675" y="7277100"/>
            <a:ext cx="708025" cy="2000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50439EC-D673-B7DE-C3EA-DDA64EE29441}"/>
              </a:ext>
            </a:extLst>
          </p:cNvPr>
          <p:cNvCxnSpPr>
            <a:cxnSpLocks/>
          </p:cNvCxnSpPr>
          <p:nvPr/>
        </p:nvCxnSpPr>
        <p:spPr>
          <a:xfrm flipH="1">
            <a:off x="8658225" y="5345906"/>
            <a:ext cx="39052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FC95976-34AA-5B08-45D8-27CD439625B6}"/>
              </a:ext>
            </a:extLst>
          </p:cNvPr>
          <p:cNvCxnSpPr/>
          <p:nvPr/>
        </p:nvCxnSpPr>
        <p:spPr>
          <a:xfrm flipH="1">
            <a:off x="8963025" y="4333875"/>
            <a:ext cx="55245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92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F0DBC-11EB-CCB8-179E-C4E64A102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3825E2-11E3-1696-D84D-193D22CFC1B4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F7E164-4502-A212-F1B6-52874FB4E108}"/>
              </a:ext>
            </a:extLst>
          </p:cNvPr>
          <p:cNvSpPr/>
          <p:nvPr/>
        </p:nvSpPr>
        <p:spPr>
          <a:xfrm>
            <a:off x="363344" y="271399"/>
            <a:ext cx="3787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0" cap="none" spc="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Cutting List.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07D11-3F71-1111-32F3-44B32E4E29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944892"/>
              </p:ext>
            </p:extLst>
          </p:nvPr>
        </p:nvGraphicFramePr>
        <p:xfrm>
          <a:off x="505691" y="1623235"/>
          <a:ext cx="10095923" cy="4609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5087">
                  <a:extLst>
                    <a:ext uri="{9D8B030D-6E8A-4147-A177-3AD203B41FA5}">
                      <a16:colId xmlns:a16="http://schemas.microsoft.com/office/drawing/2014/main" val="1406778175"/>
                    </a:ext>
                  </a:extLst>
                </a:gridCol>
                <a:gridCol w="1265382">
                  <a:extLst>
                    <a:ext uri="{9D8B030D-6E8A-4147-A177-3AD203B41FA5}">
                      <a16:colId xmlns:a16="http://schemas.microsoft.com/office/drawing/2014/main" val="654830580"/>
                    </a:ext>
                  </a:extLst>
                </a:gridCol>
                <a:gridCol w="1283854">
                  <a:extLst>
                    <a:ext uri="{9D8B030D-6E8A-4147-A177-3AD203B41FA5}">
                      <a16:colId xmlns:a16="http://schemas.microsoft.com/office/drawing/2014/main" val="828461758"/>
                    </a:ext>
                  </a:extLst>
                </a:gridCol>
                <a:gridCol w="1283855">
                  <a:extLst>
                    <a:ext uri="{9D8B030D-6E8A-4147-A177-3AD203B41FA5}">
                      <a16:colId xmlns:a16="http://schemas.microsoft.com/office/drawing/2014/main" val="1657407866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val="12354849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Component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Width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Thick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Qty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041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Newel Post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700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002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Stringer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1035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170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731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String Capping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866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39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19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Infill Strip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16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Spindle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389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724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Handrail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960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55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55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9061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Riser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131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169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663300"/>
                          </a:solidFill>
                        </a:rPr>
                        <a:t>Treads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156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18mm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663300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359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37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530CB-6EE1-4614-79C3-B4A289311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52C315-45F1-F8B3-8026-692654E0468C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FE8543-1DD2-FAA6-7C57-54B0DE4A4C06}"/>
              </a:ext>
            </a:extLst>
          </p:cNvPr>
          <p:cNvSpPr/>
          <p:nvPr/>
        </p:nvSpPr>
        <p:spPr>
          <a:xfrm>
            <a:off x="363344" y="271399"/>
            <a:ext cx="6084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 Newel Post.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2934E9-1C23-F919-9AB2-16D214AAD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4393" y="166254"/>
            <a:ext cx="4607153" cy="102893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2CA996-F966-41AC-ACD0-62FD856F1954}"/>
              </a:ext>
            </a:extLst>
          </p:cNvPr>
          <p:cNvSpPr txBox="1"/>
          <p:nvPr/>
        </p:nvSpPr>
        <p:spPr>
          <a:xfrm>
            <a:off x="13582813" y="2949299"/>
            <a:ext cx="1105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Top Joint.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80BAE1-56EC-8E90-5D64-706E23C5A0A2}"/>
              </a:ext>
            </a:extLst>
          </p:cNvPr>
          <p:cNvSpPr txBox="1"/>
          <p:nvPr/>
        </p:nvSpPr>
        <p:spPr>
          <a:xfrm>
            <a:off x="7980218" y="8663894"/>
            <a:ext cx="1496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Bottom Joint.</a:t>
            </a:r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45B1D011-36E5-12A5-5236-4468DC817D3D}"/>
              </a:ext>
            </a:extLst>
          </p:cNvPr>
          <p:cNvSpPr/>
          <p:nvPr/>
        </p:nvSpPr>
        <p:spPr>
          <a:xfrm>
            <a:off x="11874590" y="1776220"/>
            <a:ext cx="1357745" cy="1357745"/>
          </a:xfrm>
          <a:prstGeom prst="flowChartConnector">
            <a:avLst/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82F8BF-C7A1-69AF-1F86-33E8AA7D355F}"/>
              </a:ext>
            </a:extLst>
          </p:cNvPr>
          <p:cNvCxnSpPr>
            <a:stCxn id="9" idx="5"/>
            <a:endCxn id="7" idx="1"/>
          </p:cNvCxnSpPr>
          <p:nvPr/>
        </p:nvCxnSpPr>
        <p:spPr>
          <a:xfrm>
            <a:off x="13033498" y="2935128"/>
            <a:ext cx="549315" cy="198837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CE9D06CF-202E-4B29-9012-50F6AFB995C0}"/>
              </a:ext>
            </a:extLst>
          </p:cNvPr>
          <p:cNvSpPr/>
          <p:nvPr/>
        </p:nvSpPr>
        <p:spPr>
          <a:xfrm>
            <a:off x="11675753" y="6980911"/>
            <a:ext cx="1496372" cy="2575288"/>
          </a:xfrm>
          <a:prstGeom prst="flowChartConnector">
            <a:avLst/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AAB6A9-FF70-06C2-9DB8-C314BE1FD1FF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9476590" y="8268555"/>
            <a:ext cx="2199163" cy="58000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B893C9F-43D2-C2D3-C781-E68CCE06C7F9}"/>
              </a:ext>
            </a:extLst>
          </p:cNvPr>
          <p:cNvSpPr txBox="1"/>
          <p:nvPr/>
        </p:nvSpPr>
        <p:spPr>
          <a:xfrm>
            <a:off x="547804" y="9467273"/>
            <a:ext cx="55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This newel is the bottom left side newel, reverse the design for the right side.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259AB57-63BC-2989-59C9-3C4318BD8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204626"/>
              </p:ext>
            </p:extLst>
          </p:nvPr>
        </p:nvGraphicFramePr>
        <p:xfrm>
          <a:off x="363344" y="1658587"/>
          <a:ext cx="816182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638">
                  <a:extLst>
                    <a:ext uri="{9D8B030D-6E8A-4147-A177-3AD203B41FA5}">
                      <a16:colId xmlns:a16="http://schemas.microsoft.com/office/drawing/2014/main" val="3088472603"/>
                    </a:ext>
                  </a:extLst>
                </a:gridCol>
                <a:gridCol w="1256145">
                  <a:extLst>
                    <a:ext uri="{9D8B030D-6E8A-4147-A177-3AD203B41FA5}">
                      <a16:colId xmlns:a16="http://schemas.microsoft.com/office/drawing/2014/main" val="25386476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144738957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213683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Width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Thickness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853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Newel Post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674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1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E55B1-5D04-4D50-D6BB-1D1116B11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9C32D5-DCDC-4D71-72B1-B73BC5203395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18127B-CEAC-CBEE-782C-ACA15072AEE0}"/>
              </a:ext>
            </a:extLst>
          </p:cNvPr>
          <p:cNvSpPr/>
          <p:nvPr/>
        </p:nvSpPr>
        <p:spPr>
          <a:xfrm>
            <a:off x="363344" y="271399"/>
            <a:ext cx="60844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 Newel Post:</a:t>
            </a:r>
          </a:p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Joint Details.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8D897D-90CF-6ECF-9819-83F905C34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4830" y="166255"/>
            <a:ext cx="6138614" cy="64562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2BA165-EE32-4A39-2CC5-BA8F924F24B8}"/>
              </a:ext>
            </a:extLst>
          </p:cNvPr>
          <p:cNvSpPr/>
          <p:nvPr/>
        </p:nvSpPr>
        <p:spPr>
          <a:xfrm>
            <a:off x="4883030" y="3491345"/>
            <a:ext cx="2520000" cy="5486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95FDEE-14F5-3733-6C5A-A3B8BDCEDBD9}"/>
              </a:ext>
            </a:extLst>
          </p:cNvPr>
          <p:cNvSpPr/>
          <p:nvPr/>
        </p:nvSpPr>
        <p:spPr>
          <a:xfrm>
            <a:off x="1340885" y="3491345"/>
            <a:ext cx="2520000" cy="5486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7F2CC65-2D12-1996-980D-A5D0C651AA72}"/>
              </a:ext>
            </a:extLst>
          </p:cNvPr>
          <p:cNvCxnSpPr>
            <a:cxnSpLocks/>
          </p:cNvCxnSpPr>
          <p:nvPr/>
        </p:nvCxnSpPr>
        <p:spPr>
          <a:xfrm flipH="1">
            <a:off x="2060885" y="7595345"/>
            <a:ext cx="180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342A3DA-8C64-79C9-959E-A2243CA5069F}"/>
              </a:ext>
            </a:extLst>
          </p:cNvPr>
          <p:cNvCxnSpPr>
            <a:cxnSpLocks/>
          </p:cNvCxnSpPr>
          <p:nvPr/>
        </p:nvCxnSpPr>
        <p:spPr>
          <a:xfrm flipV="1">
            <a:off x="2060885" y="7019345"/>
            <a:ext cx="0" cy="576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3FB12B-69E5-8003-33A8-15FAEB18BBB3}"/>
              </a:ext>
            </a:extLst>
          </p:cNvPr>
          <p:cNvCxnSpPr>
            <a:cxnSpLocks/>
          </p:cNvCxnSpPr>
          <p:nvPr/>
        </p:nvCxnSpPr>
        <p:spPr>
          <a:xfrm flipV="1">
            <a:off x="2060885" y="5435344"/>
            <a:ext cx="1800000" cy="158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CB13B4C0-21C0-3487-8AF4-033A9CCBA345}"/>
              </a:ext>
            </a:extLst>
          </p:cNvPr>
          <p:cNvSpPr/>
          <p:nvPr/>
        </p:nvSpPr>
        <p:spPr>
          <a:xfrm>
            <a:off x="5963030" y="5435344"/>
            <a:ext cx="360000" cy="21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65E6829-FFB7-3572-D9B7-B9F25A7E8049}"/>
              </a:ext>
            </a:extLst>
          </p:cNvPr>
          <p:cNvCxnSpPr>
            <a:cxnSpLocks/>
          </p:cNvCxnSpPr>
          <p:nvPr/>
        </p:nvCxnSpPr>
        <p:spPr>
          <a:xfrm>
            <a:off x="7916592" y="3491345"/>
            <a:ext cx="17625" cy="1943999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2683A4-3F19-FACE-099B-5214638CFC63}"/>
              </a:ext>
            </a:extLst>
          </p:cNvPr>
          <p:cNvCxnSpPr>
            <a:cxnSpLocks/>
          </p:cNvCxnSpPr>
          <p:nvPr/>
        </p:nvCxnSpPr>
        <p:spPr>
          <a:xfrm>
            <a:off x="4396689" y="5435344"/>
            <a:ext cx="0" cy="2160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26FF86-8A45-BB61-0656-D52DFB4B78CC}"/>
              </a:ext>
            </a:extLst>
          </p:cNvPr>
          <p:cNvCxnSpPr>
            <a:cxnSpLocks/>
          </p:cNvCxnSpPr>
          <p:nvPr/>
        </p:nvCxnSpPr>
        <p:spPr>
          <a:xfrm>
            <a:off x="2075370" y="9317926"/>
            <a:ext cx="180000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1371303-7F81-B0A1-329B-51FE5CE7B61B}"/>
              </a:ext>
            </a:extLst>
          </p:cNvPr>
          <p:cNvCxnSpPr>
            <a:cxnSpLocks/>
          </p:cNvCxnSpPr>
          <p:nvPr/>
        </p:nvCxnSpPr>
        <p:spPr>
          <a:xfrm flipV="1">
            <a:off x="1151103" y="7019345"/>
            <a:ext cx="0" cy="576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2470753-D963-EE90-EB95-639501454148}"/>
              </a:ext>
            </a:extLst>
          </p:cNvPr>
          <p:cNvSpPr txBox="1"/>
          <p:nvPr/>
        </p:nvSpPr>
        <p:spPr>
          <a:xfrm>
            <a:off x="4826658" y="2743385"/>
            <a:ext cx="182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Front Elevation.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EBF0CA4-9A41-1BF1-D4AE-E7F9304BED97}"/>
              </a:ext>
            </a:extLst>
          </p:cNvPr>
          <p:cNvSpPr txBox="1"/>
          <p:nvPr/>
        </p:nvSpPr>
        <p:spPr>
          <a:xfrm rot="16200000">
            <a:off x="7743183" y="427867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54mm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F92BBB-091A-183B-2BBF-97D03AD74B5F}"/>
              </a:ext>
            </a:extLst>
          </p:cNvPr>
          <p:cNvSpPr txBox="1"/>
          <p:nvPr/>
        </p:nvSpPr>
        <p:spPr>
          <a:xfrm rot="16200000">
            <a:off x="3870466" y="646281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60mm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9A61A21-B537-1AF8-D390-E94A56A56F63}"/>
              </a:ext>
            </a:extLst>
          </p:cNvPr>
          <p:cNvSpPr txBox="1"/>
          <p:nvPr/>
        </p:nvSpPr>
        <p:spPr>
          <a:xfrm>
            <a:off x="2600885" y="929961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50mm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C0FF76-C19D-B01B-373A-12A66D37B692}"/>
              </a:ext>
            </a:extLst>
          </p:cNvPr>
          <p:cNvSpPr txBox="1"/>
          <p:nvPr/>
        </p:nvSpPr>
        <p:spPr>
          <a:xfrm rot="16200000">
            <a:off x="470268" y="712267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16mm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31DF506-F849-8804-C47F-A3E7215F621E}"/>
              </a:ext>
            </a:extLst>
          </p:cNvPr>
          <p:cNvSpPr txBox="1"/>
          <p:nvPr/>
        </p:nvSpPr>
        <p:spPr>
          <a:xfrm>
            <a:off x="1340885" y="2743385"/>
            <a:ext cx="1739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Side Elevation.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5D60907-543A-5313-808D-50E9EB140D32}"/>
              </a:ext>
            </a:extLst>
          </p:cNvPr>
          <p:cNvCxnSpPr>
            <a:cxnSpLocks/>
          </p:cNvCxnSpPr>
          <p:nvPr/>
        </p:nvCxnSpPr>
        <p:spPr>
          <a:xfrm>
            <a:off x="4883030" y="9317926"/>
            <a:ext cx="108000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073141B-1E20-0AD1-5DEE-329FAAEE3334}"/>
              </a:ext>
            </a:extLst>
          </p:cNvPr>
          <p:cNvCxnSpPr>
            <a:cxnSpLocks/>
          </p:cNvCxnSpPr>
          <p:nvPr/>
        </p:nvCxnSpPr>
        <p:spPr>
          <a:xfrm>
            <a:off x="6323030" y="9317926"/>
            <a:ext cx="108000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D121BC7-5AA6-3AD0-4E2E-8CAC754B15D2}"/>
              </a:ext>
            </a:extLst>
          </p:cNvPr>
          <p:cNvSpPr txBox="1"/>
          <p:nvPr/>
        </p:nvSpPr>
        <p:spPr>
          <a:xfrm>
            <a:off x="5010096" y="93327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30mm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D69F27E-CDB3-B163-3029-FBA5DF38CEE3}"/>
              </a:ext>
            </a:extLst>
          </p:cNvPr>
          <p:cNvSpPr txBox="1"/>
          <p:nvPr/>
        </p:nvSpPr>
        <p:spPr>
          <a:xfrm>
            <a:off x="6447830" y="933274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30mm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104B47E-98EA-6013-F01D-7C3C16F6A48A}"/>
              </a:ext>
            </a:extLst>
          </p:cNvPr>
          <p:cNvCxnSpPr>
            <a:cxnSpLocks/>
          </p:cNvCxnSpPr>
          <p:nvPr/>
        </p:nvCxnSpPr>
        <p:spPr>
          <a:xfrm>
            <a:off x="5963030" y="9708185"/>
            <a:ext cx="347346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B776CDC-515D-FD88-C6A0-D4DB94EC7B1A}"/>
              </a:ext>
            </a:extLst>
          </p:cNvPr>
          <p:cNvSpPr txBox="1"/>
          <p:nvPr/>
        </p:nvSpPr>
        <p:spPr>
          <a:xfrm>
            <a:off x="5723769" y="9775971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10mm</a:t>
            </a:r>
          </a:p>
        </p:txBody>
      </p:sp>
    </p:spTree>
    <p:extLst>
      <p:ext uri="{BB962C8B-B14F-4D97-AF65-F5344CB8AC3E}">
        <p14:creationId xmlns:p14="http://schemas.microsoft.com/office/powerpoint/2010/main" val="2707336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19677-C2F5-EC31-50DA-2F624D5E6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FD7426-7E14-DFAE-5931-7595539117A0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2EC56A-EC1F-D8B8-4AA5-0E475638FDD7}"/>
              </a:ext>
            </a:extLst>
          </p:cNvPr>
          <p:cNvSpPr/>
          <p:nvPr/>
        </p:nvSpPr>
        <p:spPr>
          <a:xfrm>
            <a:off x="363344" y="271399"/>
            <a:ext cx="60844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 Newel Post:</a:t>
            </a:r>
          </a:p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Base Joint Details.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2F6783-7065-C7FB-9553-81A06E189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1768" y="705356"/>
            <a:ext cx="5864238" cy="684075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C4C818-A8F6-557E-DCC1-FC9284A25349}"/>
              </a:ext>
            </a:extLst>
          </p:cNvPr>
          <p:cNvSpPr/>
          <p:nvPr/>
        </p:nvSpPr>
        <p:spPr>
          <a:xfrm>
            <a:off x="885587" y="2392219"/>
            <a:ext cx="2520000" cy="75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521DB37-DDD3-AE25-E3A0-40D54EFECA9D}"/>
              </a:ext>
            </a:extLst>
          </p:cNvPr>
          <p:cNvSpPr/>
          <p:nvPr/>
        </p:nvSpPr>
        <p:spPr>
          <a:xfrm>
            <a:off x="6020241" y="2896219"/>
            <a:ext cx="351526" cy="705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871E8E-0D65-5DA8-4B5F-55E86E9392BF}"/>
              </a:ext>
            </a:extLst>
          </p:cNvPr>
          <p:cNvCxnSpPr>
            <a:cxnSpLocks/>
          </p:cNvCxnSpPr>
          <p:nvPr/>
        </p:nvCxnSpPr>
        <p:spPr>
          <a:xfrm flipH="1">
            <a:off x="1353587" y="5362430"/>
            <a:ext cx="162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C2306A-A7CA-7E6A-6992-2CD0A652AEE4}"/>
              </a:ext>
            </a:extLst>
          </p:cNvPr>
          <p:cNvCxnSpPr/>
          <p:nvPr/>
        </p:nvCxnSpPr>
        <p:spPr>
          <a:xfrm>
            <a:off x="6020241" y="5345906"/>
            <a:ext cx="351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BB8FCEC-8598-9CC6-2C8C-1B0B56EEAF7C}"/>
              </a:ext>
            </a:extLst>
          </p:cNvPr>
          <p:cNvCxnSpPr>
            <a:cxnSpLocks/>
          </p:cNvCxnSpPr>
          <p:nvPr/>
        </p:nvCxnSpPr>
        <p:spPr>
          <a:xfrm flipH="1" flipV="1">
            <a:off x="1367901" y="4517906"/>
            <a:ext cx="4237" cy="828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E6C760B-D1F3-6671-B76A-CF71E4E5A3D9}"/>
              </a:ext>
            </a:extLst>
          </p:cNvPr>
          <p:cNvCxnSpPr/>
          <p:nvPr/>
        </p:nvCxnSpPr>
        <p:spPr>
          <a:xfrm flipH="1">
            <a:off x="1367901" y="2896219"/>
            <a:ext cx="1605686" cy="16216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7842D37-9B8B-AF91-4FC1-EC5FBE041A94}"/>
              </a:ext>
            </a:extLst>
          </p:cNvPr>
          <p:cNvCxnSpPr/>
          <p:nvPr/>
        </p:nvCxnSpPr>
        <p:spPr>
          <a:xfrm>
            <a:off x="6020241" y="6077811"/>
            <a:ext cx="351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63D5774-E01F-43D1-9751-8F1D185663C8}"/>
              </a:ext>
            </a:extLst>
          </p:cNvPr>
          <p:cNvCxnSpPr/>
          <p:nvPr/>
        </p:nvCxnSpPr>
        <p:spPr>
          <a:xfrm>
            <a:off x="6012343" y="9216952"/>
            <a:ext cx="351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00C451B-6B0D-37DD-52BD-05C3A26A547C}"/>
              </a:ext>
            </a:extLst>
          </p:cNvPr>
          <p:cNvCxnSpPr>
            <a:cxnSpLocks/>
          </p:cNvCxnSpPr>
          <p:nvPr/>
        </p:nvCxnSpPr>
        <p:spPr>
          <a:xfrm flipH="1">
            <a:off x="1605587" y="9216952"/>
            <a:ext cx="1368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DD421F5-7FC3-6459-F95E-DF60420B0503}"/>
              </a:ext>
            </a:extLst>
          </p:cNvPr>
          <p:cNvCxnSpPr/>
          <p:nvPr/>
        </p:nvCxnSpPr>
        <p:spPr>
          <a:xfrm flipV="1">
            <a:off x="1605587" y="7272952"/>
            <a:ext cx="0" cy="194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FC362E5-DA31-85A8-F8E2-34DE80DEF91A}"/>
              </a:ext>
            </a:extLst>
          </p:cNvPr>
          <p:cNvCxnSpPr>
            <a:cxnSpLocks/>
          </p:cNvCxnSpPr>
          <p:nvPr/>
        </p:nvCxnSpPr>
        <p:spPr>
          <a:xfrm flipH="1">
            <a:off x="1601350" y="6065905"/>
            <a:ext cx="1372237" cy="120704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6DFFEA6A-46C7-F0AB-8D07-09FB84DFAE74}"/>
              </a:ext>
            </a:extLst>
          </p:cNvPr>
          <p:cNvSpPr/>
          <p:nvPr/>
        </p:nvSpPr>
        <p:spPr>
          <a:xfrm>
            <a:off x="2137689" y="6100219"/>
            <a:ext cx="216000" cy="38548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Free-form: Shape 44">
            <a:extLst>
              <a:ext uri="{FF2B5EF4-FFF2-40B4-BE49-F238E27FC236}">
                <a16:creationId xmlns:a16="http://schemas.microsoft.com/office/drawing/2014/main" id="{9E76371E-73D7-4E6B-CC75-BBEC2B753297}"/>
              </a:ext>
            </a:extLst>
          </p:cNvPr>
          <p:cNvSpPr/>
          <p:nvPr/>
        </p:nvSpPr>
        <p:spPr>
          <a:xfrm>
            <a:off x="1533587" y="5452219"/>
            <a:ext cx="1872000" cy="648000"/>
          </a:xfrm>
          <a:custGeom>
            <a:avLst/>
            <a:gdLst>
              <a:gd name="connsiteX0" fmla="*/ 324000 w 1872000"/>
              <a:gd name="connsiteY0" fmla="*/ 0 h 648000"/>
              <a:gd name="connsiteX1" fmla="*/ 1872000 w 1872000"/>
              <a:gd name="connsiteY1" fmla="*/ 0 h 648000"/>
              <a:gd name="connsiteX2" fmla="*/ 1872000 w 1872000"/>
              <a:gd name="connsiteY2" fmla="*/ 648000 h 648000"/>
              <a:gd name="connsiteX3" fmla="*/ 324000 w 1872000"/>
              <a:gd name="connsiteY3" fmla="*/ 648000 h 648000"/>
              <a:gd name="connsiteX4" fmla="*/ 0 w 1872000"/>
              <a:gd name="connsiteY4" fmla="*/ 324000 h 648000"/>
              <a:gd name="connsiteX5" fmla="*/ 324000 w 1872000"/>
              <a:gd name="connsiteY5" fmla="*/ 0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000" h="648000">
                <a:moveTo>
                  <a:pt x="324000" y="0"/>
                </a:moveTo>
                <a:lnTo>
                  <a:pt x="1872000" y="0"/>
                </a:lnTo>
                <a:lnTo>
                  <a:pt x="1872000" y="648000"/>
                </a:lnTo>
                <a:lnTo>
                  <a:pt x="324000" y="648000"/>
                </a:lnTo>
                <a:cubicBezTo>
                  <a:pt x="145060" y="648000"/>
                  <a:pt x="0" y="502940"/>
                  <a:pt x="0" y="324000"/>
                </a:cubicBezTo>
                <a:cubicBezTo>
                  <a:pt x="0" y="145060"/>
                  <a:pt x="145060" y="0"/>
                  <a:pt x="32400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8D7C685-95CF-9273-45C0-FC79586D5F70}"/>
              </a:ext>
            </a:extLst>
          </p:cNvPr>
          <p:cNvCxnSpPr/>
          <p:nvPr/>
        </p:nvCxnSpPr>
        <p:spPr>
          <a:xfrm>
            <a:off x="4760241" y="2392219"/>
            <a:ext cx="252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A5C345-9D3D-536A-C2E1-8432174AD5E6}"/>
              </a:ext>
            </a:extLst>
          </p:cNvPr>
          <p:cNvCxnSpPr/>
          <p:nvPr/>
        </p:nvCxnSpPr>
        <p:spPr>
          <a:xfrm>
            <a:off x="4752343" y="9952219"/>
            <a:ext cx="252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32674A0-B7AF-408E-0AE2-36397AC6A3A9}"/>
              </a:ext>
            </a:extLst>
          </p:cNvPr>
          <p:cNvCxnSpPr/>
          <p:nvPr/>
        </p:nvCxnSpPr>
        <p:spPr>
          <a:xfrm flipV="1">
            <a:off x="4760241" y="2392219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DEF0E45-0E17-241C-BE81-696A7F9CB112}"/>
              </a:ext>
            </a:extLst>
          </p:cNvPr>
          <p:cNvCxnSpPr/>
          <p:nvPr/>
        </p:nvCxnSpPr>
        <p:spPr>
          <a:xfrm>
            <a:off x="4752343" y="6124257"/>
            <a:ext cx="0" cy="38279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29E07D0-FA25-C7D5-90A4-D168CC3C24D0}"/>
              </a:ext>
            </a:extLst>
          </p:cNvPr>
          <p:cNvCxnSpPr/>
          <p:nvPr/>
        </p:nvCxnSpPr>
        <p:spPr>
          <a:xfrm>
            <a:off x="7272343" y="2392219"/>
            <a:ext cx="0" cy="75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46922CB-8711-1517-14DE-4DA799DB68AF}"/>
              </a:ext>
            </a:extLst>
          </p:cNvPr>
          <p:cNvCxnSpPr/>
          <p:nvPr/>
        </p:nvCxnSpPr>
        <p:spPr>
          <a:xfrm>
            <a:off x="4752343" y="5452219"/>
            <a:ext cx="3678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DC54680-2B78-C857-3289-B5F3609E15C9}"/>
              </a:ext>
            </a:extLst>
          </p:cNvPr>
          <p:cNvCxnSpPr/>
          <p:nvPr/>
        </p:nvCxnSpPr>
        <p:spPr>
          <a:xfrm>
            <a:off x="4752343" y="6124257"/>
            <a:ext cx="3678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276D37-1707-2182-37DB-0D6D57F9DD7E}"/>
              </a:ext>
            </a:extLst>
          </p:cNvPr>
          <p:cNvCxnSpPr>
            <a:cxnSpLocks/>
          </p:cNvCxnSpPr>
          <p:nvPr/>
        </p:nvCxnSpPr>
        <p:spPr>
          <a:xfrm>
            <a:off x="5120241" y="5452219"/>
            <a:ext cx="0" cy="6720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8002C11-896B-C8FD-3FCF-E53A7E3A4569}"/>
              </a:ext>
            </a:extLst>
          </p:cNvPr>
          <p:cNvCxnSpPr>
            <a:cxnSpLocks/>
          </p:cNvCxnSpPr>
          <p:nvPr/>
        </p:nvCxnSpPr>
        <p:spPr>
          <a:xfrm>
            <a:off x="4760241" y="5452219"/>
            <a:ext cx="0" cy="6720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E375CFB-1BF8-2F08-FB78-84E950ABA894}"/>
              </a:ext>
            </a:extLst>
          </p:cNvPr>
          <p:cNvCxnSpPr>
            <a:cxnSpLocks/>
          </p:cNvCxnSpPr>
          <p:nvPr/>
        </p:nvCxnSpPr>
        <p:spPr>
          <a:xfrm>
            <a:off x="5120241" y="6124257"/>
            <a:ext cx="7897" cy="38246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0E8DEF7-6D0D-8057-39C7-D37FB6222CFA}"/>
              </a:ext>
            </a:extLst>
          </p:cNvPr>
          <p:cNvCxnSpPr>
            <a:cxnSpLocks/>
          </p:cNvCxnSpPr>
          <p:nvPr/>
        </p:nvCxnSpPr>
        <p:spPr>
          <a:xfrm flipV="1">
            <a:off x="8379051" y="2912743"/>
            <a:ext cx="24268" cy="7052639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848524FB-22EF-E0FA-5D8A-223A8E480528}"/>
              </a:ext>
            </a:extLst>
          </p:cNvPr>
          <p:cNvCxnSpPr>
            <a:cxnSpLocks/>
          </p:cNvCxnSpPr>
          <p:nvPr/>
        </p:nvCxnSpPr>
        <p:spPr>
          <a:xfrm>
            <a:off x="2973587" y="2896219"/>
            <a:ext cx="4398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19BB7BF-0C32-37BB-03E5-61B90218D46A}"/>
              </a:ext>
            </a:extLst>
          </p:cNvPr>
          <p:cNvCxnSpPr>
            <a:cxnSpLocks/>
          </p:cNvCxnSpPr>
          <p:nvPr/>
        </p:nvCxnSpPr>
        <p:spPr>
          <a:xfrm>
            <a:off x="2965690" y="5345906"/>
            <a:ext cx="0" cy="7319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5FF10EC-374C-A03C-4D82-AF655BE87106}"/>
              </a:ext>
            </a:extLst>
          </p:cNvPr>
          <p:cNvCxnSpPr>
            <a:cxnSpLocks/>
          </p:cNvCxnSpPr>
          <p:nvPr/>
        </p:nvCxnSpPr>
        <p:spPr>
          <a:xfrm>
            <a:off x="2986527" y="9216952"/>
            <a:ext cx="0" cy="7319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70908B7-AA4E-17EF-C9F6-85F49AE6FDD9}"/>
              </a:ext>
            </a:extLst>
          </p:cNvPr>
          <p:cNvCxnSpPr>
            <a:cxnSpLocks/>
          </p:cNvCxnSpPr>
          <p:nvPr/>
        </p:nvCxnSpPr>
        <p:spPr>
          <a:xfrm>
            <a:off x="443352" y="9216952"/>
            <a:ext cx="0" cy="731905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A06F2A8-DD49-6816-BB90-58376920DE9D}"/>
              </a:ext>
            </a:extLst>
          </p:cNvPr>
          <p:cNvCxnSpPr/>
          <p:nvPr/>
        </p:nvCxnSpPr>
        <p:spPr>
          <a:xfrm flipV="1">
            <a:off x="443352" y="7272952"/>
            <a:ext cx="0" cy="194400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C114A9E-0FAA-DF42-0766-4EB1028A1141}"/>
              </a:ext>
            </a:extLst>
          </p:cNvPr>
          <p:cNvCxnSpPr>
            <a:cxnSpLocks/>
          </p:cNvCxnSpPr>
          <p:nvPr/>
        </p:nvCxnSpPr>
        <p:spPr>
          <a:xfrm>
            <a:off x="446767" y="5362430"/>
            <a:ext cx="0" cy="731905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34DAE93-2DEE-BA7C-08C4-1D601325374A}"/>
              </a:ext>
            </a:extLst>
          </p:cNvPr>
          <p:cNvCxnSpPr>
            <a:cxnSpLocks/>
          </p:cNvCxnSpPr>
          <p:nvPr/>
        </p:nvCxnSpPr>
        <p:spPr>
          <a:xfrm flipH="1" flipV="1">
            <a:off x="444360" y="4534430"/>
            <a:ext cx="4237" cy="82800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58ABD6C-B973-0C65-FACD-FEB8397C2ACB}"/>
              </a:ext>
            </a:extLst>
          </p:cNvPr>
          <p:cNvCxnSpPr>
            <a:cxnSpLocks/>
          </p:cNvCxnSpPr>
          <p:nvPr/>
        </p:nvCxnSpPr>
        <p:spPr>
          <a:xfrm>
            <a:off x="2971467" y="10186129"/>
            <a:ext cx="439898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6ABFDCC-9EAA-90C9-01FB-988047619040}"/>
              </a:ext>
            </a:extLst>
          </p:cNvPr>
          <p:cNvCxnSpPr>
            <a:cxnSpLocks/>
          </p:cNvCxnSpPr>
          <p:nvPr/>
        </p:nvCxnSpPr>
        <p:spPr>
          <a:xfrm flipH="1">
            <a:off x="1603468" y="10186129"/>
            <a:ext cx="1368000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C5372683-A625-960F-C727-D2F6700E8BC4}"/>
              </a:ext>
            </a:extLst>
          </p:cNvPr>
          <p:cNvSpPr txBox="1"/>
          <p:nvPr/>
        </p:nvSpPr>
        <p:spPr>
          <a:xfrm>
            <a:off x="4752343" y="1946203"/>
            <a:ext cx="182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Front Elevation.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55C873E-7BB0-BFBF-D384-34F58ED641F6}"/>
              </a:ext>
            </a:extLst>
          </p:cNvPr>
          <p:cNvSpPr txBox="1"/>
          <p:nvPr/>
        </p:nvSpPr>
        <p:spPr>
          <a:xfrm>
            <a:off x="885587" y="1946203"/>
            <a:ext cx="1739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Side Elevation.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1F5E211-ECFB-B803-F053-EFE631FAD35F}"/>
              </a:ext>
            </a:extLst>
          </p:cNvPr>
          <p:cNvCxnSpPr>
            <a:cxnSpLocks/>
          </p:cNvCxnSpPr>
          <p:nvPr/>
        </p:nvCxnSpPr>
        <p:spPr>
          <a:xfrm>
            <a:off x="4760241" y="10249519"/>
            <a:ext cx="126000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14F89995-C795-CEFA-BE8C-F8D6CBB6F886}"/>
              </a:ext>
            </a:extLst>
          </p:cNvPr>
          <p:cNvCxnSpPr>
            <a:cxnSpLocks/>
          </p:cNvCxnSpPr>
          <p:nvPr/>
        </p:nvCxnSpPr>
        <p:spPr>
          <a:xfrm>
            <a:off x="6371767" y="10249519"/>
            <a:ext cx="908474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6EF7C53-D94F-3360-B386-08ACB5BA32A0}"/>
              </a:ext>
            </a:extLst>
          </p:cNvPr>
          <p:cNvCxnSpPr/>
          <p:nvPr/>
        </p:nvCxnSpPr>
        <p:spPr>
          <a:xfrm>
            <a:off x="4066543" y="6113663"/>
            <a:ext cx="0" cy="3827962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C0B5F937-F423-A08E-5FA9-FB5086DD0FAF}"/>
              </a:ext>
            </a:extLst>
          </p:cNvPr>
          <p:cNvCxnSpPr>
            <a:cxnSpLocks/>
          </p:cNvCxnSpPr>
          <p:nvPr/>
        </p:nvCxnSpPr>
        <p:spPr>
          <a:xfrm>
            <a:off x="4066543" y="5452219"/>
            <a:ext cx="0" cy="661444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C81E472-DD92-CC54-F37A-277BA271804E}"/>
              </a:ext>
            </a:extLst>
          </p:cNvPr>
          <p:cNvCxnSpPr/>
          <p:nvPr/>
        </p:nvCxnSpPr>
        <p:spPr>
          <a:xfrm>
            <a:off x="7715538" y="2912743"/>
            <a:ext cx="0" cy="2449687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485453D-3415-59B3-27B9-BD4B488CDD73}"/>
              </a:ext>
            </a:extLst>
          </p:cNvPr>
          <p:cNvCxnSpPr>
            <a:cxnSpLocks/>
          </p:cNvCxnSpPr>
          <p:nvPr/>
        </p:nvCxnSpPr>
        <p:spPr>
          <a:xfrm flipH="1">
            <a:off x="7711387" y="5362430"/>
            <a:ext cx="4151" cy="731905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1ABEBB9-7900-1977-33A7-1C6BAFE0755C}"/>
              </a:ext>
            </a:extLst>
          </p:cNvPr>
          <p:cNvCxnSpPr>
            <a:cxnSpLocks/>
          </p:cNvCxnSpPr>
          <p:nvPr/>
        </p:nvCxnSpPr>
        <p:spPr>
          <a:xfrm>
            <a:off x="7711387" y="6094335"/>
            <a:ext cx="0" cy="3139141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F7C7BA2C-5B4D-D88B-314F-5075F556188F}"/>
              </a:ext>
            </a:extLst>
          </p:cNvPr>
          <p:cNvCxnSpPr>
            <a:cxnSpLocks/>
          </p:cNvCxnSpPr>
          <p:nvPr/>
        </p:nvCxnSpPr>
        <p:spPr>
          <a:xfrm>
            <a:off x="7711387" y="9233476"/>
            <a:ext cx="0" cy="72467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7ACF3DAC-24A8-9AD4-BB9A-95E42B65C505}"/>
              </a:ext>
            </a:extLst>
          </p:cNvPr>
          <p:cNvSpPr txBox="1"/>
          <p:nvPr/>
        </p:nvSpPr>
        <p:spPr>
          <a:xfrm>
            <a:off x="6483602" y="1018612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25mm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4CFFAD1-5C13-0A11-44FB-944DAE3EAB48}"/>
              </a:ext>
            </a:extLst>
          </p:cNvPr>
          <p:cNvSpPr txBox="1"/>
          <p:nvPr/>
        </p:nvSpPr>
        <p:spPr>
          <a:xfrm>
            <a:off x="5048955" y="1018612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35mm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E967139-77E5-27CF-C046-BBE8A1F06F12}"/>
              </a:ext>
            </a:extLst>
          </p:cNvPr>
          <p:cNvSpPr txBox="1"/>
          <p:nvPr/>
        </p:nvSpPr>
        <p:spPr>
          <a:xfrm>
            <a:off x="2849014" y="1018250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12mm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7C9AFAB-C1BE-4D0B-5225-789ECAEE923D}"/>
              </a:ext>
            </a:extLst>
          </p:cNvPr>
          <p:cNvSpPr txBox="1"/>
          <p:nvPr/>
        </p:nvSpPr>
        <p:spPr>
          <a:xfrm>
            <a:off x="1971648" y="10186778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38mm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B183C77-8A1C-2823-BECC-F96E566BBB52}"/>
              </a:ext>
            </a:extLst>
          </p:cNvPr>
          <p:cNvSpPr txBox="1"/>
          <p:nvPr/>
        </p:nvSpPr>
        <p:spPr>
          <a:xfrm rot="16200000">
            <a:off x="-10168" y="942901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4E0D7F1-64A4-5F8D-E15E-CC72C1A105D7}"/>
              </a:ext>
            </a:extLst>
          </p:cNvPr>
          <p:cNvSpPr txBox="1"/>
          <p:nvPr/>
        </p:nvSpPr>
        <p:spPr>
          <a:xfrm rot="16200000">
            <a:off x="-10168" y="8238023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54mm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3A83C81-6205-7C9F-ED7C-4700659300F6}"/>
              </a:ext>
            </a:extLst>
          </p:cNvPr>
          <p:cNvSpPr txBox="1"/>
          <p:nvPr/>
        </p:nvSpPr>
        <p:spPr>
          <a:xfrm rot="16200000">
            <a:off x="3568449" y="7895621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107mm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16A3739-534A-7C3A-C858-0D2927CF28E5}"/>
              </a:ext>
            </a:extLst>
          </p:cNvPr>
          <p:cNvSpPr txBox="1"/>
          <p:nvPr/>
        </p:nvSpPr>
        <p:spPr>
          <a:xfrm rot="16200000">
            <a:off x="3566304" y="5598045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18mm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15DC3FD-6848-A8EA-D7EC-09ED144C7A47}"/>
              </a:ext>
            </a:extLst>
          </p:cNvPr>
          <p:cNvSpPr txBox="1"/>
          <p:nvPr/>
        </p:nvSpPr>
        <p:spPr>
          <a:xfrm rot="16200000">
            <a:off x="-17332" y="5598044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1948D9E-5C73-52BC-51BB-7465F9DE7BF2}"/>
              </a:ext>
            </a:extLst>
          </p:cNvPr>
          <p:cNvSpPr txBox="1"/>
          <p:nvPr/>
        </p:nvSpPr>
        <p:spPr>
          <a:xfrm rot="16200000">
            <a:off x="-10169" y="478007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23mm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FCEDC17-74C4-F97A-F1A6-463A2401DCD6}"/>
              </a:ext>
            </a:extLst>
          </p:cNvPr>
          <p:cNvSpPr txBox="1"/>
          <p:nvPr/>
        </p:nvSpPr>
        <p:spPr>
          <a:xfrm rot="16200000">
            <a:off x="7175519" y="398369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68mm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45143B0-D4D6-7286-773C-61A90ED67853}"/>
              </a:ext>
            </a:extLst>
          </p:cNvPr>
          <p:cNvSpPr txBox="1"/>
          <p:nvPr/>
        </p:nvSpPr>
        <p:spPr>
          <a:xfrm rot="16200000">
            <a:off x="7149464" y="555894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AAD5CD9-708E-8100-A67C-157ACA2CE3F8}"/>
              </a:ext>
            </a:extLst>
          </p:cNvPr>
          <p:cNvSpPr txBox="1"/>
          <p:nvPr/>
        </p:nvSpPr>
        <p:spPr>
          <a:xfrm rot="16200000">
            <a:off x="7173509" y="750512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89mm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5B12105-B8A2-A210-203A-CB1AEF767474}"/>
              </a:ext>
            </a:extLst>
          </p:cNvPr>
          <p:cNvSpPr txBox="1"/>
          <p:nvPr/>
        </p:nvSpPr>
        <p:spPr>
          <a:xfrm rot="16200000">
            <a:off x="7173508" y="945256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20mm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17C3EF67-2FA5-D693-2213-9C0A27A8A0D0}"/>
              </a:ext>
            </a:extLst>
          </p:cNvPr>
          <p:cNvSpPr txBox="1"/>
          <p:nvPr/>
        </p:nvSpPr>
        <p:spPr>
          <a:xfrm rot="16200000">
            <a:off x="7830520" y="6244165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196mm</a:t>
            </a: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53DB219F-4783-3B5F-4513-52C0091D194A}"/>
              </a:ext>
            </a:extLst>
          </p:cNvPr>
          <p:cNvCxnSpPr/>
          <p:nvPr/>
        </p:nvCxnSpPr>
        <p:spPr>
          <a:xfrm>
            <a:off x="4760241" y="10096182"/>
            <a:ext cx="367898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14813EA8-A140-EA5E-6DB7-43C9F868F177}"/>
              </a:ext>
            </a:extLst>
          </p:cNvPr>
          <p:cNvSpPr txBox="1"/>
          <p:nvPr/>
        </p:nvSpPr>
        <p:spPr>
          <a:xfrm>
            <a:off x="4058415" y="969690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10mm</a:t>
            </a: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217D9127-19A5-2847-D8AB-5DEE50E77C71}"/>
              </a:ext>
            </a:extLst>
          </p:cNvPr>
          <p:cNvCxnSpPr>
            <a:cxnSpLocks/>
            <a:stCxn id="127" idx="2"/>
          </p:cNvCxnSpPr>
          <p:nvPr/>
        </p:nvCxnSpPr>
        <p:spPr>
          <a:xfrm>
            <a:off x="4400817" y="10004684"/>
            <a:ext cx="359424" cy="914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29E1AB2A-E431-594F-EF1F-D38C8BA603F2}"/>
              </a:ext>
            </a:extLst>
          </p:cNvPr>
          <p:cNvCxnSpPr>
            <a:cxnSpLocks/>
          </p:cNvCxnSpPr>
          <p:nvPr/>
        </p:nvCxnSpPr>
        <p:spPr>
          <a:xfrm>
            <a:off x="2133740" y="10050433"/>
            <a:ext cx="219949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933F4C91-93AB-58E5-3CFD-F677878297BC}"/>
              </a:ext>
            </a:extLst>
          </p:cNvPr>
          <p:cNvSpPr txBox="1"/>
          <p:nvPr/>
        </p:nvSpPr>
        <p:spPr>
          <a:xfrm>
            <a:off x="3402367" y="9896545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6mm</a:t>
            </a: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3C375640-55A7-725A-233C-D0F600C7F220}"/>
              </a:ext>
            </a:extLst>
          </p:cNvPr>
          <p:cNvCxnSpPr>
            <a:stCxn id="133" idx="1"/>
          </p:cNvCxnSpPr>
          <p:nvPr/>
        </p:nvCxnSpPr>
        <p:spPr>
          <a:xfrm flipH="1" flipV="1">
            <a:off x="2353689" y="10050433"/>
            <a:ext cx="104867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94DC8821-56E7-F640-9C0D-73A1EF2794A2}"/>
              </a:ext>
            </a:extLst>
          </p:cNvPr>
          <p:cNvCxnSpPr/>
          <p:nvPr/>
        </p:nvCxnSpPr>
        <p:spPr>
          <a:xfrm>
            <a:off x="6020241" y="10096182"/>
            <a:ext cx="351526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507676FD-7640-9501-1B1C-959A7B53CC34}"/>
              </a:ext>
            </a:extLst>
          </p:cNvPr>
          <p:cNvSpPr txBox="1"/>
          <p:nvPr/>
        </p:nvSpPr>
        <p:spPr>
          <a:xfrm>
            <a:off x="6340784" y="9941625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10mm</a:t>
            </a:r>
          </a:p>
        </p:txBody>
      </p:sp>
    </p:spTree>
    <p:extLst>
      <p:ext uri="{BB962C8B-B14F-4D97-AF65-F5344CB8AC3E}">
        <p14:creationId xmlns:p14="http://schemas.microsoft.com/office/powerpoint/2010/main" val="4088441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E8056-BA60-9E4C-FDBA-99F081817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E53DFE4-3F43-3EC4-4DA3-E5BC84411C93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6337F1-3FC8-5E19-BAD7-6256D3430FD1}"/>
              </a:ext>
            </a:extLst>
          </p:cNvPr>
          <p:cNvSpPr/>
          <p:nvPr/>
        </p:nvSpPr>
        <p:spPr>
          <a:xfrm>
            <a:off x="363344" y="271399"/>
            <a:ext cx="4911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Newel Post.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3D0BD2-EFF5-FB86-0074-A22012A29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2114" y="166255"/>
            <a:ext cx="2896009" cy="10206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6CB05D-0CE2-B53D-19B1-49AE6F72E45C}"/>
              </a:ext>
            </a:extLst>
          </p:cNvPr>
          <p:cNvSpPr txBox="1"/>
          <p:nvPr/>
        </p:nvSpPr>
        <p:spPr>
          <a:xfrm>
            <a:off x="13582813" y="2949299"/>
            <a:ext cx="1105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Top Joint.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4F6C54-178E-B4A9-0535-B941464B66C5}"/>
              </a:ext>
            </a:extLst>
          </p:cNvPr>
          <p:cNvSpPr txBox="1"/>
          <p:nvPr/>
        </p:nvSpPr>
        <p:spPr>
          <a:xfrm>
            <a:off x="7980218" y="8663894"/>
            <a:ext cx="1496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Bottom Joint.</a:t>
            </a: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2AE2A9D1-66A9-A3B1-69A2-2DB606663766}"/>
              </a:ext>
            </a:extLst>
          </p:cNvPr>
          <p:cNvSpPr/>
          <p:nvPr/>
        </p:nvSpPr>
        <p:spPr>
          <a:xfrm>
            <a:off x="10852374" y="1557783"/>
            <a:ext cx="1357745" cy="1357745"/>
          </a:xfrm>
          <a:prstGeom prst="flowChartConnector">
            <a:avLst/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7F5C51-2F4E-39D6-DDE5-9B1E62957990}"/>
              </a:ext>
            </a:extLst>
          </p:cNvPr>
          <p:cNvCxnSpPr>
            <a:stCxn id="8" idx="5"/>
            <a:endCxn id="6" idx="1"/>
          </p:cNvCxnSpPr>
          <p:nvPr/>
        </p:nvCxnSpPr>
        <p:spPr>
          <a:xfrm>
            <a:off x="12011282" y="2716691"/>
            <a:ext cx="1571531" cy="417274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55CD9A9A-8F73-E615-2EA2-7846960B8D8E}"/>
              </a:ext>
            </a:extLst>
          </p:cNvPr>
          <p:cNvSpPr/>
          <p:nvPr/>
        </p:nvSpPr>
        <p:spPr>
          <a:xfrm>
            <a:off x="11094728" y="7199986"/>
            <a:ext cx="1496372" cy="2575288"/>
          </a:xfrm>
          <a:prstGeom prst="flowChartConnector">
            <a:avLst/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E4C9A4E-B26D-EB9D-A0BB-D00158BAE690}"/>
              </a:ext>
            </a:extLst>
          </p:cNvPr>
          <p:cNvCxnSpPr>
            <a:cxnSpLocks/>
            <a:stCxn id="7" idx="3"/>
            <a:endCxn id="10" idx="2"/>
          </p:cNvCxnSpPr>
          <p:nvPr/>
        </p:nvCxnSpPr>
        <p:spPr>
          <a:xfrm flipV="1">
            <a:off x="9476590" y="8487630"/>
            <a:ext cx="1618138" cy="36093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EB86869-7CB6-DBDE-0097-C77533653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319850"/>
              </p:ext>
            </p:extLst>
          </p:nvPr>
        </p:nvGraphicFramePr>
        <p:xfrm>
          <a:off x="363344" y="1658587"/>
          <a:ext cx="816182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638">
                  <a:extLst>
                    <a:ext uri="{9D8B030D-6E8A-4147-A177-3AD203B41FA5}">
                      <a16:colId xmlns:a16="http://schemas.microsoft.com/office/drawing/2014/main" val="3088472603"/>
                    </a:ext>
                  </a:extLst>
                </a:gridCol>
                <a:gridCol w="1256145">
                  <a:extLst>
                    <a:ext uri="{9D8B030D-6E8A-4147-A177-3AD203B41FA5}">
                      <a16:colId xmlns:a16="http://schemas.microsoft.com/office/drawing/2014/main" val="25386476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144738957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213683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Width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Thickness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853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Newel Post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663300"/>
                          </a:solidFill>
                        </a:rPr>
                        <a:t>70mm</a:t>
                      </a:r>
                    </a:p>
                  </a:txBody>
                  <a:tcPr>
                    <a:lnL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674168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41ABD95-B1B4-8654-3C6A-038612F5CD5E}"/>
              </a:ext>
            </a:extLst>
          </p:cNvPr>
          <p:cNvSpPr txBox="1"/>
          <p:nvPr/>
        </p:nvSpPr>
        <p:spPr>
          <a:xfrm>
            <a:off x="547804" y="9467273"/>
            <a:ext cx="550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663300"/>
                </a:solidFill>
              </a:rPr>
              <a:t>This newel is the Top left side newel, reverse the design for the right side.</a:t>
            </a:r>
          </a:p>
        </p:txBody>
      </p:sp>
    </p:spTree>
    <p:extLst>
      <p:ext uri="{BB962C8B-B14F-4D97-AF65-F5344CB8AC3E}">
        <p14:creationId xmlns:p14="http://schemas.microsoft.com/office/powerpoint/2010/main" val="622402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75F10-A54F-C36C-86E4-E8F62A2C7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2704C8-29E5-0AF6-C8AD-0BDDD28D7F60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2E7574-0D09-F7D0-B8ED-AE91EAAFE1A0}"/>
              </a:ext>
            </a:extLst>
          </p:cNvPr>
          <p:cNvSpPr/>
          <p:nvPr/>
        </p:nvSpPr>
        <p:spPr>
          <a:xfrm>
            <a:off x="363344" y="271399"/>
            <a:ext cx="51937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Newel Post:</a:t>
            </a:r>
          </a:p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Joint Details.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45ABFC-ED73-EB5F-69F0-9D4F0CD8A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5528" y="0"/>
            <a:ext cx="6947567" cy="75247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7DE8476-81F7-852D-97E0-9DCB4C377168}"/>
              </a:ext>
            </a:extLst>
          </p:cNvPr>
          <p:cNvSpPr/>
          <p:nvPr/>
        </p:nvSpPr>
        <p:spPr>
          <a:xfrm>
            <a:off x="4883030" y="3491345"/>
            <a:ext cx="2520000" cy="5486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1BC1CE-D734-D4B9-D271-141B97309973}"/>
              </a:ext>
            </a:extLst>
          </p:cNvPr>
          <p:cNvSpPr/>
          <p:nvPr/>
        </p:nvSpPr>
        <p:spPr>
          <a:xfrm>
            <a:off x="1340885" y="3491345"/>
            <a:ext cx="2520000" cy="5486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43C1FF-A7EB-1BE2-F0D2-2B14E66F6A57}"/>
              </a:ext>
            </a:extLst>
          </p:cNvPr>
          <p:cNvSpPr txBox="1"/>
          <p:nvPr/>
        </p:nvSpPr>
        <p:spPr>
          <a:xfrm>
            <a:off x="4826658" y="2743385"/>
            <a:ext cx="182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Front Elevation.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5D5E5A-93A0-BF21-3E31-0824752FD73A}"/>
              </a:ext>
            </a:extLst>
          </p:cNvPr>
          <p:cNvSpPr txBox="1"/>
          <p:nvPr/>
        </p:nvSpPr>
        <p:spPr>
          <a:xfrm>
            <a:off x="1340885" y="2743385"/>
            <a:ext cx="1739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Side Elevation.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D6F7E5-BCA1-AD50-DBAF-AA6E473D3095}"/>
              </a:ext>
            </a:extLst>
          </p:cNvPr>
          <p:cNvSpPr/>
          <p:nvPr/>
        </p:nvSpPr>
        <p:spPr>
          <a:xfrm>
            <a:off x="5897648" y="4859345"/>
            <a:ext cx="432000" cy="21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3A63C4E-A8D0-074F-F7DF-A217594BF51A}"/>
              </a:ext>
            </a:extLst>
          </p:cNvPr>
          <p:cNvCxnSpPr>
            <a:cxnSpLocks/>
          </p:cNvCxnSpPr>
          <p:nvPr/>
        </p:nvCxnSpPr>
        <p:spPr>
          <a:xfrm flipH="1">
            <a:off x="2060208" y="4859345"/>
            <a:ext cx="180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68ADD1-BF16-4017-E8B7-197F10EDA43B}"/>
              </a:ext>
            </a:extLst>
          </p:cNvPr>
          <p:cNvCxnSpPr>
            <a:cxnSpLocks/>
          </p:cNvCxnSpPr>
          <p:nvPr/>
        </p:nvCxnSpPr>
        <p:spPr>
          <a:xfrm flipH="1">
            <a:off x="2059531" y="4859345"/>
            <a:ext cx="677" cy="576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9C9A9E5-D99C-A8B8-F5B7-E7F3971AA034}"/>
              </a:ext>
            </a:extLst>
          </p:cNvPr>
          <p:cNvCxnSpPr>
            <a:cxnSpLocks/>
          </p:cNvCxnSpPr>
          <p:nvPr/>
        </p:nvCxnSpPr>
        <p:spPr>
          <a:xfrm>
            <a:off x="2059531" y="5435345"/>
            <a:ext cx="1800677" cy="158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F3F1850-392F-2C0A-1C10-AABED9598081}"/>
              </a:ext>
            </a:extLst>
          </p:cNvPr>
          <p:cNvCxnSpPr>
            <a:cxnSpLocks/>
          </p:cNvCxnSpPr>
          <p:nvPr/>
        </p:nvCxnSpPr>
        <p:spPr>
          <a:xfrm flipH="1">
            <a:off x="830380" y="4859345"/>
            <a:ext cx="677" cy="57600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DCC1BCF-638C-3A13-0577-F2DB44AFF453}"/>
              </a:ext>
            </a:extLst>
          </p:cNvPr>
          <p:cNvCxnSpPr>
            <a:cxnSpLocks/>
          </p:cNvCxnSpPr>
          <p:nvPr/>
        </p:nvCxnSpPr>
        <p:spPr>
          <a:xfrm>
            <a:off x="4378001" y="3491345"/>
            <a:ext cx="0" cy="136800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D41821-A7EC-CD37-0901-3DAD956668D6}"/>
              </a:ext>
            </a:extLst>
          </p:cNvPr>
          <p:cNvCxnSpPr>
            <a:cxnSpLocks/>
          </p:cNvCxnSpPr>
          <p:nvPr/>
        </p:nvCxnSpPr>
        <p:spPr>
          <a:xfrm>
            <a:off x="4378001" y="4859345"/>
            <a:ext cx="0" cy="215280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ADCADB4-7FFB-92C5-1D54-EFEC2471A7FC}"/>
              </a:ext>
            </a:extLst>
          </p:cNvPr>
          <p:cNvCxnSpPr/>
          <p:nvPr/>
        </p:nvCxnSpPr>
        <p:spPr>
          <a:xfrm flipV="1">
            <a:off x="5897648" y="9356373"/>
            <a:ext cx="432000" cy="72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44AFC4-7AF3-9968-49CF-E6DB27821E31}"/>
              </a:ext>
            </a:extLst>
          </p:cNvPr>
          <p:cNvCxnSpPr>
            <a:cxnSpLocks/>
          </p:cNvCxnSpPr>
          <p:nvPr/>
        </p:nvCxnSpPr>
        <p:spPr>
          <a:xfrm flipH="1">
            <a:off x="2059531" y="9356373"/>
            <a:ext cx="1800000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A8F04C7-BFCC-42D5-2D08-569558FDD1CB}"/>
              </a:ext>
            </a:extLst>
          </p:cNvPr>
          <p:cNvSpPr txBox="1"/>
          <p:nvPr/>
        </p:nvSpPr>
        <p:spPr>
          <a:xfrm rot="16200000">
            <a:off x="229421" y="499345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16mm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7968D3-5770-4E1A-2370-BAFE4A0C9E03}"/>
              </a:ext>
            </a:extLst>
          </p:cNvPr>
          <p:cNvSpPr txBox="1"/>
          <p:nvPr/>
        </p:nvSpPr>
        <p:spPr>
          <a:xfrm rot="16200000">
            <a:off x="3900608" y="571647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60mm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E305F5B-908E-C3E3-8D11-09A8666B0518}"/>
              </a:ext>
            </a:extLst>
          </p:cNvPr>
          <p:cNvSpPr txBox="1"/>
          <p:nvPr/>
        </p:nvSpPr>
        <p:spPr>
          <a:xfrm rot="16200000">
            <a:off x="3895395" y="4003250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38mm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7E5BD-0D53-CEC0-CF39-9BA0E34FF172}"/>
              </a:ext>
            </a:extLst>
          </p:cNvPr>
          <p:cNvSpPr txBox="1"/>
          <p:nvPr/>
        </p:nvSpPr>
        <p:spPr>
          <a:xfrm>
            <a:off x="2689550" y="905579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50mm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10A6BD-464E-C516-15D0-1FB5EF777461}"/>
              </a:ext>
            </a:extLst>
          </p:cNvPr>
          <p:cNvSpPr txBox="1"/>
          <p:nvPr/>
        </p:nvSpPr>
        <p:spPr>
          <a:xfrm>
            <a:off x="5771246" y="9048596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12mm</a:t>
            </a:r>
          </a:p>
        </p:txBody>
      </p:sp>
    </p:spTree>
    <p:extLst>
      <p:ext uri="{BB962C8B-B14F-4D97-AF65-F5344CB8AC3E}">
        <p14:creationId xmlns:p14="http://schemas.microsoft.com/office/powerpoint/2010/main" val="2198385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5D192-3AEE-2D6F-F03A-1F9332071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EAF2F2-CA96-3DB2-7BD6-D44C3ED1503C}"/>
              </a:ext>
            </a:extLst>
          </p:cNvPr>
          <p:cNvSpPr/>
          <p:nvPr/>
        </p:nvSpPr>
        <p:spPr>
          <a:xfrm>
            <a:off x="166255" y="166255"/>
            <a:ext cx="14741236" cy="10289309"/>
          </a:xfrm>
          <a:prstGeom prst="rect">
            <a:avLst/>
          </a:prstGeom>
          <a:noFill/>
          <a:ln w="76200">
            <a:solidFill>
              <a:srgbClr val="66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5B1117-F746-6A4C-E175-2CDBE9BD42D3}"/>
              </a:ext>
            </a:extLst>
          </p:cNvPr>
          <p:cNvSpPr/>
          <p:nvPr/>
        </p:nvSpPr>
        <p:spPr>
          <a:xfrm>
            <a:off x="363344" y="271399"/>
            <a:ext cx="63662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Newel Post:</a:t>
            </a:r>
          </a:p>
          <a:p>
            <a:r>
              <a:rPr lang="en-GB" sz="540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 Joint Details.</a:t>
            </a:r>
            <a:endParaRPr lang="en-GB" sz="5400" b="0" cap="none" spc="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69E37C-EE0C-140C-3D41-277E7567E0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17" y="2130869"/>
            <a:ext cx="4778088" cy="8289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C6DCE7E-6661-E9E6-0962-17AE244D7015}"/>
              </a:ext>
            </a:extLst>
          </p:cNvPr>
          <p:cNvSpPr/>
          <p:nvPr/>
        </p:nvSpPr>
        <p:spPr>
          <a:xfrm>
            <a:off x="7900523" y="450909"/>
            <a:ext cx="2520000" cy="972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57AD23-2CAC-B1A5-1346-DCD86C2A084F}"/>
              </a:ext>
            </a:extLst>
          </p:cNvPr>
          <p:cNvSpPr/>
          <p:nvPr/>
        </p:nvSpPr>
        <p:spPr>
          <a:xfrm>
            <a:off x="11500241" y="450909"/>
            <a:ext cx="2520000" cy="972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197DE-527B-7560-8278-D0ADA2B6C1A6}"/>
              </a:ext>
            </a:extLst>
          </p:cNvPr>
          <p:cNvSpPr txBox="1"/>
          <p:nvPr/>
        </p:nvSpPr>
        <p:spPr>
          <a:xfrm>
            <a:off x="7809357" y="151572"/>
            <a:ext cx="182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Front Elevation.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A539F4-A855-41BD-BA0C-809F0A29CB00}"/>
              </a:ext>
            </a:extLst>
          </p:cNvPr>
          <p:cNvSpPr txBox="1"/>
          <p:nvPr/>
        </p:nvSpPr>
        <p:spPr>
          <a:xfrm>
            <a:off x="11402891" y="157571"/>
            <a:ext cx="1739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663300"/>
                </a:solidFill>
              </a:rPr>
              <a:t>Side Elevation.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A14B6C-EBEB-1673-9C0C-490B80CF6249}"/>
              </a:ext>
            </a:extLst>
          </p:cNvPr>
          <p:cNvSpPr/>
          <p:nvPr/>
        </p:nvSpPr>
        <p:spPr>
          <a:xfrm>
            <a:off x="8908241" y="882909"/>
            <a:ext cx="432000" cy="82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819BC2-650E-D917-B1D3-D2A1D67658CE}"/>
              </a:ext>
            </a:extLst>
          </p:cNvPr>
          <p:cNvSpPr/>
          <p:nvPr/>
        </p:nvSpPr>
        <p:spPr>
          <a:xfrm>
            <a:off x="9340100" y="5715592"/>
            <a:ext cx="1080000" cy="64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2489B4-E3E2-FC72-7B7F-F121D738113A}"/>
              </a:ext>
            </a:extLst>
          </p:cNvPr>
          <p:cNvSpPr/>
          <p:nvPr/>
        </p:nvSpPr>
        <p:spPr>
          <a:xfrm>
            <a:off x="10060312" y="5715592"/>
            <a:ext cx="360000" cy="64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3A21D6F-9F0F-166F-66A1-65F5A146A721}"/>
              </a:ext>
            </a:extLst>
          </p:cNvPr>
          <p:cNvCxnSpPr/>
          <p:nvPr/>
        </p:nvCxnSpPr>
        <p:spPr>
          <a:xfrm>
            <a:off x="11499818" y="882909"/>
            <a:ext cx="1800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2865913-8443-0EA7-0AB8-7820BC802285}"/>
              </a:ext>
            </a:extLst>
          </p:cNvPr>
          <p:cNvCxnSpPr>
            <a:cxnSpLocks/>
          </p:cNvCxnSpPr>
          <p:nvPr/>
        </p:nvCxnSpPr>
        <p:spPr>
          <a:xfrm>
            <a:off x="13299818" y="891786"/>
            <a:ext cx="0" cy="1512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C883FC-B0E5-F951-AB00-5F7BD22EAC60}"/>
              </a:ext>
            </a:extLst>
          </p:cNvPr>
          <p:cNvCxnSpPr>
            <a:cxnSpLocks/>
          </p:cNvCxnSpPr>
          <p:nvPr/>
        </p:nvCxnSpPr>
        <p:spPr>
          <a:xfrm flipH="1">
            <a:off x="11931818" y="2403786"/>
            <a:ext cx="1368000" cy="120644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66D8AB4-ECE4-F7C3-ABFF-CD207BECA74D}"/>
              </a:ext>
            </a:extLst>
          </p:cNvPr>
          <p:cNvCxnSpPr>
            <a:cxnSpLocks/>
          </p:cNvCxnSpPr>
          <p:nvPr/>
        </p:nvCxnSpPr>
        <p:spPr>
          <a:xfrm>
            <a:off x="11931818" y="5277598"/>
            <a:ext cx="1368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C4F2B5-A4DC-A575-9D96-ED7728C042AB}"/>
              </a:ext>
            </a:extLst>
          </p:cNvPr>
          <p:cNvCxnSpPr>
            <a:cxnSpLocks/>
          </p:cNvCxnSpPr>
          <p:nvPr/>
        </p:nvCxnSpPr>
        <p:spPr>
          <a:xfrm>
            <a:off x="13299818" y="5277598"/>
            <a:ext cx="0" cy="2196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5E3BDBF-F786-0619-3669-22036D8B7193}"/>
              </a:ext>
            </a:extLst>
          </p:cNvPr>
          <p:cNvCxnSpPr/>
          <p:nvPr/>
        </p:nvCxnSpPr>
        <p:spPr>
          <a:xfrm>
            <a:off x="11931818" y="3621598"/>
            <a:ext cx="0" cy="1656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0B4016E-7B0E-A64B-FBFB-05BC3D450C1B}"/>
              </a:ext>
            </a:extLst>
          </p:cNvPr>
          <p:cNvCxnSpPr>
            <a:cxnSpLocks/>
          </p:cNvCxnSpPr>
          <p:nvPr/>
        </p:nvCxnSpPr>
        <p:spPr>
          <a:xfrm flipH="1">
            <a:off x="11499818" y="7473598"/>
            <a:ext cx="1800000" cy="16086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B224CE8-9BBD-E1C8-C87C-81E8847CDFB0}"/>
              </a:ext>
            </a:extLst>
          </p:cNvPr>
          <p:cNvCxnSpPr/>
          <p:nvPr/>
        </p:nvCxnSpPr>
        <p:spPr>
          <a:xfrm flipH="1">
            <a:off x="8908241" y="2432893"/>
            <a:ext cx="431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AAE2178-22BC-4964-E9BD-00A9D2BC6E12}"/>
              </a:ext>
            </a:extLst>
          </p:cNvPr>
          <p:cNvCxnSpPr/>
          <p:nvPr/>
        </p:nvCxnSpPr>
        <p:spPr>
          <a:xfrm flipH="1">
            <a:off x="8908241" y="3638674"/>
            <a:ext cx="431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7F4ACA3-4533-A972-D797-0E59799A542C}"/>
              </a:ext>
            </a:extLst>
          </p:cNvPr>
          <p:cNvCxnSpPr/>
          <p:nvPr/>
        </p:nvCxnSpPr>
        <p:spPr>
          <a:xfrm flipH="1">
            <a:off x="8908240" y="5277598"/>
            <a:ext cx="431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6668533-193B-D08D-B8BC-911695C1E59F}"/>
              </a:ext>
            </a:extLst>
          </p:cNvPr>
          <p:cNvCxnSpPr/>
          <p:nvPr/>
        </p:nvCxnSpPr>
        <p:spPr>
          <a:xfrm flipH="1">
            <a:off x="8908239" y="7484827"/>
            <a:ext cx="431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0D98597-1A52-45B9-6B1D-88B55212484C}"/>
              </a:ext>
            </a:extLst>
          </p:cNvPr>
          <p:cNvCxnSpPr>
            <a:cxnSpLocks/>
          </p:cNvCxnSpPr>
          <p:nvPr/>
        </p:nvCxnSpPr>
        <p:spPr>
          <a:xfrm>
            <a:off x="7305675" y="9115067"/>
            <a:ext cx="0" cy="1055842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6FE7F98-A91F-DE2A-DB45-3D3EECAD38B6}"/>
              </a:ext>
            </a:extLst>
          </p:cNvPr>
          <p:cNvCxnSpPr>
            <a:cxnSpLocks/>
          </p:cNvCxnSpPr>
          <p:nvPr/>
        </p:nvCxnSpPr>
        <p:spPr>
          <a:xfrm>
            <a:off x="7305675" y="7506440"/>
            <a:ext cx="0" cy="1608627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CAE7519-EE45-49F3-4F79-2F9000B57B99}"/>
              </a:ext>
            </a:extLst>
          </p:cNvPr>
          <p:cNvCxnSpPr>
            <a:cxnSpLocks/>
          </p:cNvCxnSpPr>
          <p:nvPr/>
        </p:nvCxnSpPr>
        <p:spPr>
          <a:xfrm>
            <a:off x="7308039" y="5310909"/>
            <a:ext cx="0" cy="2196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935697A-CB4B-9986-3F9F-5F7E19476626}"/>
              </a:ext>
            </a:extLst>
          </p:cNvPr>
          <p:cNvCxnSpPr>
            <a:cxnSpLocks/>
          </p:cNvCxnSpPr>
          <p:nvPr/>
        </p:nvCxnSpPr>
        <p:spPr>
          <a:xfrm>
            <a:off x="7308039" y="3654909"/>
            <a:ext cx="0" cy="1656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58859E5-7E04-5FFD-AE13-C68DF4C390B4}"/>
              </a:ext>
            </a:extLst>
          </p:cNvPr>
          <p:cNvCxnSpPr>
            <a:cxnSpLocks/>
          </p:cNvCxnSpPr>
          <p:nvPr/>
        </p:nvCxnSpPr>
        <p:spPr>
          <a:xfrm>
            <a:off x="7305675" y="2432893"/>
            <a:ext cx="0" cy="1234888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CDA0604-49C1-7683-ECC5-C8FBB7695162}"/>
              </a:ext>
            </a:extLst>
          </p:cNvPr>
          <p:cNvCxnSpPr>
            <a:cxnSpLocks/>
          </p:cNvCxnSpPr>
          <p:nvPr/>
        </p:nvCxnSpPr>
        <p:spPr>
          <a:xfrm>
            <a:off x="7317564" y="882909"/>
            <a:ext cx="0" cy="1549984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D05DE71-277C-8818-325F-7DE71EBB94E4}"/>
              </a:ext>
            </a:extLst>
          </p:cNvPr>
          <p:cNvCxnSpPr>
            <a:cxnSpLocks/>
          </p:cNvCxnSpPr>
          <p:nvPr/>
        </p:nvCxnSpPr>
        <p:spPr>
          <a:xfrm>
            <a:off x="11130798" y="915944"/>
            <a:ext cx="0" cy="819912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F54F524-9AAA-1964-3383-00A1F5C77E54}"/>
              </a:ext>
            </a:extLst>
          </p:cNvPr>
          <p:cNvCxnSpPr/>
          <p:nvPr/>
        </p:nvCxnSpPr>
        <p:spPr>
          <a:xfrm>
            <a:off x="11499818" y="10312659"/>
            <a:ext cx="1800000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B7DDA6F5-1B96-43C7-F13B-547290158990}"/>
              </a:ext>
            </a:extLst>
          </p:cNvPr>
          <p:cNvCxnSpPr>
            <a:cxnSpLocks/>
          </p:cNvCxnSpPr>
          <p:nvPr/>
        </p:nvCxnSpPr>
        <p:spPr>
          <a:xfrm>
            <a:off x="10759323" y="915944"/>
            <a:ext cx="0" cy="4799648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46606A6-D412-FD2C-100A-08F70856054E}"/>
              </a:ext>
            </a:extLst>
          </p:cNvPr>
          <p:cNvCxnSpPr>
            <a:cxnSpLocks/>
          </p:cNvCxnSpPr>
          <p:nvPr/>
        </p:nvCxnSpPr>
        <p:spPr>
          <a:xfrm>
            <a:off x="10759323" y="5715592"/>
            <a:ext cx="0" cy="64800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D61FA08-097B-8847-6A49-CFDD3F324243}"/>
              </a:ext>
            </a:extLst>
          </p:cNvPr>
          <p:cNvCxnSpPr>
            <a:cxnSpLocks/>
          </p:cNvCxnSpPr>
          <p:nvPr/>
        </p:nvCxnSpPr>
        <p:spPr>
          <a:xfrm>
            <a:off x="10774446" y="6363592"/>
            <a:ext cx="0" cy="2727317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5F76DE2-CE93-81E0-682D-A5E2906CBE61}"/>
              </a:ext>
            </a:extLst>
          </p:cNvPr>
          <p:cNvCxnSpPr>
            <a:cxnSpLocks/>
          </p:cNvCxnSpPr>
          <p:nvPr/>
        </p:nvCxnSpPr>
        <p:spPr>
          <a:xfrm>
            <a:off x="11499818" y="4449598"/>
            <a:ext cx="432000" cy="0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36DCA960-7DFD-BB7C-4042-158057B5FCF7}"/>
              </a:ext>
            </a:extLst>
          </p:cNvPr>
          <p:cNvSpPr txBox="1"/>
          <p:nvPr/>
        </p:nvSpPr>
        <p:spPr>
          <a:xfrm rot="16200000">
            <a:off x="6760710" y="948909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30mm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56945FD-F601-8974-90B4-0A9C9070C977}"/>
              </a:ext>
            </a:extLst>
          </p:cNvPr>
          <p:cNvSpPr txBox="1"/>
          <p:nvPr/>
        </p:nvSpPr>
        <p:spPr>
          <a:xfrm>
            <a:off x="12095921" y="429570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10mm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DAB4891-81CB-A527-7E8C-B3115FCAB0BB}"/>
              </a:ext>
            </a:extLst>
          </p:cNvPr>
          <p:cNvSpPr txBox="1"/>
          <p:nvPr/>
        </p:nvSpPr>
        <p:spPr>
          <a:xfrm rot="16200000">
            <a:off x="6747720" y="812402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45mm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4B46CC-713C-827F-24D1-CA4A1442D757}"/>
              </a:ext>
            </a:extLst>
          </p:cNvPr>
          <p:cNvSpPr txBox="1"/>
          <p:nvPr/>
        </p:nvSpPr>
        <p:spPr>
          <a:xfrm rot="16200000">
            <a:off x="6740291" y="634661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61mm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7BD4CCA-8667-5015-C122-D58E42531A97}"/>
              </a:ext>
            </a:extLst>
          </p:cNvPr>
          <p:cNvSpPr txBox="1"/>
          <p:nvPr/>
        </p:nvSpPr>
        <p:spPr>
          <a:xfrm rot="16200000">
            <a:off x="6740290" y="4379825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46mm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3567545-A55C-F847-AB5A-77B420C974DF}"/>
              </a:ext>
            </a:extLst>
          </p:cNvPr>
          <p:cNvSpPr txBox="1"/>
          <p:nvPr/>
        </p:nvSpPr>
        <p:spPr>
          <a:xfrm rot="16200000">
            <a:off x="6756679" y="1493897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46mm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E0CB6B3-6086-76EF-0913-57EA3B47EBD8}"/>
              </a:ext>
            </a:extLst>
          </p:cNvPr>
          <p:cNvSpPr txBox="1"/>
          <p:nvPr/>
        </p:nvSpPr>
        <p:spPr>
          <a:xfrm rot="16200000">
            <a:off x="10222499" y="2853117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134mm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F4F5B0-95AF-2DAA-D75E-EF70CBD3397A}"/>
              </a:ext>
            </a:extLst>
          </p:cNvPr>
          <p:cNvSpPr txBox="1"/>
          <p:nvPr/>
        </p:nvSpPr>
        <p:spPr>
          <a:xfrm rot="16200000">
            <a:off x="10602278" y="5157020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228mm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332DE22-83DA-F2F7-091E-800CECDACC21}"/>
              </a:ext>
            </a:extLst>
          </p:cNvPr>
          <p:cNvSpPr txBox="1"/>
          <p:nvPr/>
        </p:nvSpPr>
        <p:spPr>
          <a:xfrm rot="16200000">
            <a:off x="10255478" y="5864529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18mm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7D4C017-B47E-4C60-BC27-C899602FE070}"/>
              </a:ext>
            </a:extLst>
          </p:cNvPr>
          <p:cNvSpPr txBox="1"/>
          <p:nvPr/>
        </p:nvSpPr>
        <p:spPr>
          <a:xfrm rot="16200000">
            <a:off x="10240062" y="7482829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106mm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7CFEA61-36B0-7211-42A8-9AC6FD1133E6}"/>
              </a:ext>
            </a:extLst>
          </p:cNvPr>
          <p:cNvSpPr txBox="1"/>
          <p:nvPr/>
        </p:nvSpPr>
        <p:spPr>
          <a:xfrm rot="16200000">
            <a:off x="6747720" y="2928905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34mm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B6947DE-B7C6-854B-F3A2-FBE9996DB9A0}"/>
              </a:ext>
            </a:extLst>
          </p:cNvPr>
          <p:cNvSpPr txBox="1"/>
          <p:nvPr/>
        </p:nvSpPr>
        <p:spPr>
          <a:xfrm>
            <a:off x="13355932" y="10156471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63300"/>
                </a:solidFill>
              </a:rPr>
              <a:t>50mm</a:t>
            </a:r>
          </a:p>
        </p:txBody>
      </p:sp>
    </p:spTree>
    <p:extLst>
      <p:ext uri="{BB962C8B-B14F-4D97-AF65-F5344CB8AC3E}">
        <p14:creationId xmlns:p14="http://schemas.microsoft.com/office/powerpoint/2010/main" val="85540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1417</TotalTime>
  <Words>442</Words>
  <Application>Microsoft Office PowerPoint</Application>
  <PresentationFormat>Custom</PresentationFormat>
  <Paragraphs>208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James Rix</dc:creator>
  <cp:lastModifiedBy>James Rix</cp:lastModifiedBy>
  <cp:revision>6</cp:revision>
  <dcterms:created xsi:type="dcterms:W3CDTF">2025-11-25T15:09:36Z</dcterms:created>
  <dcterms:modified xsi:type="dcterms:W3CDTF">2025-11-27T13:00:54Z</dcterms:modified>
</cp:coreProperties>
</file>